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1" r:id="rId6"/>
    <p:sldId id="262" r:id="rId7"/>
    <p:sldId id="263" r:id="rId8"/>
    <p:sldId id="264" r:id="rId9"/>
    <p:sldId id="266" r:id="rId10"/>
    <p:sldId id="267" r:id="rId11"/>
    <p:sldId id="265" r:id="rId12"/>
    <p:sldId id="285" r:id="rId13"/>
    <p:sldId id="268" r:id="rId14"/>
    <p:sldId id="269" r:id="rId15"/>
    <p:sldId id="270" r:id="rId16"/>
    <p:sldId id="271" r:id="rId17"/>
    <p:sldId id="272" r:id="rId18"/>
    <p:sldId id="273" r:id="rId19"/>
    <p:sldId id="283" r:id="rId20"/>
    <p:sldId id="274" r:id="rId21"/>
    <p:sldId id="284" r:id="rId22"/>
    <p:sldId id="275" r:id="rId23"/>
    <p:sldId id="282" r:id="rId24"/>
    <p:sldId id="276" r:id="rId25"/>
    <p:sldId id="277" r:id="rId26"/>
    <p:sldId id="278" r:id="rId27"/>
    <p:sldId id="279" r:id="rId28"/>
    <p:sldId id="286"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78182" autoAdjust="0"/>
  </p:normalViewPr>
  <p:slideViewPr>
    <p:cSldViewPr snapToGrid="0">
      <p:cViewPr varScale="1">
        <p:scale>
          <a:sx n="57" d="100"/>
          <a:sy n="57"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06648-255A-46F8-BAAD-314206D56B4C}" type="datetimeFigureOut">
              <a:rPr lang="en-PH" smtClean="0"/>
              <a:t>04/06/2018</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43612-4BD3-40C9-84F3-268622778C0F}" type="slidenum">
              <a:rPr lang="en-PH" smtClean="0"/>
              <a:t>‹#›</a:t>
            </a:fld>
            <a:endParaRPr lang="en-PH"/>
          </a:p>
        </p:txBody>
      </p:sp>
    </p:spTree>
    <p:extLst>
      <p:ext uri="{BB962C8B-B14F-4D97-AF65-F5344CB8AC3E}">
        <p14:creationId xmlns:p14="http://schemas.microsoft.com/office/powerpoint/2010/main" val="318449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Good morning/afternoon.  I am Dr. Loreta Dayco and I will be presenting a study entitled,</a:t>
            </a:r>
            <a:r>
              <a:rPr lang="en-PH" baseline="0" dirty="0"/>
              <a:t> An Assessment of the Acceptability of UMED Online Among Physicians.</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a:t>
            </a:fld>
            <a:endParaRPr lang="en-PH"/>
          </a:p>
        </p:txBody>
      </p:sp>
    </p:spTree>
    <p:extLst>
      <p:ext uri="{BB962C8B-B14F-4D97-AF65-F5344CB8AC3E}">
        <p14:creationId xmlns:p14="http://schemas.microsoft.com/office/powerpoint/2010/main" val="17198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the research model of the study. </a:t>
            </a:r>
            <a:r>
              <a:rPr lang="en-US" sz="1200" kern="1200" dirty="0">
                <a:solidFill>
                  <a:schemeClr val="tx1"/>
                </a:solidFill>
                <a:effectLst/>
                <a:latin typeface="+mn-lt"/>
                <a:ea typeface="+mn-ea"/>
                <a:cs typeface="+mn-cs"/>
              </a:rPr>
              <a:t>According to the TAM, perceived ease of use is a direct determinant of perceived usefulness because where all other factors are equal, the easier the system is to use, then the more useful it can be.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definitions employed in this study were derived from Davis’ original TAM. Specifically, perceived usefulness refers to the extent to which a physician believes that taking a course and using the UMED Online system would positively impact his/her performance and productivity as a physician, for example by equipping him/her with up-to-date medical information and developing new skills or enhancing existing skills.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Perceived ease of use in this study is the extent to which physicians believe that using the UMED Online system requires little or no effort especially in terms of the level of computer proficiency required and the amount of time to be spent learning to use the UMED Online system.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10</a:t>
            </a:fld>
            <a:endParaRPr lang="en-PH"/>
          </a:p>
        </p:txBody>
      </p:sp>
    </p:spTree>
    <p:extLst>
      <p:ext uri="{BB962C8B-B14F-4D97-AF65-F5344CB8AC3E}">
        <p14:creationId xmlns:p14="http://schemas.microsoft.com/office/powerpoint/2010/main" val="160733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study used both quantitative and qualitative techniques to determine users’ perceptions of the usefulness and ease of use of UMED Online, and the user characteristics that may influence these perceptions.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user types included were: 1) physicians who enrolled but did not complete any of the courses; and 2) physicians who completed at least one course.</a:t>
            </a:r>
            <a:endParaRPr lang="en-PH"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11</a:t>
            </a:fld>
            <a:endParaRPr lang="en-PH"/>
          </a:p>
        </p:txBody>
      </p:sp>
    </p:spTree>
    <p:extLst>
      <p:ext uri="{BB962C8B-B14F-4D97-AF65-F5344CB8AC3E}">
        <p14:creationId xmlns:p14="http://schemas.microsoft.com/office/powerpoint/2010/main" val="51065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was collected via an online survey divided into three parts. In Part A (User Characteristics), information about the physician’s gender, age, medical training, area of practice, work experience, Internet usage, computer skills, and course completion were collected.</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B of the survey was adapted from a previously validated survey instrument on Web-based evaluation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Holden &amp; Rada. Eleven</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tatements about perceived usefulness and perceived ease of use were rated by the respondents using a 5-point Likert scale (from strongly agree to strongly disagree), and one overall statement indicating attitude toward use were rated by the respondents using a 5-point semantic differential scale (i.e. from extremely good to extremely bad). </a:t>
            </a:r>
          </a:p>
          <a:p>
            <a:endParaRPr lang="en-US" sz="1200" kern="1200" dirty="0">
              <a:solidFill>
                <a:schemeClr val="tx1"/>
              </a:solidFill>
              <a:effectLst/>
              <a:latin typeface="+mn-lt"/>
              <a:ea typeface="+mn-ea"/>
              <a:cs typeface="+mn-cs"/>
            </a:endParaRPr>
          </a:p>
          <a:p>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043612-4BD3-40C9-84F3-268622778C0F}"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98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These are the 6 statements pertaining to perceive</a:t>
            </a:r>
            <a:r>
              <a:rPr lang="en-PH" baseline="0" dirty="0"/>
              <a:t> ease of use.</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13</a:t>
            </a:fld>
            <a:endParaRPr lang="en-PH"/>
          </a:p>
        </p:txBody>
      </p:sp>
    </p:spTree>
    <p:extLst>
      <p:ext uri="{BB962C8B-B14F-4D97-AF65-F5344CB8AC3E}">
        <p14:creationId xmlns:p14="http://schemas.microsoft.com/office/powerpoint/2010/main" val="417226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And, 5 statements on perceive usefulness of UMED Online.</a:t>
            </a:r>
          </a:p>
        </p:txBody>
      </p:sp>
      <p:sp>
        <p:nvSpPr>
          <p:cNvPr id="4" name="Slide Number Placeholder 3"/>
          <p:cNvSpPr>
            <a:spLocks noGrp="1"/>
          </p:cNvSpPr>
          <p:nvPr>
            <p:ph type="sldNum" sz="quarter" idx="10"/>
          </p:nvPr>
        </p:nvSpPr>
        <p:spPr/>
        <p:txBody>
          <a:bodyPr/>
          <a:lstStyle/>
          <a:p>
            <a:fld id="{9A043612-4BD3-40C9-84F3-268622778C0F}" type="slidenum">
              <a:rPr lang="en-PH" smtClean="0"/>
              <a:t>14</a:t>
            </a:fld>
            <a:endParaRPr lang="en-PH"/>
          </a:p>
        </p:txBody>
      </p:sp>
    </p:spTree>
    <p:extLst>
      <p:ext uri="{BB962C8B-B14F-4D97-AF65-F5344CB8AC3E}">
        <p14:creationId xmlns:p14="http://schemas.microsoft.com/office/powerpoint/2010/main" val="5918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Finally,</a:t>
            </a:r>
            <a:r>
              <a:rPr lang="en-PH" baseline="0" dirty="0"/>
              <a:t> the last statement on the overall attitude towards using UMED Online.</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15</a:t>
            </a:fld>
            <a:endParaRPr lang="en-PH"/>
          </a:p>
        </p:txBody>
      </p:sp>
    </p:spTree>
    <p:extLst>
      <p:ext uri="{BB962C8B-B14F-4D97-AF65-F5344CB8AC3E}">
        <p14:creationId xmlns:p14="http://schemas.microsoft.com/office/powerpoint/2010/main" val="232823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part of the questionnaire (Part C) is a set of four open-ended questions pertaining to the research participants’ experience with UMED Online. The participants’ answers to these questions are expected to complement and explain the results of the survey. Responses were analyzed by identifying commonalities in the respondents’ answers. The four open-ended questions are:</a:t>
            </a:r>
            <a:endParaRPr lang="en-PH" sz="1200" kern="1200" dirty="0">
              <a:solidFill>
                <a:schemeClr val="tx1"/>
              </a:solidFill>
              <a:effectLst/>
              <a:latin typeface="+mn-lt"/>
              <a:ea typeface="+mn-ea"/>
              <a:cs typeface="+mn-cs"/>
            </a:endParaRPr>
          </a:p>
          <a:p>
            <a:endParaRPr lang="en-PH" dirty="0"/>
          </a:p>
          <a:p>
            <a:pPr marL="514350" lvl="0" indent="-514350">
              <a:buFont typeface="+mj-lt"/>
              <a:buAutoNum type="arabicPeriod"/>
            </a:pPr>
            <a:r>
              <a:rPr lang="en-PH" sz="2600" dirty="0"/>
              <a:t>What do you like most about the UMED Online system?</a:t>
            </a:r>
          </a:p>
          <a:p>
            <a:pPr marL="514350" lvl="0" indent="-514350">
              <a:buFont typeface="+mj-lt"/>
              <a:buAutoNum type="arabicPeriod"/>
            </a:pPr>
            <a:r>
              <a:rPr lang="en-PH" sz="2600" dirty="0"/>
              <a:t>What difficulties or challenges did you encounter while using the UMED Online system?</a:t>
            </a:r>
          </a:p>
          <a:p>
            <a:pPr marL="514350" lvl="0" indent="-514350">
              <a:buFont typeface="+mj-lt"/>
              <a:buAutoNum type="arabicPeriod"/>
            </a:pPr>
            <a:r>
              <a:rPr lang="en-PH" sz="2600" dirty="0"/>
              <a:t>What will motivate you to engage in more courses in UMED Online</a:t>
            </a:r>
          </a:p>
          <a:p>
            <a:pPr marL="514350" lvl="0" indent="-514350">
              <a:buFont typeface="+mj-lt"/>
              <a:buAutoNum type="arabicPeriod"/>
            </a:pPr>
            <a:r>
              <a:rPr lang="en-PH" sz="2600" dirty="0"/>
              <a:t>Please share your insights on how to overcome obstacles in using the UMED Online system?</a:t>
            </a: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16</a:t>
            </a:fld>
            <a:endParaRPr lang="en-PH"/>
          </a:p>
        </p:txBody>
      </p:sp>
    </p:spTree>
    <p:extLst>
      <p:ext uri="{BB962C8B-B14F-4D97-AF65-F5344CB8AC3E}">
        <p14:creationId xmlns:p14="http://schemas.microsoft.com/office/powerpoint/2010/main" val="300350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46 of the 144 physicians who were sent the questionnaire completed the survey. There were more female respondents than male respondents. About a third belonged in the age range of 31-39 years old.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More than half of the participants classified themselves as generalists than specialists, and majority stated their area of practice as urban. In terms of number of years in practice, majority have been practicing</a:t>
            </a:r>
            <a:r>
              <a:rPr lang="da-DK" sz="1200" kern="1200" dirty="0">
                <a:solidFill>
                  <a:schemeClr val="tx1"/>
                </a:solidFill>
                <a:effectLst/>
                <a:latin typeface="+mn-lt"/>
                <a:ea typeface="+mn-ea"/>
                <a:cs typeface="+mn-cs"/>
              </a:rPr>
              <a:t> for 1</a:t>
            </a:r>
            <a:r>
              <a:rPr lang="en-US" sz="1200" kern="1200" dirty="0">
                <a:solidFill>
                  <a:schemeClr val="tx1"/>
                </a:solidFill>
                <a:effectLst/>
                <a:latin typeface="+mn-lt"/>
                <a:ea typeface="+mn-ea"/>
                <a:cs typeface="+mn-cs"/>
              </a:rPr>
              <a:t>-5 years.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17</a:t>
            </a:fld>
            <a:endParaRPr lang="en-PH"/>
          </a:p>
        </p:txBody>
      </p:sp>
    </p:spTree>
    <p:extLst>
      <p:ext uri="{BB962C8B-B14F-4D97-AF65-F5344CB8AC3E}">
        <p14:creationId xmlns:p14="http://schemas.microsoft.com/office/powerpoint/2010/main" val="339050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Nearly 85% of the respondents said they use the Internet daily, and majority consider themselves to have intermediate computer skills. This is how</a:t>
            </a:r>
            <a:r>
              <a:rPr lang="en-US" sz="1200" kern="1200" baseline="0" dirty="0">
                <a:solidFill>
                  <a:schemeClr val="tx1"/>
                </a:solidFill>
                <a:effectLst/>
                <a:latin typeface="+mn-lt"/>
                <a:ea typeface="+mn-ea"/>
                <a:cs typeface="+mn-cs"/>
              </a:rPr>
              <a:t> computer skills level was defined. </a:t>
            </a:r>
            <a:r>
              <a:rPr lang="en-US" sz="1200" kern="1200" dirty="0">
                <a:solidFill>
                  <a:schemeClr val="tx1"/>
                </a:solidFill>
                <a:effectLst/>
                <a:latin typeface="+mn-lt"/>
                <a:ea typeface="+mn-ea"/>
                <a:cs typeface="+mn-cs"/>
              </a:rPr>
              <a:t>Most of the respondents have taken only one UMED course.</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18</a:t>
            </a:fld>
            <a:endParaRPr lang="en-PH"/>
          </a:p>
        </p:txBody>
      </p:sp>
    </p:spTree>
    <p:extLst>
      <p:ext uri="{BB962C8B-B14F-4D97-AF65-F5344CB8AC3E}">
        <p14:creationId xmlns:p14="http://schemas.microsoft.com/office/powerpoint/2010/main" val="1537673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Times New Roman" panose="02020603050405020304" pitchFamily="18" charset="0"/>
                <a:ea typeface="Arial Unicode MS" panose="020B0604020202020204" pitchFamily="34" charset="-128"/>
              </a:rPr>
              <a:t>Statements</a:t>
            </a:r>
            <a:r>
              <a:rPr lang="fr-FR" sz="1200" dirty="0">
                <a:effectLst/>
                <a:latin typeface="Times New Roman" panose="02020603050405020304" pitchFamily="18" charset="0"/>
                <a:ea typeface="Arial Unicode MS" panose="020B0604020202020204" pitchFamily="34" charset="-128"/>
              </a:rPr>
              <a:t> 1</a:t>
            </a:r>
            <a:r>
              <a:rPr lang="en-US" sz="1200" dirty="0">
                <a:effectLst/>
                <a:latin typeface="Times New Roman" panose="02020603050405020304" pitchFamily="18" charset="0"/>
                <a:ea typeface="Arial Unicode MS" panose="020B0604020202020204" pitchFamily="34" charset="-128"/>
              </a:rPr>
              <a:t>-6, which reflects perceived ease of use, indicates that generally the physicians surveyed believe that using UMED Online requires little or no effort. Most respondents agreed with the statements with regard to functionality (statement 3).</a:t>
            </a: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19</a:t>
            </a:fld>
            <a:endParaRPr lang="en-PH"/>
          </a:p>
        </p:txBody>
      </p:sp>
    </p:spTree>
    <p:extLst>
      <p:ext uri="{BB962C8B-B14F-4D97-AF65-F5344CB8AC3E}">
        <p14:creationId xmlns:p14="http://schemas.microsoft.com/office/powerpoint/2010/main" val="335081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This is the outline of how I will go about my presentation.</a:t>
            </a:r>
          </a:p>
        </p:txBody>
      </p:sp>
      <p:sp>
        <p:nvSpPr>
          <p:cNvPr id="4" name="Slide Number Placeholder 3"/>
          <p:cNvSpPr>
            <a:spLocks noGrp="1"/>
          </p:cNvSpPr>
          <p:nvPr>
            <p:ph type="sldNum" sz="quarter" idx="10"/>
          </p:nvPr>
        </p:nvSpPr>
        <p:spPr/>
        <p:txBody>
          <a:bodyPr/>
          <a:lstStyle/>
          <a:p>
            <a:fld id="{9A043612-4BD3-40C9-84F3-268622778C0F}" type="slidenum">
              <a:rPr lang="en-PH" smtClean="0"/>
              <a:t>2</a:t>
            </a:fld>
            <a:endParaRPr lang="en-PH"/>
          </a:p>
        </p:txBody>
      </p:sp>
    </p:spTree>
    <p:extLst>
      <p:ext uri="{BB962C8B-B14F-4D97-AF65-F5344CB8AC3E}">
        <p14:creationId xmlns:p14="http://schemas.microsoft.com/office/powerpoint/2010/main" val="406435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qualitative responses from the open-ended questions support the results. While most respondents said that </a:t>
            </a:r>
            <a:r>
              <a:rPr lang="en-US" sz="1200" i="1" kern="1200" dirty="0">
                <a:solidFill>
                  <a:schemeClr val="tx1"/>
                </a:solidFill>
                <a:effectLst/>
                <a:latin typeface="+mn-lt"/>
                <a:ea typeface="+mn-ea"/>
                <a:cs typeface="+mn-cs"/>
              </a:rPr>
              <a:t>“UMED Online is easy to access, easy to navigate, convenient, user-friendly and the format is easy to use”, </a:t>
            </a:r>
            <a:r>
              <a:rPr lang="en-US" sz="1200" kern="1200" dirty="0">
                <a:solidFill>
                  <a:schemeClr val="tx1"/>
                </a:solidFill>
                <a:effectLst/>
                <a:latin typeface="+mn-lt"/>
                <a:ea typeface="+mn-ea"/>
                <a:cs typeface="+mn-cs"/>
              </a:rPr>
              <a:t>some respondents said that using UMED Online “</a:t>
            </a:r>
            <a:r>
              <a:rPr lang="en-US" sz="1200" i="1" kern="1200" dirty="0">
                <a:solidFill>
                  <a:schemeClr val="tx1"/>
                </a:solidFill>
                <a:effectLst/>
                <a:latin typeface="+mn-lt"/>
                <a:ea typeface="+mn-ea"/>
                <a:cs typeface="+mn-cs"/>
              </a:rPr>
              <a:t>was time-consuming and slow.</a:t>
            </a:r>
            <a:r>
              <a:rPr lang="en-US" sz="1200" kern="1200" dirty="0">
                <a:solidFill>
                  <a:schemeClr val="tx1"/>
                </a:solidFill>
                <a:effectLst/>
                <a:latin typeface="+mn-lt"/>
                <a:ea typeface="+mn-ea"/>
                <a:cs typeface="+mn-cs"/>
              </a:rPr>
              <a:t>” This was attributed to a “</a:t>
            </a:r>
            <a:r>
              <a:rPr lang="nl-NL" sz="1200" i="1" kern="1200" dirty="0">
                <a:solidFill>
                  <a:schemeClr val="tx1"/>
                </a:solidFill>
                <a:effectLst/>
                <a:latin typeface="+mn-lt"/>
                <a:ea typeface="+mn-ea"/>
                <a:cs typeface="+mn-cs"/>
              </a:rPr>
              <a:t>poor Internet connection</a:t>
            </a:r>
            <a:r>
              <a:rPr lang="en-US" sz="1200" kern="1200" dirty="0">
                <a:solidFill>
                  <a:schemeClr val="tx1"/>
                </a:solidFill>
                <a:effectLst/>
                <a:latin typeface="+mn-lt"/>
                <a:ea typeface="+mn-ea"/>
                <a:cs typeface="+mn-cs"/>
              </a:rPr>
              <a:t>.”</a:t>
            </a:r>
            <a:endParaRPr lang="en-PH" sz="1200" kern="1200" dirty="0">
              <a:solidFill>
                <a:schemeClr val="tx1"/>
              </a:solidFill>
              <a:effectLst/>
              <a:latin typeface="+mn-lt"/>
              <a:ea typeface="+mn-ea"/>
              <a:cs typeface="+mn-cs"/>
            </a:endParaRPr>
          </a:p>
          <a:p>
            <a:r>
              <a:rPr lang="en-US" sz="1200" dirty="0">
                <a:effectLst/>
                <a:latin typeface="Times New Roman" panose="02020603050405020304" pitchFamily="18" charset="0"/>
                <a:ea typeface="Arial Unicode MS" panose="020B0604020202020204" pitchFamily="34" charset="-128"/>
              </a:rPr>
              <a:t>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20</a:t>
            </a:fld>
            <a:endParaRPr lang="en-PH"/>
          </a:p>
        </p:txBody>
      </p:sp>
    </p:spTree>
    <p:extLst>
      <p:ext uri="{BB962C8B-B14F-4D97-AF65-F5344CB8AC3E}">
        <p14:creationId xmlns:p14="http://schemas.microsoft.com/office/powerpoint/2010/main" val="171677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statements 7-11 pertains to the respondents’ perceptions of the usefulness of UMED Online. Perceived usefulness refers to the </a:t>
            </a:r>
            <a:r>
              <a:rPr lang="es-ES_tradnl" sz="1200" kern="1200" dirty="0" err="1">
                <a:solidFill>
                  <a:schemeClr val="tx1"/>
                </a:solidFill>
                <a:effectLst/>
                <a:latin typeface="+mn-lt"/>
                <a:ea typeface="+mn-ea"/>
                <a:cs typeface="+mn-cs"/>
              </a:rPr>
              <a:t>physician</a:t>
            </a:r>
            <a:r>
              <a:rPr lang="en-US" sz="1200" kern="1200" dirty="0">
                <a:solidFill>
                  <a:schemeClr val="tx1"/>
                </a:solidFill>
                <a:effectLst/>
                <a:latin typeface="+mn-lt"/>
                <a:ea typeface="+mn-ea"/>
                <a:cs typeface="+mn-cs"/>
              </a:rPr>
              <a:t>’s belief or impression that using UMED Online will positively impact his/her performance as a physician.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Majority of the respondents agreed with the statements with regard to effectiveness (statement 9)</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relevance (statement 10).</a:t>
            </a: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21</a:t>
            </a:fld>
            <a:endParaRPr lang="en-PH"/>
          </a:p>
        </p:txBody>
      </p:sp>
    </p:spTree>
    <p:extLst>
      <p:ext uri="{BB962C8B-B14F-4D97-AF65-F5344CB8AC3E}">
        <p14:creationId xmlns:p14="http://schemas.microsoft.com/office/powerpoint/2010/main" val="55855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positive view of the usefulness of UMED Online measured through the survey was supported by the qualitative responses to the question, “What do you like most about UMED Online?” which included the following: </a:t>
            </a:r>
            <a:r>
              <a:rPr lang="en-US" sz="1200" i="1" kern="1200" dirty="0">
                <a:solidFill>
                  <a:schemeClr val="tx1"/>
                </a:solidFill>
                <a:effectLst/>
                <a:latin typeface="+mn-lt"/>
                <a:ea typeface="+mn-ea"/>
                <a:cs typeface="+mn-cs"/>
              </a:rPr>
              <a:t>“UMED Online is very informative, relevant, taught by experts, CMEs are earned and new knowledge are learned.” </a:t>
            </a:r>
            <a:r>
              <a:rPr lang="en-US" sz="1200" kern="1200" dirty="0">
                <a:solidFill>
                  <a:schemeClr val="tx1"/>
                </a:solidFill>
                <a:effectLst/>
                <a:latin typeface="+mn-lt"/>
                <a:ea typeface="+mn-ea"/>
                <a:cs typeface="+mn-cs"/>
              </a:rPr>
              <a:t>With regard to the question, “What will motivate you to engage in more courses in UMED Online?” respondents answered, </a:t>
            </a:r>
            <a:r>
              <a:rPr lang="en-US" sz="1200" i="1" kern="1200" dirty="0">
                <a:solidFill>
                  <a:schemeClr val="tx1"/>
                </a:solidFill>
                <a:effectLst/>
                <a:latin typeface="+mn-lt"/>
                <a:ea typeface="+mn-ea"/>
                <a:cs typeface="+mn-cs"/>
              </a:rPr>
              <a:t>“…more courses that are applicable to practice.” </a:t>
            </a:r>
            <a:r>
              <a:rPr lang="en-US" sz="1200" kern="1200" dirty="0">
                <a:solidFill>
                  <a:schemeClr val="tx1"/>
                </a:solidFill>
                <a:effectLst/>
                <a:latin typeface="+mn-lt"/>
                <a:ea typeface="+mn-ea"/>
                <a:cs typeface="+mn-cs"/>
              </a:rPr>
              <a:t>These responses indicate that a Web-based CPD course must address physicians’ need to be able to apply what they learn to address the health concerns of their patients.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22</a:t>
            </a:fld>
            <a:endParaRPr lang="en-PH"/>
          </a:p>
        </p:txBody>
      </p:sp>
    </p:spTree>
    <p:extLst>
      <p:ext uri="{BB962C8B-B14F-4D97-AF65-F5344CB8AC3E}">
        <p14:creationId xmlns:p14="http://schemas.microsoft.com/office/powerpoint/2010/main" val="210092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shows how the respondents feel about using UMED Online. Most respondents rated the experience </a:t>
            </a:r>
            <a:r>
              <a:rPr lang="en-US" sz="1200" i="1" kern="1200" dirty="0">
                <a:solidFill>
                  <a:schemeClr val="tx1"/>
                </a:solidFill>
                <a:effectLst/>
                <a:latin typeface="+mn-lt"/>
                <a:ea typeface="+mn-ea"/>
                <a:cs typeface="+mn-cs"/>
              </a:rPr>
              <a:t>slightly good, slightly wise,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slightly beneficial, slightly favorable,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slightly positive.</a:t>
            </a:r>
            <a:r>
              <a:rPr lang="en-US" sz="1200" kern="1200" dirty="0">
                <a:solidFill>
                  <a:schemeClr val="tx1"/>
                </a:solidFill>
                <a:effectLst/>
                <a:latin typeface="+mn-lt"/>
                <a:ea typeface="+mn-ea"/>
                <a:cs typeface="+mn-cs"/>
              </a:rPr>
              <a:t> The results reflect the respondents’ attitude towards accepting the technology.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23</a:t>
            </a:fld>
            <a:endParaRPr lang="en-PH"/>
          </a:p>
        </p:txBody>
      </p:sp>
    </p:spTree>
    <p:extLst>
      <p:ext uri="{BB962C8B-B14F-4D97-AF65-F5344CB8AC3E}">
        <p14:creationId xmlns:p14="http://schemas.microsoft.com/office/powerpoint/2010/main" val="120748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of note that favorability which is the liking or the disliking registered low. One reason for this might be that to be able to join CPD activities online, one must have a readily available and fast Internet connection. This can be inferred from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statement, “Please share your insights on how to overcome obstacles in using UMED Online”: most respondents indicated the need for </a:t>
            </a:r>
            <a:r>
              <a:rPr lang="en-US" sz="1200" i="1" kern="1200" dirty="0">
                <a:solidFill>
                  <a:schemeClr val="tx1"/>
                </a:solidFill>
                <a:effectLst/>
                <a:latin typeface="+mn-lt"/>
                <a:ea typeface="+mn-ea"/>
                <a:cs typeface="+mn-cs"/>
              </a:rPr>
              <a:t>“simple videos with less animation for faster loading and viewing in spite of slow internet speeds.”</a:t>
            </a:r>
            <a:r>
              <a:rPr lang="en-US" sz="1200" kern="1200" dirty="0">
                <a:solidFill>
                  <a:schemeClr val="tx1"/>
                </a:solidFill>
                <a:effectLst/>
                <a:latin typeface="+mn-lt"/>
                <a:ea typeface="+mn-ea"/>
                <a:cs typeface="+mn-cs"/>
              </a:rPr>
              <a:t>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24</a:t>
            </a:fld>
            <a:endParaRPr lang="en-PH"/>
          </a:p>
        </p:txBody>
      </p:sp>
    </p:spTree>
    <p:extLst>
      <p:ext uri="{BB962C8B-B14F-4D97-AF65-F5344CB8AC3E}">
        <p14:creationId xmlns:p14="http://schemas.microsoft.com/office/powerpoint/2010/main" val="114808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determine the level of association between the respondents’ perceptions of ease of use and usefulness and their overall attitude toward using UMED Online, the Spearman Rank Correlation was used. Each correlation coefficient computed has its designated interpretation. It was found that there is a strong correlation between statements 3 (Functionality), 4 (Navigation), 5 (Memorability), 6 (Ease of Use), 8 (Productivity), and 11 (Output Quality)</a:t>
            </a:r>
            <a:r>
              <a:rPr lang="nl-NL"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can also be deduced that statements 1 (Learnability), 3 (Functionality), 4 (Navigation), and 6 (Ease of Use) are strongly correlated with the users’ view of using UMED Online as </a:t>
            </a:r>
            <a:r>
              <a:rPr lang="en-US" sz="1200" i="1" kern="1200" dirty="0">
                <a:solidFill>
                  <a:schemeClr val="tx1"/>
                </a:solidFill>
                <a:effectLst/>
                <a:latin typeface="+mn-lt"/>
                <a:ea typeface="+mn-ea"/>
                <a:cs typeface="+mn-cs"/>
              </a:rPr>
              <a:t>wise. </a:t>
            </a:r>
            <a:r>
              <a:rPr lang="en-US" sz="1200" kern="1200" dirty="0">
                <a:solidFill>
                  <a:schemeClr val="tx1"/>
                </a:solidFill>
                <a:effectLst/>
                <a:latin typeface="+mn-lt"/>
                <a:ea typeface="+mn-ea"/>
                <a:cs typeface="+mn-cs"/>
              </a:rPr>
              <a:t>Only statement 3 (Functionality) is strongly correlated with the users’ view of use of UMED Online as </a:t>
            </a:r>
            <a:r>
              <a:rPr lang="fr-FR" sz="1200" i="1" kern="1200" dirty="0">
                <a:solidFill>
                  <a:schemeClr val="tx1"/>
                </a:solidFill>
                <a:effectLst/>
                <a:latin typeface="+mn-lt"/>
                <a:ea typeface="+mn-ea"/>
                <a:cs typeface="+mn-cs"/>
              </a:rPr>
              <a:t>favorable</a:t>
            </a:r>
            <a:r>
              <a:rPr lang="en-US" sz="1200" kern="1200" dirty="0">
                <a:solidFill>
                  <a:schemeClr val="tx1"/>
                </a:solidFill>
                <a:effectLst/>
                <a:latin typeface="+mn-lt"/>
                <a:ea typeface="+mn-ea"/>
                <a:cs typeface="+mn-cs"/>
              </a:rPr>
              <a:t>. Each of the corresponding p-values implies that the correlation coefficient is significant and, in general, perceived ease of use and perceived usefulness influence the attitudes towards use of UMED Online.</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25</a:t>
            </a:fld>
            <a:endParaRPr lang="en-PH"/>
          </a:p>
        </p:txBody>
      </p:sp>
    </p:spTree>
    <p:extLst>
      <p:ext uri="{BB962C8B-B14F-4D97-AF65-F5344CB8AC3E}">
        <p14:creationId xmlns:p14="http://schemas.microsoft.com/office/powerpoint/2010/main" val="367299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objectives of the study was to determine the user characteristics that will influence the user’s acceptance of UMED Online. To test the association between user characteristics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perceived ease of use, perceive usefulness and attitudes towards use, the Chi-Square Test of Association was used.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Gender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Internet usage</a:t>
            </a:r>
            <a:r>
              <a:rPr lang="en-US" sz="1200" kern="1200" dirty="0">
                <a:solidFill>
                  <a:schemeClr val="tx1"/>
                </a:solidFill>
                <a:effectLst/>
                <a:latin typeface="+mn-lt"/>
                <a:ea typeface="+mn-ea"/>
                <a:cs typeface="+mn-cs"/>
              </a:rPr>
              <a:t>, </a:t>
            </a:r>
            <a:r>
              <a:rPr lang="en-PH" sz="1200" i="1" kern="1200" dirty="0">
                <a:solidFill>
                  <a:schemeClr val="tx1"/>
                </a:solidFill>
                <a:effectLst/>
                <a:latin typeface="+mn-lt"/>
                <a:ea typeface="+mn-ea"/>
                <a:cs typeface="+mn-cs"/>
              </a:rPr>
              <a:t>computer skills</a:t>
            </a:r>
            <a:r>
              <a:rPr lang="en-PH" sz="1200" kern="1200" dirty="0">
                <a:solidFill>
                  <a:schemeClr val="tx1"/>
                </a:solidFill>
                <a:effectLst/>
                <a:latin typeface="+mn-lt"/>
                <a:ea typeface="+mn-ea"/>
                <a:cs typeface="+mn-cs"/>
              </a:rPr>
              <a:t>,</a:t>
            </a:r>
            <a:r>
              <a:rPr lang="en-PH"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fr-FR" sz="1200" i="1" kern="1200" dirty="0">
                <a:solidFill>
                  <a:schemeClr val="tx1"/>
                </a:solidFill>
                <a:effectLst/>
                <a:latin typeface="+mn-lt"/>
                <a:ea typeface="+mn-ea"/>
                <a:cs typeface="+mn-cs"/>
              </a:rPr>
              <a:t>course </a:t>
            </a:r>
            <a:r>
              <a:rPr lang="fr-FR" sz="1200" i="1" kern="1200" dirty="0" err="1">
                <a:solidFill>
                  <a:schemeClr val="tx1"/>
                </a:solidFill>
                <a:effectLst/>
                <a:latin typeface="+mn-lt"/>
                <a:ea typeface="+mn-ea"/>
                <a:cs typeface="+mn-cs"/>
              </a:rPr>
              <a:t>completion</a:t>
            </a:r>
            <a:r>
              <a:rPr lang="en-US" sz="1200" kern="1200" dirty="0">
                <a:solidFill>
                  <a:schemeClr val="tx1"/>
                </a:solidFill>
                <a:effectLst/>
                <a:latin typeface="+mn-lt"/>
                <a:ea typeface="+mn-ea"/>
                <a:cs typeface="+mn-cs"/>
              </a:rPr>
              <a:t> were significantly associated with learnability (statements 1 and 2). </a:t>
            </a:r>
            <a:r>
              <a:rPr lang="en-US" sz="1200" i="1" kern="1200" dirty="0">
                <a:solidFill>
                  <a:schemeClr val="tx1"/>
                </a:solidFill>
                <a:effectLst/>
                <a:latin typeface="+mn-lt"/>
                <a:ea typeface="+mn-ea"/>
                <a:cs typeface="+mn-cs"/>
              </a:rPr>
              <a:t>Internet usage</a:t>
            </a:r>
            <a:r>
              <a:rPr lang="en-US" sz="1200" kern="1200" dirty="0">
                <a:solidFill>
                  <a:schemeClr val="tx1"/>
                </a:solidFill>
                <a:effectLst/>
                <a:latin typeface="+mn-lt"/>
                <a:ea typeface="+mn-ea"/>
                <a:cs typeface="+mn-cs"/>
              </a:rPr>
              <a:t> is the only variable significantly associated with functionality (statement 3), navigation (statement 4), and ease of use (statement 6) as implied by their significant p-values. There is no association between the physicians’ perception of ease of use of UMED Online and their age, medical training, area of practice, and work experience.</a:t>
            </a:r>
            <a:endParaRPr lang="en-PH" sz="1200" kern="1200" dirty="0">
              <a:solidFill>
                <a:schemeClr val="tx1"/>
              </a:solidFill>
              <a:effectLst/>
              <a:latin typeface="+mn-lt"/>
              <a:ea typeface="+mn-ea"/>
              <a:cs typeface="+mn-cs"/>
            </a:endParaRPr>
          </a:p>
          <a:p>
            <a:endParaRPr lang="en-PH"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Likewise</a:t>
            </a:r>
            <a:r>
              <a:rPr lang="en-US" sz="1200" i="1" kern="1200" dirty="0">
                <a:solidFill>
                  <a:schemeClr val="tx1"/>
                </a:solidFill>
                <a:effectLst/>
                <a:latin typeface="+mn-lt"/>
                <a:ea typeface="+mn-ea"/>
                <a:cs typeface="+mn-cs"/>
              </a:rPr>
              <a:t>, Internet usage</a:t>
            </a:r>
            <a:r>
              <a:rPr lang="en-US" sz="1200" kern="1200" dirty="0">
                <a:solidFill>
                  <a:schemeClr val="tx1"/>
                </a:solidFill>
                <a:effectLst/>
                <a:latin typeface="+mn-lt"/>
                <a:ea typeface="+mn-ea"/>
                <a:cs typeface="+mn-cs"/>
              </a:rPr>
              <a:t> alone was significantly associated with the perception that UMED Online is useful in terms of performance (</a:t>
            </a:r>
            <a:r>
              <a:rPr lang="fr-FR" sz="1200" kern="1200" dirty="0" err="1">
                <a:solidFill>
                  <a:schemeClr val="tx1"/>
                </a:solidFill>
                <a:effectLst/>
                <a:latin typeface="+mn-lt"/>
                <a:ea typeface="+mn-ea"/>
                <a:cs typeface="+mn-cs"/>
              </a:rPr>
              <a:t>statement</a:t>
            </a:r>
            <a:r>
              <a:rPr lang="en-US" sz="1200" kern="1200" dirty="0">
                <a:solidFill>
                  <a:schemeClr val="tx1"/>
                </a:solidFill>
                <a:effectLst/>
                <a:latin typeface="+mn-lt"/>
                <a:ea typeface="+mn-ea"/>
                <a:cs typeface="+mn-cs"/>
              </a:rPr>
              <a:t> 7), productivity (statement 8), effectiveness (statement 9), relevance (statement 10), and output quality (statement 11). There is no association between gender, age, medical training, work experience, computer skills, and course completion.</a:t>
            </a:r>
            <a:endParaRPr lang="en-PH" sz="1200" kern="1200" dirty="0">
              <a:solidFill>
                <a:schemeClr val="tx1"/>
              </a:solidFill>
              <a:effectLst/>
              <a:latin typeface="+mn-lt"/>
              <a:ea typeface="+mn-ea"/>
              <a:cs typeface="+mn-cs"/>
            </a:endParaRPr>
          </a:p>
          <a:p>
            <a:endParaRPr lang="en-PH"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Finally, again </a:t>
            </a:r>
            <a:r>
              <a:rPr lang="en-US" sz="1200" i="1" kern="1200" dirty="0">
                <a:solidFill>
                  <a:schemeClr val="tx1"/>
                </a:solidFill>
                <a:effectLst/>
                <a:latin typeface="+mn-lt"/>
                <a:ea typeface="+mn-ea"/>
                <a:cs typeface="+mn-cs"/>
              </a:rPr>
              <a:t>Internet usage</a:t>
            </a:r>
            <a:r>
              <a:rPr lang="en-US" sz="1200" kern="1200" dirty="0">
                <a:solidFill>
                  <a:schemeClr val="tx1"/>
                </a:solidFill>
                <a:effectLst/>
                <a:latin typeface="+mn-lt"/>
                <a:ea typeface="+mn-ea"/>
                <a:cs typeface="+mn-cs"/>
              </a:rPr>
              <a:t> is the only variable that is significantly associated with the respondents’ attitude towards use of UMED Online indicated as </a:t>
            </a:r>
            <a:r>
              <a:rPr lang="en-US" sz="1200" i="1" kern="1200" dirty="0">
                <a:solidFill>
                  <a:schemeClr val="tx1"/>
                </a:solidFill>
                <a:effectLst/>
                <a:latin typeface="+mn-lt"/>
                <a:ea typeface="+mn-ea"/>
                <a:cs typeface="+mn-cs"/>
              </a:rPr>
              <a:t>good, wise, favorable</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positive.</a:t>
            </a:r>
            <a:r>
              <a:rPr lang="en-US" sz="1200" kern="1200" dirty="0">
                <a:solidFill>
                  <a:schemeClr val="tx1"/>
                </a:solidFill>
                <a:effectLst/>
                <a:latin typeface="+mn-lt"/>
                <a:ea typeface="+mn-ea"/>
                <a:cs typeface="+mn-cs"/>
              </a:rPr>
              <a:t> There is no association between gender, age, medical training, area of practice, work experience, computer skills, and course completion.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26</a:t>
            </a:fld>
            <a:endParaRPr lang="en-PH"/>
          </a:p>
        </p:txBody>
      </p:sp>
    </p:spTree>
    <p:extLst>
      <p:ext uri="{BB962C8B-B14F-4D97-AF65-F5344CB8AC3E}">
        <p14:creationId xmlns:p14="http://schemas.microsoft.com/office/powerpoint/2010/main" val="3470038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conclusion, based on the results of this study, it can be concluded that there is a high level of acceptability of UMED Online among the </a:t>
            </a:r>
            <a:r>
              <a:rPr lang="es-ES_tradnl" sz="1200" kern="1200" dirty="0" err="1">
                <a:solidFill>
                  <a:schemeClr val="tx1"/>
                </a:solidFill>
                <a:effectLst/>
                <a:latin typeface="+mn-lt"/>
                <a:ea typeface="+mn-ea"/>
                <a:cs typeface="+mn-cs"/>
              </a:rPr>
              <a:t>physicians</a:t>
            </a:r>
            <a:r>
              <a:rPr lang="en-US" sz="1200" kern="1200" dirty="0">
                <a:solidFill>
                  <a:schemeClr val="tx1"/>
                </a:solidFill>
                <a:effectLst/>
                <a:latin typeface="+mn-lt"/>
                <a:ea typeface="+mn-ea"/>
                <a:cs typeface="+mn-cs"/>
              </a:rPr>
              <a:t> surveyed. Specifically, there is a high level of agreement in their perceptions of its usefulness and ease of use. Similarly, the </a:t>
            </a:r>
            <a:r>
              <a:rPr lang="es-ES_tradnl" sz="1200" kern="1200" dirty="0" err="1">
                <a:solidFill>
                  <a:schemeClr val="tx1"/>
                </a:solidFill>
                <a:effectLst/>
                <a:latin typeface="+mn-lt"/>
                <a:ea typeface="+mn-ea"/>
                <a:cs typeface="+mn-cs"/>
              </a:rPr>
              <a:t>physicians</a:t>
            </a:r>
            <a:r>
              <a:rPr lang="en-US" sz="1200" kern="1200" dirty="0">
                <a:solidFill>
                  <a:schemeClr val="tx1"/>
                </a:solidFill>
                <a:effectLst/>
                <a:latin typeface="+mn-lt"/>
                <a:ea typeface="+mn-ea"/>
                <a:cs typeface="+mn-cs"/>
              </a:rPr>
              <a:t>’ attitude towards use of UMED Online was generally positive.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27</a:t>
            </a:fld>
            <a:endParaRPr lang="en-PH"/>
          </a:p>
        </p:txBody>
      </p:sp>
    </p:spTree>
    <p:extLst>
      <p:ext uri="{BB962C8B-B14F-4D97-AF65-F5344CB8AC3E}">
        <p14:creationId xmlns:p14="http://schemas.microsoft.com/office/powerpoint/2010/main" val="2612641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Thank you!</a:t>
            </a:r>
          </a:p>
        </p:txBody>
      </p:sp>
      <p:sp>
        <p:nvSpPr>
          <p:cNvPr id="4" name="Slide Number Placeholder 3"/>
          <p:cNvSpPr>
            <a:spLocks noGrp="1"/>
          </p:cNvSpPr>
          <p:nvPr>
            <p:ph type="sldNum" sz="quarter" idx="10"/>
          </p:nvPr>
        </p:nvSpPr>
        <p:spPr/>
        <p:txBody>
          <a:bodyPr/>
          <a:lstStyle/>
          <a:p>
            <a:fld id="{9A043612-4BD3-40C9-84F3-268622778C0F}" type="slidenum">
              <a:rPr lang="en-PH" smtClean="0"/>
              <a:t>29</a:t>
            </a:fld>
            <a:endParaRPr lang="en-PH"/>
          </a:p>
        </p:txBody>
      </p:sp>
    </p:spTree>
    <p:extLst>
      <p:ext uri="{BB962C8B-B14F-4D97-AF65-F5344CB8AC3E}">
        <p14:creationId xmlns:p14="http://schemas.microsoft.com/office/powerpoint/2010/main" val="186740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Physicians undergo Continuing Professional Development (CPD) following completion of formal training. CPD involves both the acquisition of new skills to broaden  competence, and the enhancement of existing skills to keep abreast of evolving knowledge.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2015, the Philippine CPD Council of Medicine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announced that all licensed physicians in the Philippines must participate in recognized CPD activities.</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3</a:t>
            </a:fld>
            <a:endParaRPr lang="en-PH"/>
          </a:p>
        </p:txBody>
      </p:sp>
    </p:spTree>
    <p:extLst>
      <p:ext uri="{BB962C8B-B14F-4D97-AF65-F5344CB8AC3E}">
        <p14:creationId xmlns:p14="http://schemas.microsoft.com/office/powerpoint/2010/main" val="79367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UMED Online is a</a:t>
            </a:r>
            <a:r>
              <a:rPr lang="en-US" sz="1200" kern="1200" baseline="0" dirty="0">
                <a:solidFill>
                  <a:schemeClr val="tx1"/>
                </a:solidFill>
                <a:effectLst/>
                <a:latin typeface="+mn-lt"/>
                <a:ea typeface="+mn-ea"/>
                <a:cs typeface="+mn-cs"/>
              </a:rPr>
              <a:t> PMA </a:t>
            </a:r>
            <a:r>
              <a:rPr lang="en-US" sz="1200" kern="1200" dirty="0">
                <a:solidFill>
                  <a:schemeClr val="tx1"/>
                </a:solidFill>
                <a:effectLst/>
                <a:latin typeface="+mn-lt"/>
                <a:ea typeface="+mn-ea"/>
                <a:cs typeface="+mn-cs"/>
              </a:rPr>
              <a:t>accredited Web-based CPD program of the </a:t>
            </a:r>
            <a:r>
              <a:rPr lang="en-US" sz="1200" kern="1200" dirty="0" err="1">
                <a:solidFill>
                  <a:schemeClr val="tx1"/>
                </a:solidFill>
                <a:effectLst/>
                <a:latin typeface="+mn-lt"/>
                <a:ea typeface="+mn-ea"/>
                <a:cs typeface="+mn-cs"/>
              </a:rPr>
              <a:t>Unilab</a:t>
            </a:r>
            <a:r>
              <a:rPr lang="en-US" sz="1200" kern="1200" dirty="0">
                <a:solidFill>
                  <a:schemeClr val="tx1"/>
                </a:solidFill>
                <a:effectLst/>
                <a:latin typeface="+mn-lt"/>
                <a:ea typeface="+mn-ea"/>
                <a:cs typeface="+mn-cs"/>
              </a:rPr>
              <a:t> Medical Education and Development by</a:t>
            </a:r>
            <a:r>
              <a:rPr lang="en-US" sz="1200" kern="1200" baseline="0" dirty="0">
                <a:solidFill>
                  <a:schemeClr val="tx1"/>
                </a:solidFill>
                <a:effectLst/>
                <a:latin typeface="+mn-lt"/>
                <a:ea typeface="+mn-ea"/>
                <a:cs typeface="+mn-cs"/>
              </a:rPr>
              <a:t> the PMA. </a:t>
            </a:r>
            <a:r>
              <a:rPr lang="en-US" sz="1200" kern="1200" dirty="0">
                <a:solidFill>
                  <a:schemeClr val="tx1"/>
                </a:solidFill>
                <a:effectLst/>
                <a:latin typeface="+mn-lt"/>
                <a:ea typeface="+mn-ea"/>
                <a:cs typeface="+mn-cs"/>
              </a:rPr>
              <a:t>The intent is to provide an alternative to deploying learning resources through the traditional or face-to-face mode. The idea is to effectively bridge the doctors’ busy clinic hours and their need for education that will enable them to continue to make a positive contribution to healthcare delivery.</a:t>
            </a: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4</a:t>
            </a:fld>
            <a:endParaRPr lang="en-PH"/>
          </a:p>
        </p:txBody>
      </p:sp>
    </p:spTree>
    <p:extLst>
      <p:ext uri="{BB962C8B-B14F-4D97-AF65-F5344CB8AC3E}">
        <p14:creationId xmlns:p14="http://schemas.microsoft.com/office/powerpoint/2010/main" val="292249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UMED</a:t>
            </a:r>
            <a:r>
              <a:rPr lang="en-US" sz="1200" kern="1200" baseline="0" dirty="0">
                <a:solidFill>
                  <a:schemeClr val="tx1"/>
                </a:solidFill>
                <a:effectLst/>
                <a:latin typeface="+mn-lt"/>
                <a:ea typeface="+mn-ea"/>
                <a:cs typeface="+mn-cs"/>
              </a:rPr>
              <a:t> Online</a:t>
            </a:r>
            <a:r>
              <a:rPr lang="en-US" sz="1200" kern="1200" dirty="0">
                <a:solidFill>
                  <a:schemeClr val="tx1"/>
                </a:solidFill>
                <a:effectLst/>
                <a:latin typeface="+mn-lt"/>
                <a:ea typeface="+mn-ea"/>
                <a:cs typeface="+mn-cs"/>
              </a:rPr>
              <a:t> is a Moodle-based portal offering medical courses to physicians. Course delivery through this</a:t>
            </a:r>
            <a:r>
              <a:rPr lang="en-US" sz="1200" kern="1200" baseline="0" dirty="0">
                <a:solidFill>
                  <a:schemeClr val="tx1"/>
                </a:solidFill>
                <a:effectLst/>
                <a:latin typeface="+mn-lt"/>
                <a:ea typeface="+mn-ea"/>
                <a:cs typeface="+mn-cs"/>
              </a:rPr>
              <a:t> Learning Management system</a:t>
            </a:r>
            <a:r>
              <a:rPr lang="en-US" sz="1200" kern="1200" dirty="0">
                <a:solidFill>
                  <a:schemeClr val="tx1"/>
                </a:solidFill>
                <a:effectLst/>
                <a:latin typeface="+mn-lt"/>
                <a:ea typeface="+mn-ea"/>
                <a:cs typeface="+mn-cs"/>
              </a:rPr>
              <a:t> includes learning objectives, assessments, and video lectures. There is also CPD unit certification upon completion.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5</a:t>
            </a:fld>
            <a:endParaRPr lang="en-PH"/>
          </a:p>
        </p:txBody>
      </p:sp>
    </p:spTree>
    <p:extLst>
      <p:ext uri="{BB962C8B-B14F-4D97-AF65-F5344CB8AC3E}">
        <p14:creationId xmlns:p14="http://schemas.microsoft.com/office/powerpoint/2010/main" val="378421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objective of this study was to get a better understanding of physicians’ general experiences of UMED Online and to assess its acceptability as a method of professional development</a:t>
            </a:r>
            <a:r>
              <a:rPr lang="en-US" sz="1200" kern="1200" baseline="0" dirty="0">
                <a:solidFill>
                  <a:schemeClr val="tx1"/>
                </a:solidFill>
                <a:effectLst/>
                <a:latin typeface="+mn-lt"/>
                <a:ea typeface="+mn-ea"/>
                <a:cs typeface="+mn-cs"/>
              </a:rPr>
              <a:t> among physicians</a:t>
            </a:r>
            <a:r>
              <a:rPr lang="en-US" sz="1200" kern="1200" dirty="0">
                <a:solidFill>
                  <a:schemeClr val="tx1"/>
                </a:solidFill>
                <a:effectLst/>
                <a:latin typeface="+mn-lt"/>
                <a:ea typeface="+mn-ea"/>
                <a:cs typeface="+mn-cs"/>
              </a:rPr>
              <a:t>. Specifically, this study addressed the following research questions: </a:t>
            </a:r>
          </a:p>
          <a:p>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How do physicians who are registered in the UMED Online system perceive the usefulness and ease of use of UMED Online as a Web-based CPD program?</a:t>
            </a:r>
            <a:endParaRPr lang="en-P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What factors influence the physicians’ perceptions of the usefulness and ease of use of UMED Online as a Web-based CPD program?</a:t>
            </a:r>
          </a:p>
          <a:p>
            <a:pPr lvl="0"/>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research question refers to the physicians’ experience as users of UMED Online while the second research question refers to the external variables that might influence how physicians use and therefore perceive UMED Online.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6</a:t>
            </a:fld>
            <a:endParaRPr lang="en-PH"/>
          </a:p>
        </p:txBody>
      </p:sp>
    </p:spTree>
    <p:extLst>
      <p:ext uri="{BB962C8B-B14F-4D97-AF65-F5344CB8AC3E}">
        <p14:creationId xmlns:p14="http://schemas.microsoft.com/office/powerpoint/2010/main" val="33370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address the research questions, the study adapted the Davis’ Technology Acceptance Model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TAM, which uses two technology acceptance measures: perceived usefulness defined as “the degree to which a person believes that using a particular system would enhance his or her job performance”,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perceived ease of use is defined as “the degree to which a person believes that using a particular system would be free of effort”.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TAM also recognizes that external variables have an influence on perceived usefulness and perceived ease of use. The external variables that that influence users’ technology acceptance behavior are user characteristics like age, prior experience and level of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“attitude toward using”  results from the user’s perceptions of the usefulness and ease of use of the technology, it is encapsulated in terms of whether the user feels that using the technology is good, wise, favorable, beneficial, or positive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TAM, it is expected that positive attitudes towards technology arising from positive perceptions of the technology’s usefulness and ease of use are more likely to lead to an intention to adopt the new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7</a:t>
            </a:fld>
            <a:endParaRPr lang="en-PH"/>
          </a:p>
        </p:txBody>
      </p:sp>
    </p:spTree>
    <p:extLst>
      <p:ext uri="{BB962C8B-B14F-4D97-AF65-F5344CB8AC3E}">
        <p14:creationId xmlns:p14="http://schemas.microsoft.com/office/powerpoint/2010/main" val="95464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study further adapted Holden and Rada's teachers’ technology acceptance scale which in turn was adapted from the original TAM standardized questionnaire formulated by Davis. In the adapted scale, perceived usefulness refers to degree of perceived performance, productivity, effectiveness, relevance, and output quality. </a:t>
            </a:r>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8</a:t>
            </a:fld>
            <a:endParaRPr lang="en-PH"/>
          </a:p>
        </p:txBody>
      </p:sp>
    </p:spTree>
    <p:extLst>
      <p:ext uri="{BB962C8B-B14F-4D97-AF65-F5344CB8AC3E}">
        <p14:creationId xmlns:p14="http://schemas.microsoft.com/office/powerpoint/2010/main" val="80295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Holden and Rada extended the TAM and added four usability metrics to perceived ease of use: learnability, functionality, navigation, and memorability. Since the original measures of perceived ease of use collectively pertain to the construct of effort expectancy which</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the degree of ease and freedom from difficulty or great effort associated with the use of the system, this study  used ease of use and the four metrics of usability as criteria for ease of use. </a:t>
            </a:r>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A043612-4BD3-40C9-84F3-268622778C0F}" type="slidenum">
              <a:rPr lang="en-PH" smtClean="0"/>
              <a:t>9</a:t>
            </a:fld>
            <a:endParaRPr lang="en-PH"/>
          </a:p>
        </p:txBody>
      </p:sp>
    </p:spTree>
    <p:extLst>
      <p:ext uri="{BB962C8B-B14F-4D97-AF65-F5344CB8AC3E}">
        <p14:creationId xmlns:p14="http://schemas.microsoft.com/office/powerpoint/2010/main" val="235768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sz="4800" dirty="0"/>
              <a:t>An Assessment of the Acceptability of UMED Online among Physicians</a:t>
            </a:r>
          </a:p>
        </p:txBody>
      </p:sp>
      <p:sp>
        <p:nvSpPr>
          <p:cNvPr id="3" name="Subtitle 2"/>
          <p:cNvSpPr>
            <a:spLocks noGrp="1"/>
          </p:cNvSpPr>
          <p:nvPr>
            <p:ph type="subTitle" idx="1"/>
          </p:nvPr>
        </p:nvSpPr>
        <p:spPr/>
        <p:txBody>
          <a:bodyPr/>
          <a:lstStyle/>
          <a:p>
            <a:r>
              <a:rPr lang="en-PH" dirty="0"/>
              <a:t>Loreta </a:t>
            </a:r>
            <a:r>
              <a:rPr lang="en-PH" dirty="0" err="1"/>
              <a:t>d.</a:t>
            </a:r>
            <a:r>
              <a:rPr lang="en-PH" dirty="0"/>
              <a:t> </a:t>
            </a:r>
            <a:r>
              <a:rPr lang="en-PH" dirty="0" err="1"/>
              <a:t>dayco</a:t>
            </a:r>
            <a:r>
              <a:rPr lang="en-PH" dirty="0"/>
              <a:t>, md, </a:t>
            </a:r>
            <a:r>
              <a:rPr lang="en-PH" dirty="0" err="1"/>
              <a:t>mde</a:t>
            </a:r>
            <a:endParaRPr lang="en-PH" dirty="0"/>
          </a:p>
          <a:p>
            <a:r>
              <a:rPr lang="en-PH" cap="none" dirty="0" err="1"/>
              <a:t>Unilab</a:t>
            </a:r>
            <a:r>
              <a:rPr lang="en-PH" cap="none" dirty="0"/>
              <a:t> Medical Education and Development </a:t>
            </a:r>
            <a:r>
              <a:rPr lang="en-PH" dirty="0"/>
              <a:t>(UMED)</a:t>
            </a:r>
          </a:p>
        </p:txBody>
      </p:sp>
    </p:spTree>
    <p:extLst>
      <p:ext uri="{BB962C8B-B14F-4D97-AF65-F5344CB8AC3E}">
        <p14:creationId xmlns:p14="http://schemas.microsoft.com/office/powerpoint/2010/main" val="3816171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III. Conceptual Framework</a:t>
            </a:r>
          </a:p>
        </p:txBody>
      </p:sp>
      <p:pic>
        <p:nvPicPr>
          <p:cNvPr id="3" name="Picture 2"/>
          <p:cNvPicPr>
            <a:picLocks noChangeAspect="1"/>
          </p:cNvPicPr>
          <p:nvPr/>
        </p:nvPicPr>
        <p:blipFill>
          <a:blip r:embed="rId3"/>
          <a:stretch>
            <a:fillRect/>
          </a:stretch>
        </p:blipFill>
        <p:spPr>
          <a:xfrm>
            <a:off x="744583" y="1644241"/>
            <a:ext cx="8869680" cy="3564019"/>
          </a:xfrm>
          <a:prstGeom prst="rect">
            <a:avLst/>
          </a:prstGeom>
          <a:solidFill>
            <a:schemeClr val="tx1"/>
          </a:solidFill>
        </p:spPr>
      </p:pic>
      <p:sp>
        <p:nvSpPr>
          <p:cNvPr id="4" name="TextBox 3"/>
          <p:cNvSpPr txBox="1"/>
          <p:nvPr/>
        </p:nvSpPr>
        <p:spPr>
          <a:xfrm>
            <a:off x="6152606" y="1303495"/>
            <a:ext cx="5081451" cy="1631216"/>
          </a:xfrm>
          <a:prstGeom prst="rect">
            <a:avLst/>
          </a:prstGeom>
          <a:solidFill>
            <a:schemeClr val="accent2"/>
          </a:solidFill>
        </p:spPr>
        <p:txBody>
          <a:bodyPr wrap="square" rtlCol="0">
            <a:spAutoFit/>
          </a:bodyPr>
          <a:lstStyle/>
          <a:p>
            <a:pPr marL="0" lvl="1"/>
            <a:r>
              <a:rPr lang="en-PH" sz="2000" dirty="0"/>
              <a:t>Extent to which a physician believes that using the UMED Online system would positively impact his/her performance and productivity as</a:t>
            </a:r>
            <a:r>
              <a:rPr lang="en-GB" sz="2000"/>
              <a:t> a</a:t>
            </a:r>
            <a:r>
              <a:rPr lang="en-PH" sz="2000"/>
              <a:t> </a:t>
            </a:r>
            <a:r>
              <a:rPr lang="en-PH" sz="2000" dirty="0"/>
              <a:t>physician </a:t>
            </a:r>
          </a:p>
        </p:txBody>
      </p:sp>
      <p:sp>
        <p:nvSpPr>
          <p:cNvPr id="5" name="TextBox 4"/>
          <p:cNvSpPr txBox="1"/>
          <p:nvPr/>
        </p:nvSpPr>
        <p:spPr>
          <a:xfrm>
            <a:off x="6448698" y="3917790"/>
            <a:ext cx="5081451" cy="1015663"/>
          </a:xfrm>
          <a:prstGeom prst="rect">
            <a:avLst/>
          </a:prstGeom>
          <a:solidFill>
            <a:schemeClr val="accent2"/>
          </a:solidFill>
        </p:spPr>
        <p:txBody>
          <a:bodyPr wrap="square" rtlCol="0">
            <a:spAutoFit/>
          </a:bodyPr>
          <a:lstStyle/>
          <a:p>
            <a:pPr marL="0" lvl="1"/>
            <a:r>
              <a:rPr lang="en-PH" sz="2000" dirty="0"/>
              <a:t>Extent to which </a:t>
            </a:r>
            <a:r>
              <a:rPr lang="en-GB" sz="2000" dirty="0"/>
              <a:t>a </a:t>
            </a:r>
            <a:r>
              <a:rPr lang="en-PH" sz="2000" dirty="0"/>
              <a:t>physician</a:t>
            </a:r>
            <a:r>
              <a:rPr lang="en-GB" sz="2000"/>
              <a:t> believes </a:t>
            </a:r>
            <a:r>
              <a:rPr lang="en-PH" sz="2000" dirty="0"/>
              <a:t>that using the UMED Online system requires little or no effort </a:t>
            </a:r>
          </a:p>
        </p:txBody>
      </p:sp>
      <p:sp>
        <p:nvSpPr>
          <p:cNvPr id="7" name="Rectangle 6"/>
          <p:cNvSpPr/>
          <p:nvPr/>
        </p:nvSpPr>
        <p:spPr>
          <a:xfrm>
            <a:off x="3897662" y="5454867"/>
            <a:ext cx="2624436" cy="461665"/>
          </a:xfrm>
          <a:prstGeom prst="rect">
            <a:avLst/>
          </a:prstGeom>
        </p:spPr>
        <p:txBody>
          <a:bodyPr wrap="none">
            <a:spAutoFit/>
          </a:bodyPr>
          <a:lstStyle/>
          <a:p>
            <a:r>
              <a:rPr lang="en-PH" sz="2400" dirty="0"/>
              <a:t>Research Model</a:t>
            </a:r>
          </a:p>
        </p:txBody>
      </p:sp>
    </p:spTree>
    <p:extLst>
      <p:ext uri="{BB962C8B-B14F-4D97-AF65-F5344CB8AC3E}">
        <p14:creationId xmlns:p14="http://schemas.microsoft.com/office/powerpoint/2010/main" val="1501227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sp>
        <p:nvSpPr>
          <p:cNvPr id="4" name="Content Placeholder 3"/>
          <p:cNvSpPr>
            <a:spLocks noGrp="1"/>
          </p:cNvSpPr>
          <p:nvPr>
            <p:ph idx="1"/>
          </p:nvPr>
        </p:nvSpPr>
        <p:spPr/>
        <p:txBody>
          <a:bodyPr>
            <a:normAutofit/>
          </a:bodyPr>
          <a:lstStyle/>
          <a:p>
            <a:r>
              <a:rPr lang="en-PH" sz="2800" dirty="0"/>
              <a:t>Quantitative and qualitative techniques</a:t>
            </a:r>
          </a:p>
          <a:p>
            <a:pPr marL="514350" indent="-457200"/>
            <a:r>
              <a:rPr lang="en-PH" sz="2800" dirty="0"/>
              <a:t>User types</a:t>
            </a:r>
          </a:p>
          <a:p>
            <a:pPr marL="971550" lvl="1" indent="-514350">
              <a:buFont typeface="+mj-lt"/>
              <a:buAutoNum type="arabicPeriod"/>
            </a:pPr>
            <a:r>
              <a:rPr lang="en-PH" sz="2600" dirty="0"/>
              <a:t>Physicians who enrolled but did not complete any of the courses</a:t>
            </a:r>
          </a:p>
          <a:p>
            <a:pPr marL="971550" lvl="1" indent="-514350">
              <a:buFont typeface="+mj-lt"/>
              <a:buAutoNum type="arabicPeriod"/>
            </a:pPr>
            <a:r>
              <a:rPr lang="en-PH" sz="2600" dirty="0"/>
              <a:t>Physicians who completed at least one course</a:t>
            </a:r>
          </a:p>
          <a:p>
            <a:pPr marL="457200" lvl="1" indent="0">
              <a:buNone/>
            </a:pPr>
            <a:endParaRPr lang="en-PH" sz="2600" dirty="0"/>
          </a:p>
        </p:txBody>
      </p:sp>
    </p:spTree>
    <p:extLst>
      <p:ext uri="{BB962C8B-B14F-4D97-AF65-F5344CB8AC3E}">
        <p14:creationId xmlns:p14="http://schemas.microsoft.com/office/powerpoint/2010/main" val="181028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sp>
        <p:nvSpPr>
          <p:cNvPr id="4" name="Content Placeholder 3"/>
          <p:cNvSpPr>
            <a:spLocks noGrp="1"/>
          </p:cNvSpPr>
          <p:nvPr>
            <p:ph idx="1"/>
          </p:nvPr>
        </p:nvSpPr>
        <p:spPr/>
        <p:txBody>
          <a:bodyPr>
            <a:normAutofit/>
          </a:bodyPr>
          <a:lstStyle/>
          <a:p>
            <a:pPr marL="514350" indent="-457200"/>
            <a:r>
              <a:rPr lang="en-PH" sz="2800" dirty="0"/>
              <a:t>Online survey (3 parts)</a:t>
            </a:r>
          </a:p>
          <a:p>
            <a:pPr marL="971550" lvl="1" indent="-514350">
              <a:buFont typeface="+mj-lt"/>
              <a:buAutoNum type="alphaUcPeriod"/>
            </a:pPr>
            <a:r>
              <a:rPr lang="en-PH" sz="2600" dirty="0"/>
              <a:t>User characteristics</a:t>
            </a:r>
          </a:p>
          <a:p>
            <a:pPr marL="971550" lvl="1" indent="-514350">
              <a:buFont typeface="+mj-lt"/>
              <a:buAutoNum type="alphaUcPeriod"/>
            </a:pPr>
            <a:r>
              <a:rPr lang="en-PH" sz="2600" dirty="0"/>
              <a:t>Instrument on Web-based evaluation</a:t>
            </a:r>
          </a:p>
          <a:p>
            <a:pPr marL="971550" lvl="1" indent="-514350">
              <a:buFont typeface="+mj-lt"/>
              <a:buAutoNum type="alphaUcPeriod"/>
            </a:pPr>
            <a:r>
              <a:rPr lang="en-PH" sz="2600" dirty="0"/>
              <a:t>Open-ended questions</a:t>
            </a:r>
          </a:p>
          <a:p>
            <a:pPr marL="971550" lvl="1" indent="-514350">
              <a:buFont typeface="+mj-lt"/>
              <a:buAutoNum type="alphaUcPeriod"/>
            </a:pPr>
            <a:endParaRPr lang="en-PH" sz="2600" dirty="0"/>
          </a:p>
          <a:p>
            <a:pPr marL="457200" lvl="1" indent="0">
              <a:buNone/>
            </a:pPr>
            <a:endParaRPr lang="en-PH" sz="2600" dirty="0"/>
          </a:p>
        </p:txBody>
      </p:sp>
      <p:sp>
        <p:nvSpPr>
          <p:cNvPr id="5" name="TextBox 4"/>
          <p:cNvSpPr txBox="1"/>
          <p:nvPr/>
        </p:nvSpPr>
        <p:spPr>
          <a:xfrm>
            <a:off x="8206982" y="2312126"/>
            <a:ext cx="3685741" cy="2308324"/>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PH" dirty="0">
                <a:solidFill>
                  <a:srgbClr val="FFFF00"/>
                </a:solidFill>
              </a:rPr>
              <a:t>Gender</a:t>
            </a:r>
          </a:p>
          <a:p>
            <a:pPr marL="285750" indent="-285750">
              <a:buFont typeface="Arial" panose="020B0604020202020204" pitchFamily="34" charset="0"/>
              <a:buChar char="•"/>
            </a:pPr>
            <a:r>
              <a:rPr lang="en-PH" dirty="0">
                <a:solidFill>
                  <a:srgbClr val="FFFF00"/>
                </a:solidFill>
              </a:rPr>
              <a:t>Age</a:t>
            </a:r>
          </a:p>
          <a:p>
            <a:pPr marL="285750" indent="-285750">
              <a:buFont typeface="Arial" panose="020B0604020202020204" pitchFamily="34" charset="0"/>
              <a:buChar char="•"/>
            </a:pPr>
            <a:r>
              <a:rPr lang="en-PH" dirty="0">
                <a:solidFill>
                  <a:srgbClr val="FFFF00"/>
                </a:solidFill>
              </a:rPr>
              <a:t>Medical training </a:t>
            </a:r>
          </a:p>
          <a:p>
            <a:pPr marL="285750" indent="-285750">
              <a:buFont typeface="Arial" panose="020B0604020202020204" pitchFamily="34" charset="0"/>
              <a:buChar char="•"/>
            </a:pPr>
            <a:r>
              <a:rPr lang="en-PH" dirty="0">
                <a:solidFill>
                  <a:srgbClr val="FFFF00"/>
                </a:solidFill>
              </a:rPr>
              <a:t>Area of practice</a:t>
            </a:r>
          </a:p>
          <a:p>
            <a:pPr marL="285750" indent="-285750">
              <a:buFont typeface="Arial" panose="020B0604020202020204" pitchFamily="34" charset="0"/>
              <a:buChar char="•"/>
            </a:pPr>
            <a:r>
              <a:rPr lang="en-PH" dirty="0">
                <a:solidFill>
                  <a:srgbClr val="FFFF00"/>
                </a:solidFill>
              </a:rPr>
              <a:t>Work experience</a:t>
            </a:r>
          </a:p>
          <a:p>
            <a:pPr marL="285750" indent="-285750">
              <a:buFont typeface="Arial" panose="020B0604020202020204" pitchFamily="34" charset="0"/>
              <a:buChar char="•"/>
            </a:pPr>
            <a:r>
              <a:rPr lang="en-PH" dirty="0">
                <a:solidFill>
                  <a:srgbClr val="FFFF00"/>
                </a:solidFill>
              </a:rPr>
              <a:t>Internet usage</a:t>
            </a:r>
          </a:p>
          <a:p>
            <a:pPr marL="285750" indent="-285750">
              <a:buFont typeface="Arial" panose="020B0604020202020204" pitchFamily="34" charset="0"/>
              <a:buChar char="•"/>
            </a:pPr>
            <a:r>
              <a:rPr lang="en-PH" dirty="0">
                <a:solidFill>
                  <a:srgbClr val="FFFF00"/>
                </a:solidFill>
              </a:rPr>
              <a:t>Computer skills </a:t>
            </a:r>
          </a:p>
          <a:p>
            <a:pPr marL="285750" indent="-285750">
              <a:buFont typeface="Arial" panose="020B0604020202020204" pitchFamily="34" charset="0"/>
              <a:buChar char="•"/>
            </a:pPr>
            <a:r>
              <a:rPr lang="en-PH" dirty="0">
                <a:solidFill>
                  <a:srgbClr val="FFFF00"/>
                </a:solidFill>
              </a:rPr>
              <a:t>Course completion</a:t>
            </a:r>
          </a:p>
        </p:txBody>
      </p:sp>
    </p:spTree>
    <p:extLst>
      <p:ext uri="{BB962C8B-B14F-4D97-AF65-F5344CB8AC3E}">
        <p14:creationId xmlns:p14="http://schemas.microsoft.com/office/powerpoint/2010/main" val="3962431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graphicFrame>
        <p:nvGraphicFramePr>
          <p:cNvPr id="3" name="Table 2"/>
          <p:cNvGraphicFramePr>
            <a:graphicFrameLocks noGrp="1"/>
          </p:cNvGraphicFramePr>
          <p:nvPr>
            <p:extLst>
              <p:ext uri="{D42A27DB-BD31-4B8C-83A1-F6EECF244321}">
                <p14:modId xmlns:p14="http://schemas.microsoft.com/office/powerpoint/2010/main" val="490357870"/>
              </p:ext>
            </p:extLst>
          </p:nvPr>
        </p:nvGraphicFramePr>
        <p:xfrm>
          <a:off x="809127" y="1302524"/>
          <a:ext cx="9615033" cy="4806967"/>
        </p:xfrm>
        <a:graphic>
          <a:graphicData uri="http://schemas.openxmlformats.org/drawingml/2006/table">
            <a:tbl>
              <a:tblPr firstRow="1" firstCol="1" bandRow="1">
                <a:tableStyleId>{7E9639D4-E3E2-4D34-9284-5A2195B3D0D7}</a:tableStyleId>
              </a:tblPr>
              <a:tblGrid>
                <a:gridCol w="2437640">
                  <a:extLst>
                    <a:ext uri="{9D8B030D-6E8A-4147-A177-3AD203B41FA5}">
                      <a16:colId xmlns:a16="http://schemas.microsoft.com/office/drawing/2014/main" val="3667597187"/>
                    </a:ext>
                  </a:extLst>
                </a:gridCol>
                <a:gridCol w="2369876">
                  <a:extLst>
                    <a:ext uri="{9D8B030D-6E8A-4147-A177-3AD203B41FA5}">
                      <a16:colId xmlns:a16="http://schemas.microsoft.com/office/drawing/2014/main" val="3881487045"/>
                    </a:ext>
                  </a:extLst>
                </a:gridCol>
                <a:gridCol w="4807517">
                  <a:extLst>
                    <a:ext uri="{9D8B030D-6E8A-4147-A177-3AD203B41FA5}">
                      <a16:colId xmlns:a16="http://schemas.microsoft.com/office/drawing/2014/main" val="2210566771"/>
                    </a:ext>
                  </a:extLst>
                </a:gridCol>
              </a:tblGrid>
              <a:tr h="283609">
                <a:tc gridSpan="2">
                  <a:txBody>
                    <a:bodyPr/>
                    <a:lstStyle/>
                    <a:p>
                      <a:pPr algn="ctr">
                        <a:lnSpc>
                          <a:spcPct val="115000"/>
                        </a:lnSpc>
                        <a:spcAft>
                          <a:spcPts val="0"/>
                        </a:spcAft>
                      </a:pPr>
                      <a:r>
                        <a:rPr lang="en-US" sz="1800" dirty="0">
                          <a:effectLst/>
                          <a:uFill>
                            <a:solidFill>
                              <a:srgbClr val="000000"/>
                            </a:solidFill>
                          </a:uFill>
                        </a:rPr>
                        <a:t>Evaluation Criteria</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hMerge="1">
                  <a:txBody>
                    <a:bodyPr/>
                    <a:lstStyle/>
                    <a:p>
                      <a:endParaRPr lang="en-PH"/>
                    </a:p>
                  </a:txBody>
                  <a:tcPr/>
                </a:tc>
                <a:tc>
                  <a:txBody>
                    <a:bodyPr/>
                    <a:lstStyle/>
                    <a:p>
                      <a:pPr algn="ctr">
                        <a:lnSpc>
                          <a:spcPct val="115000"/>
                        </a:lnSpc>
                        <a:spcAft>
                          <a:spcPts val="0"/>
                        </a:spcAft>
                      </a:pPr>
                      <a:r>
                        <a:rPr lang="en-US" sz="1800" dirty="0">
                          <a:effectLst/>
                          <a:uFill>
                            <a:solidFill>
                              <a:srgbClr val="000000"/>
                            </a:solidFill>
                          </a:uFill>
                        </a:rPr>
                        <a:t>Statement</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extLst>
                  <a:ext uri="{0D108BD9-81ED-4DB2-BD59-A6C34878D82A}">
                    <a16:rowId xmlns:a16="http://schemas.microsoft.com/office/drawing/2014/main" val="3368357566"/>
                  </a:ext>
                </a:extLst>
              </a:tr>
              <a:tr h="283609">
                <a:tc gridSpan="3">
                  <a:txBody>
                    <a:bodyPr/>
                    <a:lstStyle/>
                    <a:p>
                      <a:pPr algn="just">
                        <a:lnSpc>
                          <a:spcPct val="115000"/>
                        </a:lnSpc>
                        <a:spcAft>
                          <a:spcPts val="0"/>
                        </a:spcAft>
                      </a:pPr>
                      <a:r>
                        <a:rPr lang="en-US" sz="1800" dirty="0">
                          <a:effectLst/>
                          <a:uFill>
                            <a:solidFill>
                              <a:srgbClr val="000000"/>
                            </a:solidFill>
                          </a:uFill>
                        </a:rPr>
                        <a:t>A. Perceive Ease of Use of UMED Online</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hMerge="1">
                  <a:txBody>
                    <a:bodyPr/>
                    <a:lstStyle/>
                    <a:p>
                      <a:endParaRPr lang="en-PH"/>
                    </a:p>
                  </a:txBody>
                  <a:tcPr/>
                </a:tc>
                <a:tc hMerge="1">
                  <a:txBody>
                    <a:bodyPr/>
                    <a:lstStyle/>
                    <a:p>
                      <a:endParaRPr lang="en-PH"/>
                    </a:p>
                  </a:txBody>
                  <a:tcPr/>
                </a:tc>
                <a:extLst>
                  <a:ext uri="{0D108BD9-81ED-4DB2-BD59-A6C34878D82A}">
                    <a16:rowId xmlns:a16="http://schemas.microsoft.com/office/drawing/2014/main" val="3899894338"/>
                  </a:ext>
                </a:extLst>
              </a:tr>
              <a:tr h="519866">
                <a:tc rowSpan="2">
                  <a:txBody>
                    <a:bodyPr/>
                    <a:lstStyle/>
                    <a:p>
                      <a:pPr algn="just">
                        <a:lnSpc>
                          <a:spcPct val="115000"/>
                        </a:lnSpc>
                        <a:spcAft>
                          <a:spcPts val="0"/>
                        </a:spcAft>
                      </a:pPr>
                      <a:r>
                        <a:rPr lang="en-US" sz="1800">
                          <a:effectLst/>
                          <a:uFill>
                            <a:solidFill>
                              <a:srgbClr val="000000"/>
                            </a:solidFill>
                          </a:uFill>
                        </a:rPr>
                        <a:t>Learnability</a:t>
                      </a:r>
                      <a:endParaRPr lang="en-PH" sz="1800">
                        <a:solidFill>
                          <a:srgbClr val="000000"/>
                        </a:solidFill>
                        <a:effectLst/>
                        <a:uFill>
                          <a:solidFill>
                            <a:srgbClr val="000000"/>
                          </a:solidFill>
                        </a:uFill>
                        <a:latin typeface="+mj-lt"/>
                        <a:ea typeface="Calibri" panose="020F0502020204030204" pitchFamily="34" charset="0"/>
                      </a:endParaRPr>
                    </a:p>
                  </a:txBody>
                  <a:tcPr marL="31614" marR="31614" marT="31614" marB="31614"/>
                </a:tc>
                <a:tc gridSpan="2">
                  <a:txBody>
                    <a:bodyPr/>
                    <a:lstStyle/>
                    <a:p>
                      <a:pPr>
                        <a:lnSpc>
                          <a:spcPct val="115000"/>
                        </a:lnSpc>
                        <a:spcAft>
                          <a:spcPts val="0"/>
                        </a:spcAft>
                      </a:pPr>
                      <a:r>
                        <a:rPr lang="en-US" sz="1800" dirty="0">
                          <a:effectLst/>
                          <a:uFill>
                            <a:solidFill>
                              <a:srgbClr val="000000"/>
                            </a:solidFill>
                          </a:uFill>
                        </a:rPr>
                        <a:t>1. It is easy to learn how to use the UMED Online system.</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122118774"/>
                  </a:ext>
                </a:extLst>
              </a:tr>
              <a:tr h="1015397">
                <a:tc vMerge="1">
                  <a:txBody>
                    <a:bodyPr/>
                    <a:lstStyle/>
                    <a:p>
                      <a:endParaRPr lang="en-PH"/>
                    </a:p>
                  </a:txBody>
                  <a:tcPr/>
                </a:tc>
                <a:tc gridSpan="2">
                  <a:txBody>
                    <a:bodyPr/>
                    <a:lstStyle/>
                    <a:p>
                      <a:pPr>
                        <a:lnSpc>
                          <a:spcPct val="115000"/>
                        </a:lnSpc>
                        <a:spcAft>
                          <a:spcPts val="0"/>
                        </a:spcAft>
                      </a:pPr>
                      <a:r>
                        <a:rPr lang="en-US" sz="1800" dirty="0">
                          <a:effectLst/>
                          <a:uFill>
                            <a:solidFill>
                              <a:srgbClr val="000000"/>
                            </a:solidFill>
                          </a:uFill>
                        </a:rPr>
                        <a:t>2. It is easy to figure out what to do within each UMED Online course (for example, how to run a video lecture or how to answer a quiz).</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49053346"/>
                  </a:ext>
                </a:extLst>
              </a:tr>
              <a:tr h="718457">
                <a:tc>
                  <a:txBody>
                    <a:bodyPr/>
                    <a:lstStyle/>
                    <a:p>
                      <a:pPr algn="just">
                        <a:lnSpc>
                          <a:spcPct val="115000"/>
                        </a:lnSpc>
                        <a:spcAft>
                          <a:spcPts val="0"/>
                        </a:spcAft>
                      </a:pPr>
                      <a:r>
                        <a:rPr lang="en-US" sz="1800">
                          <a:effectLst/>
                          <a:uFill>
                            <a:solidFill>
                              <a:srgbClr val="000000"/>
                            </a:solidFill>
                          </a:uFill>
                        </a:rPr>
                        <a:t>Functionality</a:t>
                      </a:r>
                      <a:endParaRPr lang="en-PH" sz="1800">
                        <a:solidFill>
                          <a:srgbClr val="000000"/>
                        </a:solidFill>
                        <a:effectLst/>
                        <a:uFill>
                          <a:solidFill>
                            <a:srgbClr val="000000"/>
                          </a:solidFill>
                        </a:uFill>
                        <a:latin typeface="+mj-lt"/>
                        <a:ea typeface="Calibri" panose="020F0502020204030204" pitchFamily="34" charset="0"/>
                      </a:endParaRPr>
                    </a:p>
                  </a:txBody>
                  <a:tcPr marL="31614" marR="31614" marT="31614" marB="31614"/>
                </a:tc>
                <a:tc gridSpan="2">
                  <a:txBody>
                    <a:bodyPr/>
                    <a:lstStyle/>
                    <a:p>
                      <a:pPr>
                        <a:lnSpc>
                          <a:spcPct val="115000"/>
                        </a:lnSpc>
                        <a:spcAft>
                          <a:spcPts val="0"/>
                        </a:spcAft>
                      </a:pPr>
                      <a:r>
                        <a:rPr lang="en-US" sz="1800" dirty="0">
                          <a:effectLst/>
                          <a:uFill>
                            <a:solidFill>
                              <a:srgbClr val="000000"/>
                            </a:solidFill>
                          </a:uFill>
                        </a:rPr>
                        <a:t>3. The UMED Online course features (i.e. learning objectives, quizzes, and video lectures) function well.</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01831964"/>
                  </a:ext>
                </a:extLst>
              </a:tr>
              <a:tr h="519866">
                <a:tc>
                  <a:txBody>
                    <a:bodyPr/>
                    <a:lstStyle/>
                    <a:p>
                      <a:pPr algn="just">
                        <a:lnSpc>
                          <a:spcPct val="115000"/>
                        </a:lnSpc>
                        <a:spcAft>
                          <a:spcPts val="0"/>
                        </a:spcAft>
                      </a:pPr>
                      <a:r>
                        <a:rPr lang="en-US" sz="1800">
                          <a:effectLst/>
                          <a:uFill>
                            <a:solidFill>
                              <a:srgbClr val="000000"/>
                            </a:solidFill>
                          </a:uFill>
                        </a:rPr>
                        <a:t>Navigation</a:t>
                      </a:r>
                      <a:endParaRPr lang="en-PH" sz="1800">
                        <a:solidFill>
                          <a:srgbClr val="000000"/>
                        </a:solidFill>
                        <a:effectLst/>
                        <a:uFill>
                          <a:solidFill>
                            <a:srgbClr val="000000"/>
                          </a:solidFill>
                        </a:uFill>
                        <a:latin typeface="+mj-lt"/>
                        <a:ea typeface="Calibri" panose="020F0502020204030204" pitchFamily="34" charset="0"/>
                      </a:endParaRPr>
                    </a:p>
                  </a:txBody>
                  <a:tcPr marL="31614" marR="31614" marT="31614" marB="31614"/>
                </a:tc>
                <a:tc gridSpan="2">
                  <a:txBody>
                    <a:bodyPr/>
                    <a:lstStyle/>
                    <a:p>
                      <a:pPr>
                        <a:lnSpc>
                          <a:spcPct val="115000"/>
                        </a:lnSpc>
                        <a:spcAft>
                          <a:spcPts val="0"/>
                        </a:spcAft>
                      </a:pPr>
                      <a:r>
                        <a:rPr lang="en-US" sz="1800" dirty="0">
                          <a:effectLst/>
                          <a:uFill>
                            <a:solidFill>
                              <a:srgbClr val="000000"/>
                            </a:solidFill>
                          </a:uFill>
                        </a:rPr>
                        <a:t>4. It is easy to navigate the UMED Online system.</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91127564"/>
                  </a:ext>
                </a:extLst>
              </a:tr>
              <a:tr h="756123">
                <a:tc>
                  <a:txBody>
                    <a:bodyPr/>
                    <a:lstStyle/>
                    <a:p>
                      <a:pPr algn="just">
                        <a:lnSpc>
                          <a:spcPct val="115000"/>
                        </a:lnSpc>
                        <a:spcAft>
                          <a:spcPts val="0"/>
                        </a:spcAft>
                      </a:pPr>
                      <a:r>
                        <a:rPr lang="en-US" sz="1800">
                          <a:effectLst/>
                          <a:uFill>
                            <a:solidFill>
                              <a:srgbClr val="000000"/>
                            </a:solidFill>
                          </a:uFill>
                        </a:rPr>
                        <a:t>Memorability</a:t>
                      </a:r>
                      <a:endParaRPr lang="en-PH" sz="1800">
                        <a:solidFill>
                          <a:srgbClr val="000000"/>
                        </a:solidFill>
                        <a:effectLst/>
                        <a:uFill>
                          <a:solidFill>
                            <a:srgbClr val="000000"/>
                          </a:solidFill>
                        </a:uFill>
                        <a:latin typeface="+mj-lt"/>
                        <a:ea typeface="Calibri" panose="020F0502020204030204" pitchFamily="34" charset="0"/>
                      </a:endParaRPr>
                    </a:p>
                  </a:txBody>
                  <a:tcPr marL="31614" marR="31614" marT="31614" marB="31614"/>
                </a:tc>
                <a:tc gridSpan="2">
                  <a:txBody>
                    <a:bodyPr/>
                    <a:lstStyle/>
                    <a:p>
                      <a:pPr>
                        <a:lnSpc>
                          <a:spcPct val="115000"/>
                        </a:lnSpc>
                        <a:spcAft>
                          <a:spcPts val="0"/>
                        </a:spcAft>
                      </a:pPr>
                      <a:r>
                        <a:rPr lang="en-US" sz="1800" dirty="0">
                          <a:effectLst/>
                          <a:uFill>
                            <a:solidFill>
                              <a:srgbClr val="000000"/>
                            </a:solidFill>
                          </a:uFill>
                        </a:rPr>
                        <a:t>5. I find it easy to remember how to perform tasks within the UMED Online system.</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0811908"/>
                  </a:ext>
                </a:extLst>
              </a:tr>
              <a:tr h="519866">
                <a:tc>
                  <a:txBody>
                    <a:bodyPr/>
                    <a:lstStyle/>
                    <a:p>
                      <a:pPr algn="just">
                        <a:lnSpc>
                          <a:spcPct val="115000"/>
                        </a:lnSpc>
                        <a:spcAft>
                          <a:spcPts val="0"/>
                        </a:spcAft>
                      </a:pPr>
                      <a:r>
                        <a:rPr lang="en-US" sz="1800">
                          <a:effectLst/>
                          <a:uFill>
                            <a:solidFill>
                              <a:srgbClr val="000000"/>
                            </a:solidFill>
                          </a:uFill>
                        </a:rPr>
                        <a:t>Ease of Use</a:t>
                      </a:r>
                      <a:endParaRPr lang="en-PH" sz="1800">
                        <a:solidFill>
                          <a:srgbClr val="000000"/>
                        </a:solidFill>
                        <a:effectLst/>
                        <a:uFill>
                          <a:solidFill>
                            <a:srgbClr val="000000"/>
                          </a:solidFill>
                        </a:uFill>
                        <a:latin typeface="+mj-lt"/>
                        <a:ea typeface="Calibri" panose="020F0502020204030204" pitchFamily="34" charset="0"/>
                      </a:endParaRPr>
                    </a:p>
                  </a:txBody>
                  <a:tcPr marL="31614" marR="31614" marT="31614" marB="31614"/>
                </a:tc>
                <a:tc gridSpan="2">
                  <a:txBody>
                    <a:bodyPr/>
                    <a:lstStyle/>
                    <a:p>
                      <a:pPr>
                        <a:lnSpc>
                          <a:spcPct val="115000"/>
                        </a:lnSpc>
                        <a:spcAft>
                          <a:spcPts val="0"/>
                        </a:spcAft>
                      </a:pPr>
                      <a:r>
                        <a:rPr lang="en-US" sz="1800" dirty="0">
                          <a:effectLst/>
                          <a:uFill>
                            <a:solidFill>
                              <a:srgbClr val="000000"/>
                            </a:solidFill>
                          </a:uFill>
                        </a:rPr>
                        <a:t>6. I find the UMED Online system easy to use.</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pPr>
                        <a:lnSpc>
                          <a:spcPct val="115000"/>
                        </a:lnSpc>
                        <a:spcAft>
                          <a:spcPts val="0"/>
                        </a:spcAft>
                      </a:pP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6501804"/>
                  </a:ext>
                </a:extLst>
              </a:tr>
            </a:tbl>
          </a:graphicData>
        </a:graphic>
      </p:graphicFrame>
    </p:spTree>
    <p:extLst>
      <p:ext uri="{BB962C8B-B14F-4D97-AF65-F5344CB8AC3E}">
        <p14:creationId xmlns:p14="http://schemas.microsoft.com/office/powerpoint/2010/main" val="2285936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graphicFrame>
        <p:nvGraphicFramePr>
          <p:cNvPr id="3" name="Table 2"/>
          <p:cNvGraphicFramePr>
            <a:graphicFrameLocks noGrp="1"/>
          </p:cNvGraphicFramePr>
          <p:nvPr>
            <p:extLst>
              <p:ext uri="{D42A27DB-BD31-4B8C-83A1-F6EECF244321}">
                <p14:modId xmlns:p14="http://schemas.microsoft.com/office/powerpoint/2010/main" val="1235084511"/>
              </p:ext>
            </p:extLst>
          </p:nvPr>
        </p:nvGraphicFramePr>
        <p:xfrm>
          <a:off x="757644" y="1501837"/>
          <a:ext cx="9640390" cy="3817939"/>
        </p:xfrm>
        <a:graphic>
          <a:graphicData uri="http://schemas.openxmlformats.org/drawingml/2006/table">
            <a:tbl>
              <a:tblPr firstRow="1" firstCol="1" bandRow="1">
                <a:tableStyleId>{7E9639D4-E3E2-4D34-9284-5A2195B3D0D7}</a:tableStyleId>
              </a:tblPr>
              <a:tblGrid>
                <a:gridCol w="2939375">
                  <a:extLst>
                    <a:ext uri="{9D8B030D-6E8A-4147-A177-3AD203B41FA5}">
                      <a16:colId xmlns:a16="http://schemas.microsoft.com/office/drawing/2014/main" val="3667597187"/>
                    </a:ext>
                  </a:extLst>
                </a:gridCol>
                <a:gridCol w="6701015">
                  <a:extLst>
                    <a:ext uri="{9D8B030D-6E8A-4147-A177-3AD203B41FA5}">
                      <a16:colId xmlns:a16="http://schemas.microsoft.com/office/drawing/2014/main" val="2210566771"/>
                    </a:ext>
                  </a:extLst>
                </a:gridCol>
              </a:tblGrid>
              <a:tr h="359032">
                <a:tc gridSpan="2">
                  <a:txBody>
                    <a:bodyPr/>
                    <a:lstStyle/>
                    <a:p>
                      <a:pPr>
                        <a:lnSpc>
                          <a:spcPct val="115000"/>
                        </a:lnSpc>
                        <a:spcAft>
                          <a:spcPts val="0"/>
                        </a:spcAft>
                      </a:pPr>
                      <a:r>
                        <a:rPr lang="en-US" sz="1800" dirty="0">
                          <a:effectLst/>
                          <a:uFill>
                            <a:solidFill>
                              <a:srgbClr val="000000"/>
                            </a:solidFill>
                          </a:uFill>
                        </a:rPr>
                        <a:t>B. Perceived Usefulness of UMED Online</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tc hMerge="1">
                  <a:txBody>
                    <a:bodyPr/>
                    <a:lstStyle/>
                    <a:p>
                      <a:endParaRPr lang="en-PH"/>
                    </a:p>
                  </a:txBody>
                  <a:tcPr/>
                </a:tc>
                <a:extLst>
                  <a:ext uri="{0D108BD9-81ED-4DB2-BD59-A6C34878D82A}">
                    <a16:rowId xmlns:a16="http://schemas.microsoft.com/office/drawing/2014/main" val="3891820929"/>
                  </a:ext>
                </a:extLst>
              </a:tr>
              <a:tr h="662587">
                <a:tc>
                  <a:txBody>
                    <a:bodyPr/>
                    <a:lstStyle/>
                    <a:p>
                      <a:pPr algn="just">
                        <a:lnSpc>
                          <a:spcPct val="115000"/>
                        </a:lnSpc>
                        <a:spcAft>
                          <a:spcPts val="0"/>
                        </a:spcAft>
                      </a:pPr>
                      <a:r>
                        <a:rPr lang="en-US" sz="1800" dirty="0">
                          <a:effectLst/>
                          <a:uFill>
                            <a:solidFill>
                              <a:srgbClr val="000000"/>
                            </a:solidFill>
                          </a:uFill>
                        </a:rPr>
                        <a:t>Performance</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a:lnSpc>
                          <a:spcPct val="115000"/>
                        </a:lnSpc>
                        <a:spcAft>
                          <a:spcPts val="0"/>
                        </a:spcAft>
                      </a:pPr>
                      <a:r>
                        <a:rPr lang="en-US" sz="1800" dirty="0">
                          <a:effectLst/>
                          <a:uFill>
                            <a:solidFill>
                              <a:srgbClr val="000000"/>
                            </a:solidFill>
                          </a:uFill>
                        </a:rPr>
                        <a:t>7. Using UMED Online improves my performance as a physician.</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extLst>
                  <a:ext uri="{0D108BD9-81ED-4DB2-BD59-A6C34878D82A}">
                    <a16:rowId xmlns:a16="http://schemas.microsoft.com/office/drawing/2014/main" val="2670016396"/>
                  </a:ext>
                </a:extLst>
              </a:tr>
              <a:tr h="662587">
                <a:tc>
                  <a:txBody>
                    <a:bodyPr/>
                    <a:lstStyle/>
                    <a:p>
                      <a:pPr algn="just">
                        <a:lnSpc>
                          <a:spcPct val="115000"/>
                        </a:lnSpc>
                        <a:spcAft>
                          <a:spcPts val="0"/>
                        </a:spcAft>
                      </a:pPr>
                      <a:r>
                        <a:rPr lang="en-US" sz="1800" dirty="0">
                          <a:effectLst/>
                          <a:uFill>
                            <a:solidFill>
                              <a:srgbClr val="000000"/>
                            </a:solidFill>
                          </a:uFill>
                        </a:rPr>
                        <a:t>Productivity</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a:lnSpc>
                          <a:spcPct val="115000"/>
                        </a:lnSpc>
                        <a:spcAft>
                          <a:spcPts val="0"/>
                        </a:spcAft>
                      </a:pPr>
                      <a:r>
                        <a:rPr lang="en-US" sz="1800">
                          <a:effectLst/>
                          <a:uFill>
                            <a:solidFill>
                              <a:srgbClr val="000000"/>
                            </a:solidFill>
                          </a:uFill>
                        </a:rPr>
                        <a:t>8. Using UMED Online increases my productivity as a physician.</a:t>
                      </a:r>
                      <a:endParaRPr lang="en-PH" sz="180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extLst>
                  <a:ext uri="{0D108BD9-81ED-4DB2-BD59-A6C34878D82A}">
                    <a16:rowId xmlns:a16="http://schemas.microsoft.com/office/drawing/2014/main" val="1735179082"/>
                  </a:ext>
                </a:extLst>
              </a:tr>
              <a:tr h="662587">
                <a:tc>
                  <a:txBody>
                    <a:bodyPr/>
                    <a:lstStyle/>
                    <a:p>
                      <a:pPr algn="just">
                        <a:lnSpc>
                          <a:spcPct val="115000"/>
                        </a:lnSpc>
                        <a:spcAft>
                          <a:spcPts val="0"/>
                        </a:spcAft>
                      </a:pPr>
                      <a:r>
                        <a:rPr lang="en-US" sz="1800" dirty="0">
                          <a:effectLst/>
                          <a:uFill>
                            <a:solidFill>
                              <a:srgbClr val="000000"/>
                            </a:solidFill>
                          </a:uFill>
                        </a:rPr>
                        <a:t>Effectiveness</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a:lnSpc>
                          <a:spcPct val="115000"/>
                        </a:lnSpc>
                        <a:spcAft>
                          <a:spcPts val="0"/>
                        </a:spcAft>
                      </a:pPr>
                      <a:r>
                        <a:rPr lang="en-US" sz="1800" dirty="0">
                          <a:effectLst/>
                          <a:uFill>
                            <a:solidFill>
                              <a:srgbClr val="000000"/>
                            </a:solidFill>
                          </a:uFill>
                        </a:rPr>
                        <a:t>9. UMED Online courses help me achieve my learning objectives.</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extLst>
                  <a:ext uri="{0D108BD9-81ED-4DB2-BD59-A6C34878D82A}">
                    <a16:rowId xmlns:a16="http://schemas.microsoft.com/office/drawing/2014/main" val="93330966"/>
                  </a:ext>
                </a:extLst>
              </a:tr>
              <a:tr h="687798">
                <a:tc>
                  <a:txBody>
                    <a:bodyPr/>
                    <a:lstStyle/>
                    <a:p>
                      <a:pPr algn="just">
                        <a:lnSpc>
                          <a:spcPct val="115000"/>
                        </a:lnSpc>
                        <a:spcAft>
                          <a:spcPts val="0"/>
                        </a:spcAft>
                      </a:pPr>
                      <a:r>
                        <a:rPr lang="en-US" sz="1800" dirty="0">
                          <a:effectLst/>
                          <a:uFill>
                            <a:solidFill>
                              <a:srgbClr val="000000"/>
                            </a:solidFill>
                          </a:uFill>
                        </a:rPr>
                        <a:t>Relevance</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a:lnSpc>
                          <a:spcPct val="115000"/>
                        </a:lnSpc>
                        <a:spcAft>
                          <a:spcPts val="0"/>
                        </a:spcAft>
                      </a:pPr>
                      <a:r>
                        <a:rPr lang="en-US" sz="1800">
                          <a:effectLst/>
                          <a:uFill>
                            <a:solidFill>
                              <a:srgbClr val="000000"/>
                            </a:solidFill>
                          </a:uFill>
                        </a:rPr>
                        <a:t>10. The knowledge and skills I learn from UMED Online are relevant to my work as a physician.</a:t>
                      </a:r>
                      <a:endParaRPr lang="en-PH" sz="180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extLst>
                  <a:ext uri="{0D108BD9-81ED-4DB2-BD59-A6C34878D82A}">
                    <a16:rowId xmlns:a16="http://schemas.microsoft.com/office/drawing/2014/main" val="3412654431"/>
                  </a:ext>
                </a:extLst>
              </a:tr>
              <a:tr h="662587">
                <a:tc>
                  <a:txBody>
                    <a:bodyPr/>
                    <a:lstStyle/>
                    <a:p>
                      <a:pPr algn="just">
                        <a:lnSpc>
                          <a:spcPct val="115000"/>
                        </a:lnSpc>
                        <a:spcAft>
                          <a:spcPts val="0"/>
                        </a:spcAft>
                      </a:pPr>
                      <a:r>
                        <a:rPr lang="en-US" sz="1800" dirty="0">
                          <a:effectLst/>
                          <a:uFill>
                            <a:solidFill>
                              <a:srgbClr val="000000"/>
                            </a:solidFill>
                          </a:uFill>
                        </a:rPr>
                        <a:t>Output Quality</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a:lnSpc>
                          <a:spcPct val="115000"/>
                        </a:lnSpc>
                        <a:spcAft>
                          <a:spcPts val="0"/>
                        </a:spcAft>
                      </a:pPr>
                      <a:r>
                        <a:rPr lang="en-US" sz="1800" dirty="0">
                          <a:effectLst/>
                          <a:uFill>
                            <a:solidFill>
                              <a:srgbClr val="000000"/>
                            </a:solidFill>
                          </a:uFill>
                        </a:rPr>
                        <a:t>11. UMED Online courses are of good quality.</a:t>
                      </a:r>
                      <a:endParaRPr lang="en-PH" sz="1800" dirty="0">
                        <a:solidFill>
                          <a:srgbClr val="000000"/>
                        </a:solidFill>
                        <a:effectLst/>
                        <a:uFill>
                          <a:solidFill>
                            <a:srgbClr val="000000"/>
                          </a:solidFill>
                        </a:uFill>
                        <a:latin typeface="+mj-lt"/>
                        <a:ea typeface="Times New Roman" panose="02020603050405020304" pitchFamily="18" charset="0"/>
                      </a:endParaRPr>
                    </a:p>
                  </a:txBody>
                  <a:tcPr marL="31614" marR="31614" marT="31614" marB="31614"/>
                </a:tc>
                <a:extLst>
                  <a:ext uri="{0D108BD9-81ED-4DB2-BD59-A6C34878D82A}">
                    <a16:rowId xmlns:a16="http://schemas.microsoft.com/office/drawing/2014/main" val="1913390970"/>
                  </a:ext>
                </a:extLst>
              </a:tr>
            </a:tbl>
          </a:graphicData>
        </a:graphic>
      </p:graphicFrame>
    </p:spTree>
    <p:extLst>
      <p:ext uri="{BB962C8B-B14F-4D97-AF65-F5344CB8AC3E}">
        <p14:creationId xmlns:p14="http://schemas.microsoft.com/office/powerpoint/2010/main" val="275587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graphicFrame>
        <p:nvGraphicFramePr>
          <p:cNvPr id="3" name="Table 2"/>
          <p:cNvGraphicFramePr>
            <a:graphicFrameLocks noGrp="1"/>
          </p:cNvGraphicFramePr>
          <p:nvPr>
            <p:extLst>
              <p:ext uri="{D42A27DB-BD31-4B8C-83A1-F6EECF244321}">
                <p14:modId xmlns:p14="http://schemas.microsoft.com/office/powerpoint/2010/main" val="1466881241"/>
              </p:ext>
            </p:extLst>
          </p:nvPr>
        </p:nvGraphicFramePr>
        <p:xfrm>
          <a:off x="776738" y="1853248"/>
          <a:ext cx="9647422" cy="3149826"/>
        </p:xfrm>
        <a:graphic>
          <a:graphicData uri="http://schemas.openxmlformats.org/drawingml/2006/table">
            <a:tbl>
              <a:tblPr firstRow="1" firstCol="1" bandRow="1">
                <a:tableStyleId>{7E9639D4-E3E2-4D34-9284-5A2195B3D0D7}</a:tableStyleId>
              </a:tblPr>
              <a:tblGrid>
                <a:gridCol w="4823711">
                  <a:extLst>
                    <a:ext uri="{9D8B030D-6E8A-4147-A177-3AD203B41FA5}">
                      <a16:colId xmlns:a16="http://schemas.microsoft.com/office/drawing/2014/main" val="3667597187"/>
                    </a:ext>
                  </a:extLst>
                </a:gridCol>
                <a:gridCol w="4823711">
                  <a:extLst>
                    <a:ext uri="{9D8B030D-6E8A-4147-A177-3AD203B41FA5}">
                      <a16:colId xmlns:a16="http://schemas.microsoft.com/office/drawing/2014/main" val="2210566771"/>
                    </a:ext>
                  </a:extLst>
                </a:gridCol>
              </a:tblGrid>
              <a:tr h="1047858">
                <a:tc rowSpan="7">
                  <a:txBody>
                    <a:bodyPr/>
                    <a:lstStyle/>
                    <a:p>
                      <a:pPr>
                        <a:lnSpc>
                          <a:spcPct val="115000"/>
                        </a:lnSpc>
                        <a:spcAft>
                          <a:spcPts val="0"/>
                        </a:spcAft>
                      </a:pPr>
                      <a:r>
                        <a:rPr lang="en-US" sz="1800" dirty="0">
                          <a:effectLst/>
                          <a:uFill>
                            <a:solidFill>
                              <a:srgbClr val="000000"/>
                            </a:solidFill>
                          </a:uFill>
                        </a:rPr>
                        <a:t>C. Overall Attitude towards Using the UMED Online</a:t>
                      </a:r>
                      <a:endParaRPr lang="en-PH" sz="1800" dirty="0">
                        <a:solidFill>
                          <a:srgbClr val="000000"/>
                        </a:solidFill>
                        <a:effectLst/>
                        <a:uFill>
                          <a:solidFill>
                            <a:srgbClr val="000000"/>
                          </a:solidFill>
                        </a:uFill>
                        <a:latin typeface="+mj-lt"/>
                        <a:ea typeface="Calibri" panose="020F0502020204030204" pitchFamily="34" charset="0"/>
                      </a:endParaRPr>
                    </a:p>
                  </a:txBody>
                  <a:tcPr marL="31614" marR="31614" marT="31614" marB="31614"/>
                </a:tc>
                <a:tc>
                  <a:txBody>
                    <a:bodyPr/>
                    <a:lstStyle/>
                    <a:p>
                      <a:pPr marL="457200">
                        <a:lnSpc>
                          <a:spcPct val="115000"/>
                        </a:lnSpc>
                        <a:spcAft>
                          <a:spcPts val="0"/>
                        </a:spcAft>
                        <a:tabLst>
                          <a:tab pos="161925" algn="l"/>
                          <a:tab pos="176530" algn="l"/>
                          <a:tab pos="192405" algn="l"/>
                          <a:tab pos="209550" algn="l"/>
                          <a:tab pos="228600" algn="l"/>
                        </a:tabLst>
                      </a:pPr>
                      <a:r>
                        <a:rPr lang="en-US" sz="1800" dirty="0">
                          <a:effectLst/>
                          <a:uFill>
                            <a:solidFill>
                              <a:srgbClr val="000000"/>
                            </a:solidFill>
                          </a:uFill>
                        </a:rPr>
                        <a:t>12. All things considered, my using the UMED Online system is…</a:t>
                      </a:r>
                      <a:endParaRPr lang="en-PH" sz="1800" dirty="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4188703498"/>
                  </a:ext>
                </a:extLst>
              </a:tr>
              <a:tr h="350328">
                <a:tc vMerge="1">
                  <a:txBody>
                    <a:bodyPr/>
                    <a:lstStyle/>
                    <a:p>
                      <a:endParaRPr lang="en-PH"/>
                    </a:p>
                  </a:txBody>
                  <a:tcPr/>
                </a:tc>
                <a:tc>
                  <a:txBody>
                    <a:bodyPr/>
                    <a:lstStyle/>
                    <a:p>
                      <a:pPr>
                        <a:spcAft>
                          <a:spcPts val="0"/>
                        </a:spcAft>
                      </a:pPr>
                      <a:r>
                        <a:rPr lang="en-US" sz="1800">
                          <a:effectLst/>
                          <a:uFill>
                            <a:solidFill>
                              <a:srgbClr val="000000"/>
                            </a:solidFill>
                          </a:uFill>
                        </a:rPr>
                        <a:t>Pairs</a:t>
                      </a:r>
                      <a:endParaRPr lang="en-PH" sz="180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1944173914"/>
                  </a:ext>
                </a:extLst>
              </a:tr>
              <a:tr h="350328">
                <a:tc vMerge="1">
                  <a:txBody>
                    <a:bodyPr/>
                    <a:lstStyle/>
                    <a:p>
                      <a:endParaRPr lang="en-PH"/>
                    </a:p>
                  </a:txBody>
                  <a:tcPr/>
                </a:tc>
                <a:tc>
                  <a:txBody>
                    <a:bodyPr/>
                    <a:lstStyle/>
                    <a:p>
                      <a:pPr>
                        <a:spcAft>
                          <a:spcPts val="0"/>
                        </a:spcAft>
                      </a:pPr>
                      <a:r>
                        <a:rPr lang="en-US" sz="1800" dirty="0">
                          <a:effectLst/>
                          <a:uFill>
                            <a:solidFill>
                              <a:srgbClr val="000000"/>
                            </a:solidFill>
                          </a:uFill>
                        </a:rPr>
                        <a:t>Bad Good</a:t>
                      </a:r>
                      <a:endParaRPr lang="en-PH" sz="1800" dirty="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3116919124"/>
                  </a:ext>
                </a:extLst>
              </a:tr>
              <a:tr h="350328">
                <a:tc vMerge="1">
                  <a:txBody>
                    <a:bodyPr/>
                    <a:lstStyle/>
                    <a:p>
                      <a:endParaRPr lang="en-PH"/>
                    </a:p>
                  </a:txBody>
                  <a:tcPr/>
                </a:tc>
                <a:tc>
                  <a:txBody>
                    <a:bodyPr/>
                    <a:lstStyle/>
                    <a:p>
                      <a:pPr>
                        <a:spcAft>
                          <a:spcPts val="0"/>
                        </a:spcAft>
                      </a:pPr>
                      <a:r>
                        <a:rPr lang="en-US" sz="1800">
                          <a:effectLst/>
                          <a:uFill>
                            <a:solidFill>
                              <a:srgbClr val="000000"/>
                            </a:solidFill>
                          </a:uFill>
                        </a:rPr>
                        <a:t>Foolish Wise</a:t>
                      </a:r>
                      <a:endParaRPr lang="en-PH" sz="180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1817833291"/>
                  </a:ext>
                </a:extLst>
              </a:tr>
              <a:tr h="350328">
                <a:tc vMerge="1">
                  <a:txBody>
                    <a:bodyPr/>
                    <a:lstStyle/>
                    <a:p>
                      <a:endParaRPr lang="en-PH"/>
                    </a:p>
                  </a:txBody>
                  <a:tcPr/>
                </a:tc>
                <a:tc>
                  <a:txBody>
                    <a:bodyPr/>
                    <a:lstStyle/>
                    <a:p>
                      <a:pPr>
                        <a:spcAft>
                          <a:spcPts val="0"/>
                        </a:spcAft>
                      </a:pPr>
                      <a:r>
                        <a:rPr lang="en-US" sz="1800">
                          <a:effectLst/>
                          <a:uFill>
                            <a:solidFill>
                              <a:srgbClr val="000000"/>
                            </a:solidFill>
                          </a:uFill>
                        </a:rPr>
                        <a:t>Unfavorable Favorable</a:t>
                      </a:r>
                      <a:endParaRPr lang="en-PH" sz="180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3352135262"/>
                  </a:ext>
                </a:extLst>
              </a:tr>
              <a:tr h="350328">
                <a:tc vMerge="1">
                  <a:txBody>
                    <a:bodyPr/>
                    <a:lstStyle/>
                    <a:p>
                      <a:endParaRPr lang="en-PH"/>
                    </a:p>
                  </a:txBody>
                  <a:tcPr/>
                </a:tc>
                <a:tc>
                  <a:txBody>
                    <a:bodyPr/>
                    <a:lstStyle/>
                    <a:p>
                      <a:pPr>
                        <a:spcAft>
                          <a:spcPts val="0"/>
                        </a:spcAft>
                      </a:pPr>
                      <a:r>
                        <a:rPr lang="en-US" sz="1800">
                          <a:effectLst/>
                          <a:uFill>
                            <a:solidFill>
                              <a:srgbClr val="000000"/>
                            </a:solidFill>
                          </a:uFill>
                        </a:rPr>
                        <a:t>Harmful Beneficial</a:t>
                      </a:r>
                      <a:endParaRPr lang="en-PH" sz="180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628109432"/>
                  </a:ext>
                </a:extLst>
              </a:tr>
              <a:tr h="350328">
                <a:tc vMerge="1">
                  <a:txBody>
                    <a:bodyPr/>
                    <a:lstStyle/>
                    <a:p>
                      <a:endParaRPr lang="en-PH"/>
                    </a:p>
                  </a:txBody>
                  <a:tcPr/>
                </a:tc>
                <a:tc>
                  <a:txBody>
                    <a:bodyPr/>
                    <a:lstStyle/>
                    <a:p>
                      <a:pPr>
                        <a:spcAft>
                          <a:spcPts val="0"/>
                        </a:spcAft>
                      </a:pPr>
                      <a:r>
                        <a:rPr lang="en-US" sz="1800" dirty="0">
                          <a:effectLst/>
                          <a:uFill>
                            <a:solidFill>
                              <a:srgbClr val="000000"/>
                            </a:solidFill>
                          </a:uFill>
                        </a:rPr>
                        <a:t>Negative Positive</a:t>
                      </a:r>
                      <a:endParaRPr lang="en-PH" sz="1800" dirty="0">
                        <a:solidFill>
                          <a:srgbClr val="000000"/>
                        </a:solidFill>
                        <a:effectLst/>
                        <a:uFill>
                          <a:solidFill>
                            <a:srgbClr val="000000"/>
                          </a:solidFill>
                        </a:uFill>
                        <a:latin typeface="+mj-lt"/>
                        <a:ea typeface="Arial Unicode MS" panose="020B0604020202020204" pitchFamily="34" charset="-128"/>
                        <a:cs typeface="Arial Unicode MS" panose="020B0604020202020204" pitchFamily="34" charset="-128"/>
                      </a:endParaRPr>
                    </a:p>
                  </a:txBody>
                  <a:tcPr marL="31614" marR="31614" marT="31614" marB="31614"/>
                </a:tc>
                <a:extLst>
                  <a:ext uri="{0D108BD9-81ED-4DB2-BD59-A6C34878D82A}">
                    <a16:rowId xmlns:a16="http://schemas.microsoft.com/office/drawing/2014/main" val="2112317796"/>
                  </a:ext>
                </a:extLst>
              </a:tr>
            </a:tbl>
          </a:graphicData>
        </a:graphic>
      </p:graphicFrame>
    </p:spTree>
    <p:extLst>
      <p:ext uri="{BB962C8B-B14F-4D97-AF65-F5344CB8AC3E}">
        <p14:creationId xmlns:p14="http://schemas.microsoft.com/office/powerpoint/2010/main" val="1997209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IV. Methodology</a:t>
            </a:r>
          </a:p>
        </p:txBody>
      </p:sp>
      <p:sp>
        <p:nvSpPr>
          <p:cNvPr id="3" name="Content Placeholder 2"/>
          <p:cNvSpPr>
            <a:spLocks noGrp="1"/>
          </p:cNvSpPr>
          <p:nvPr>
            <p:ph idx="1"/>
          </p:nvPr>
        </p:nvSpPr>
        <p:spPr/>
        <p:txBody>
          <a:bodyPr>
            <a:normAutofit lnSpcReduction="10000"/>
          </a:bodyPr>
          <a:lstStyle/>
          <a:p>
            <a:pPr marL="0" indent="0">
              <a:buNone/>
            </a:pPr>
            <a:r>
              <a:rPr lang="en-PH" sz="2800" dirty="0">
                <a:solidFill>
                  <a:srgbClr val="FFC000"/>
                </a:solidFill>
              </a:rPr>
              <a:t>C. </a:t>
            </a:r>
            <a:r>
              <a:rPr lang="en-PH" sz="2800" dirty="0"/>
              <a:t>Open-ended questions</a:t>
            </a:r>
          </a:p>
          <a:p>
            <a:pPr marL="971550" lvl="1" indent="-514350">
              <a:buFont typeface="+mj-lt"/>
              <a:buAutoNum type="arabicPeriod"/>
            </a:pPr>
            <a:r>
              <a:rPr lang="en-PH" sz="2600" dirty="0"/>
              <a:t>What do you like most about the UMED Online system?</a:t>
            </a:r>
          </a:p>
          <a:p>
            <a:pPr marL="971550" lvl="1" indent="-514350">
              <a:buFont typeface="+mj-lt"/>
              <a:buAutoNum type="arabicPeriod"/>
            </a:pPr>
            <a:r>
              <a:rPr lang="en-PH" sz="2600" dirty="0"/>
              <a:t>What difficulties or challenges did you encounter while using the UMED Online system?</a:t>
            </a:r>
          </a:p>
          <a:p>
            <a:pPr marL="971550" lvl="1" indent="-514350">
              <a:buFont typeface="+mj-lt"/>
              <a:buAutoNum type="arabicPeriod"/>
            </a:pPr>
            <a:r>
              <a:rPr lang="en-PH" sz="2600" dirty="0"/>
              <a:t>What will motivate you to engage in more courses in UMED Online</a:t>
            </a:r>
            <a:r>
              <a:rPr lang="en-GB" sz="2600"/>
              <a:t>?</a:t>
            </a:r>
            <a:endParaRPr lang="en-PH" sz="2600" dirty="0"/>
          </a:p>
          <a:p>
            <a:pPr marL="971550" lvl="1" indent="-514350">
              <a:buFont typeface="+mj-lt"/>
              <a:buAutoNum type="arabicPeriod"/>
            </a:pPr>
            <a:r>
              <a:rPr lang="en-PH" sz="2600" dirty="0"/>
              <a:t>Please share your insights on how to overcome obstacles in using the UMED Online system</a:t>
            </a:r>
            <a:r>
              <a:rPr lang="en-GB" sz="2600" dirty="0"/>
              <a:t>.</a:t>
            </a:r>
            <a:endParaRPr lang="en-PH" sz="2600" dirty="0"/>
          </a:p>
        </p:txBody>
      </p:sp>
    </p:spTree>
    <p:extLst>
      <p:ext uri="{BB962C8B-B14F-4D97-AF65-F5344CB8AC3E}">
        <p14:creationId xmlns:p14="http://schemas.microsoft.com/office/powerpoint/2010/main" val="2000633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PH" sz="2800" dirty="0"/>
              <a:t>User Characteristics</a:t>
            </a:r>
          </a:p>
          <a:p>
            <a:pPr marL="914400" lvl="1" indent="-514350">
              <a:buFont typeface="Arial" panose="020B0604020202020204" pitchFamily="34" charset="0"/>
              <a:buChar char="•"/>
            </a:pPr>
            <a:r>
              <a:rPr lang="en-PH" sz="2600" dirty="0"/>
              <a:t>46 (32%) of 144 physicians completed the survey</a:t>
            </a:r>
          </a:p>
          <a:p>
            <a:pPr marL="914400" lvl="1" indent="-514350">
              <a:buFont typeface="Arial" panose="020B0604020202020204" pitchFamily="34" charset="0"/>
              <a:buChar char="•"/>
            </a:pPr>
            <a:r>
              <a:rPr lang="en-PH" sz="2600" dirty="0"/>
              <a:t>female (56%) &gt; male (45%)</a:t>
            </a:r>
          </a:p>
          <a:p>
            <a:pPr marL="914400" lvl="1" indent="-514350">
              <a:buFont typeface="Arial" panose="020B0604020202020204" pitchFamily="34" charset="0"/>
              <a:buChar char="•"/>
            </a:pPr>
            <a:r>
              <a:rPr lang="en-PH" sz="2600" dirty="0"/>
              <a:t>31 – 39 ( 34%) age group</a:t>
            </a:r>
          </a:p>
          <a:p>
            <a:pPr marL="914400" lvl="1" indent="-514350">
              <a:buFont typeface="Arial" panose="020B0604020202020204" pitchFamily="34" charset="0"/>
              <a:buChar char="•"/>
            </a:pPr>
            <a:r>
              <a:rPr lang="en-PH" sz="2600" dirty="0"/>
              <a:t>generalists (52%)</a:t>
            </a:r>
          </a:p>
          <a:p>
            <a:pPr marL="914400" lvl="1" indent="-514350">
              <a:buFont typeface="Arial" panose="020B0604020202020204" pitchFamily="34" charset="0"/>
              <a:buChar char="•"/>
            </a:pPr>
            <a:r>
              <a:rPr lang="en-PH" sz="2600" dirty="0"/>
              <a:t>urban area of practice (82%)</a:t>
            </a:r>
          </a:p>
          <a:p>
            <a:pPr marL="914400" lvl="1" indent="-514350">
              <a:buFont typeface="Arial" panose="020B0604020202020204" pitchFamily="34" charset="0"/>
              <a:buChar char="•"/>
            </a:pPr>
            <a:r>
              <a:rPr lang="en-PH" sz="2600" dirty="0"/>
              <a:t>1 – 5 years in practice</a:t>
            </a:r>
            <a:r>
              <a:rPr lang="en-GB" sz="2600"/>
              <a:t> (56%)</a:t>
            </a:r>
            <a:endParaRPr lang="en-PH" sz="2600" dirty="0"/>
          </a:p>
          <a:p>
            <a:pPr marL="400050" lvl="1" indent="0">
              <a:buNone/>
            </a:pPr>
            <a:endParaRPr lang="en-PH" sz="2600" dirty="0"/>
          </a:p>
        </p:txBody>
      </p:sp>
    </p:spTree>
    <p:extLst>
      <p:ext uri="{BB962C8B-B14F-4D97-AF65-F5344CB8AC3E}">
        <p14:creationId xmlns:p14="http://schemas.microsoft.com/office/powerpoint/2010/main" val="1519846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PH" sz="2800" dirty="0"/>
              <a:t>User characteristics </a:t>
            </a:r>
          </a:p>
          <a:p>
            <a:pPr marL="914400" lvl="1" indent="-514350">
              <a:buFont typeface="Arial" panose="020B0604020202020204" pitchFamily="34" charset="0"/>
              <a:buChar char="•"/>
            </a:pPr>
            <a:r>
              <a:rPr lang="en-PH" sz="2600" dirty="0"/>
              <a:t>use the internet daily (85%)</a:t>
            </a:r>
          </a:p>
          <a:p>
            <a:pPr marL="914400" lvl="1" indent="-514350">
              <a:buFont typeface="Arial" panose="020B0604020202020204" pitchFamily="34" charset="0"/>
              <a:buChar char="•"/>
            </a:pPr>
            <a:r>
              <a:rPr lang="en-PH" sz="2600" dirty="0"/>
              <a:t>intermediate computer skills (72%)</a:t>
            </a:r>
          </a:p>
          <a:p>
            <a:pPr marL="914400" lvl="1" indent="-514350">
              <a:buFont typeface="Arial" panose="020B0604020202020204" pitchFamily="34" charset="0"/>
              <a:buChar char="•"/>
            </a:pPr>
            <a:r>
              <a:rPr lang="en-PH" sz="2600" dirty="0"/>
              <a:t>taken only one course (63%)</a:t>
            </a:r>
          </a:p>
          <a:p>
            <a:pPr marL="400050" lvl="1" indent="0">
              <a:buNone/>
            </a:pPr>
            <a:endParaRPr lang="en-PH" sz="2600" dirty="0"/>
          </a:p>
          <a:p>
            <a:pPr marL="400050" lvl="1" indent="0">
              <a:buNone/>
            </a:pPr>
            <a:endParaRPr lang="en-PH" sz="2600" dirty="0"/>
          </a:p>
          <a:p>
            <a:pPr marL="914400" lvl="1" indent="-514350">
              <a:buFont typeface="Arial" panose="020B0604020202020204" pitchFamily="34" charset="0"/>
              <a:buChar char="•"/>
            </a:pPr>
            <a:endParaRPr lang="en-PH" sz="2600" dirty="0"/>
          </a:p>
        </p:txBody>
      </p:sp>
      <p:sp>
        <p:nvSpPr>
          <p:cNvPr id="4" name="TextBox 3"/>
          <p:cNvSpPr txBox="1"/>
          <p:nvPr/>
        </p:nvSpPr>
        <p:spPr>
          <a:xfrm>
            <a:off x="7822636" y="2312126"/>
            <a:ext cx="3685741" cy="2585323"/>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PH" b="1" u="sng" dirty="0">
                <a:solidFill>
                  <a:srgbClr val="FFFF00"/>
                </a:solidFill>
              </a:rPr>
              <a:t>Novice</a:t>
            </a:r>
            <a:r>
              <a:rPr lang="en-PH" dirty="0">
                <a:solidFill>
                  <a:srgbClr val="FFFF00"/>
                </a:solidFill>
              </a:rPr>
              <a:t> – little prior use and mainly for word processing</a:t>
            </a:r>
          </a:p>
          <a:p>
            <a:pPr marL="285750" indent="-285750">
              <a:buFont typeface="Arial" panose="020B0604020202020204" pitchFamily="34" charset="0"/>
              <a:buChar char="•"/>
            </a:pPr>
            <a:r>
              <a:rPr lang="en-PH" b="1" u="sng" dirty="0">
                <a:solidFill>
                  <a:srgbClr val="FFFF00"/>
                </a:solidFill>
              </a:rPr>
              <a:t>Intermediate</a:t>
            </a:r>
            <a:r>
              <a:rPr lang="en-PH" dirty="0">
                <a:solidFill>
                  <a:srgbClr val="FFFF00"/>
                </a:solidFill>
              </a:rPr>
              <a:t> – uses a range of programs for communication, presenting and word processing</a:t>
            </a:r>
          </a:p>
          <a:p>
            <a:pPr marL="285750" indent="-285750">
              <a:buFont typeface="Arial" panose="020B0604020202020204" pitchFamily="34" charset="0"/>
              <a:buChar char="•"/>
            </a:pPr>
            <a:r>
              <a:rPr lang="en-PH" b="1" u="sng" dirty="0">
                <a:solidFill>
                  <a:srgbClr val="FFFF00"/>
                </a:solidFill>
              </a:rPr>
              <a:t>Advanced</a:t>
            </a:r>
            <a:r>
              <a:rPr lang="en-PH" b="1" dirty="0">
                <a:solidFill>
                  <a:srgbClr val="FFFF00"/>
                </a:solidFill>
              </a:rPr>
              <a:t> </a:t>
            </a:r>
            <a:r>
              <a:rPr lang="en-PH" dirty="0">
                <a:solidFill>
                  <a:srgbClr val="FFFF00"/>
                </a:solidFill>
              </a:rPr>
              <a:t>– designs web sites or online courses, programs, graphics, etc.)</a:t>
            </a:r>
          </a:p>
        </p:txBody>
      </p:sp>
    </p:spTree>
    <p:extLst>
      <p:ext uri="{BB962C8B-B14F-4D97-AF65-F5344CB8AC3E}">
        <p14:creationId xmlns:p14="http://schemas.microsoft.com/office/powerpoint/2010/main" val="141751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8381134"/>
              </p:ext>
            </p:extLst>
          </p:nvPr>
        </p:nvGraphicFramePr>
        <p:xfrm>
          <a:off x="646387" y="1208817"/>
          <a:ext cx="9795642" cy="5559225"/>
        </p:xfrm>
        <a:graphic>
          <a:graphicData uri="http://schemas.openxmlformats.org/drawingml/2006/table">
            <a:tbl>
              <a:tblPr firstRow="1" firstCol="1" bandRow="1"/>
              <a:tblGrid>
                <a:gridCol w="3213632">
                  <a:extLst>
                    <a:ext uri="{9D8B030D-6E8A-4147-A177-3AD203B41FA5}">
                      <a16:colId xmlns:a16="http://schemas.microsoft.com/office/drawing/2014/main" val="3661071763"/>
                    </a:ext>
                  </a:extLst>
                </a:gridCol>
                <a:gridCol w="1049307">
                  <a:extLst>
                    <a:ext uri="{9D8B030D-6E8A-4147-A177-3AD203B41FA5}">
                      <a16:colId xmlns:a16="http://schemas.microsoft.com/office/drawing/2014/main" val="3471545094"/>
                    </a:ext>
                  </a:extLst>
                </a:gridCol>
                <a:gridCol w="1049307">
                  <a:extLst>
                    <a:ext uri="{9D8B030D-6E8A-4147-A177-3AD203B41FA5}">
                      <a16:colId xmlns:a16="http://schemas.microsoft.com/office/drawing/2014/main" val="2424871701"/>
                    </a:ext>
                  </a:extLst>
                </a:gridCol>
                <a:gridCol w="953914">
                  <a:extLst>
                    <a:ext uri="{9D8B030D-6E8A-4147-A177-3AD203B41FA5}">
                      <a16:colId xmlns:a16="http://schemas.microsoft.com/office/drawing/2014/main" val="1993185257"/>
                    </a:ext>
                  </a:extLst>
                </a:gridCol>
                <a:gridCol w="1240086">
                  <a:extLst>
                    <a:ext uri="{9D8B030D-6E8A-4147-A177-3AD203B41FA5}">
                      <a16:colId xmlns:a16="http://schemas.microsoft.com/office/drawing/2014/main" val="4204406461"/>
                    </a:ext>
                  </a:extLst>
                </a:gridCol>
                <a:gridCol w="1144698">
                  <a:extLst>
                    <a:ext uri="{9D8B030D-6E8A-4147-A177-3AD203B41FA5}">
                      <a16:colId xmlns:a16="http://schemas.microsoft.com/office/drawing/2014/main" val="503640964"/>
                    </a:ext>
                  </a:extLst>
                </a:gridCol>
                <a:gridCol w="1144698">
                  <a:extLst>
                    <a:ext uri="{9D8B030D-6E8A-4147-A177-3AD203B41FA5}">
                      <a16:colId xmlns:a16="http://schemas.microsoft.com/office/drawing/2014/main" val="3712836409"/>
                    </a:ext>
                  </a:extLst>
                </a:gridCol>
              </a:tblGrid>
              <a:tr h="606118">
                <a:tc>
                  <a:txBody>
                    <a:bodyPr/>
                    <a:lstStyle/>
                    <a:p>
                      <a:pPr algn="ctr">
                        <a:lnSpc>
                          <a:spcPct val="115000"/>
                        </a:lnSpc>
                        <a:spcAft>
                          <a:spcPts val="1000"/>
                        </a:spcAft>
                      </a:pPr>
                      <a:r>
                        <a:rPr lang="en-US" sz="1600" b="1" dirty="0">
                          <a:solidFill>
                            <a:schemeClr val="tx1"/>
                          </a:solidFill>
                          <a:effectLst/>
                          <a:uFill>
                            <a:solidFill>
                              <a:srgbClr val="000000"/>
                            </a:solidFill>
                          </a:uFill>
                          <a:latin typeface="+mj-lt"/>
                          <a:ea typeface="Calibri" panose="020F0502020204030204" pitchFamily="34" charset="0"/>
                        </a:rPr>
                        <a:t>Statements (Criteria)</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Strongly Agree </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Agree</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effectLst/>
                          <a:uFill>
                            <a:solidFill>
                              <a:srgbClr val="000000"/>
                            </a:solidFill>
                          </a:uFill>
                          <a:latin typeface="+mj-lt"/>
                          <a:ea typeface="Calibri" panose="020F0502020204030204" pitchFamily="34" charset="0"/>
                        </a:rPr>
                        <a:t>Neutral</a:t>
                      </a:r>
                      <a:endParaRPr lang="en-PH" sz="16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Disagree </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Strongly</a:t>
                      </a:r>
                      <a:endParaRPr lang="en-PH" sz="16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Disagree</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NA</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742027"/>
                  </a:ext>
                </a:extLst>
              </a:tr>
              <a:tr h="538285">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 It is easy to learn how to use the UMED Online system. (Learnability)</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19.57%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45.65</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21.74%</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10.87%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0%</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2.17%</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084359"/>
                  </a:ext>
                </a:extLst>
              </a:tr>
              <a:tr h="1250527">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 It is easy to figure out what to do within each UMED Online course (for example, how to run a video lecture or how to answer a quiz)(Learnability)</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17.39%</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54.35%</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15.22%</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10.87%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2.17%</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585023"/>
                  </a:ext>
                </a:extLst>
              </a:tr>
              <a:tr h="1013113">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3. The UMED Online course features (i.e. learning objectives, quizzes, and video lectures) function well. </a:t>
                      </a:r>
                      <a:r>
                        <a:rPr lang="en-US" sz="1400" dirty="0">
                          <a:solidFill>
                            <a:srgbClr val="FFFF00"/>
                          </a:solidFill>
                          <a:effectLst/>
                          <a:uFill>
                            <a:solidFill>
                              <a:srgbClr val="000000"/>
                            </a:solidFill>
                          </a:uFill>
                          <a:latin typeface="+mj-lt"/>
                          <a:ea typeface="Calibri" panose="020F0502020204030204" pitchFamily="34" charset="0"/>
                        </a:rPr>
                        <a:t>(</a:t>
                      </a:r>
                      <a:r>
                        <a:rPr lang="en-US" sz="1400" b="1" dirty="0">
                          <a:solidFill>
                            <a:srgbClr val="FFFF00"/>
                          </a:solidFill>
                          <a:effectLst/>
                          <a:uFill>
                            <a:solidFill>
                              <a:srgbClr val="000000"/>
                            </a:solidFill>
                          </a:uFill>
                          <a:latin typeface="+mj-lt"/>
                          <a:ea typeface="Calibri" panose="020F0502020204030204" pitchFamily="34" charset="0"/>
                        </a:rPr>
                        <a:t>Functionality)</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19.57%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63.04%</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13.04%</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126547"/>
                  </a:ext>
                </a:extLst>
              </a:tr>
              <a:tr h="549169">
                <a:tc>
                  <a:txBody>
                    <a:bodyPr/>
                    <a:lstStyle/>
                    <a:p>
                      <a:pP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4. It is easy to navigate the UMED Online system (Navigation)</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19.57%</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52.17%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23.91%</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a:solidFill>
                            <a:schemeClr val="tx1"/>
                          </a:solidFill>
                          <a:effectLst/>
                          <a:uFill>
                            <a:solidFill>
                              <a:srgbClr val="000000"/>
                            </a:solidFill>
                          </a:uFill>
                          <a:latin typeface="+mj-lt"/>
                          <a:ea typeface="Calibri" panose="020F0502020204030204" pitchFamily="34" charset="0"/>
                        </a:rPr>
                        <a:t>0%</a:t>
                      </a:r>
                      <a:endParaRPr lang="en-PH" sz="140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60081"/>
                  </a:ext>
                </a:extLst>
              </a:tr>
              <a:tr h="852311">
                <a:tc>
                  <a:txBody>
                    <a:bodyPr/>
                    <a:lstStyle/>
                    <a:p>
                      <a:pP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5. I find it easy to remember how to perform tasks within the UMED Online system. (Memorability)</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19.57%</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47.83%</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26.09%</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4.35%</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95120"/>
                  </a:ext>
                </a:extLst>
              </a:tr>
              <a:tr h="650474">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6. I find the UMED Online system easy to use. (Ease of Use)</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a:solidFill>
                            <a:schemeClr val="tx1"/>
                          </a:solidFill>
                          <a:effectLst/>
                          <a:uFill>
                            <a:solidFill>
                              <a:srgbClr val="000000"/>
                            </a:solidFill>
                          </a:uFill>
                          <a:latin typeface="+mj-lt"/>
                          <a:ea typeface="Calibri" panose="020F0502020204030204" pitchFamily="34" charset="0"/>
                        </a:rPr>
                        <a:t>19.57%</a:t>
                      </a:r>
                      <a:endParaRPr lang="en-PH" sz="140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52.17%</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21.74%</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4.35%</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146300"/>
                  </a:ext>
                </a:extLst>
              </a:tr>
            </a:tbl>
          </a:graphicData>
        </a:graphic>
      </p:graphicFrame>
      <p:sp>
        <p:nvSpPr>
          <p:cNvPr id="3" name="TextBox 2"/>
          <p:cNvSpPr txBox="1"/>
          <p:nvPr/>
        </p:nvSpPr>
        <p:spPr>
          <a:xfrm>
            <a:off x="10442029" y="3368705"/>
            <a:ext cx="1592316" cy="646331"/>
          </a:xfrm>
          <a:prstGeom prst="rect">
            <a:avLst/>
          </a:prstGeom>
          <a:noFill/>
        </p:spPr>
        <p:txBody>
          <a:bodyPr wrap="square" rtlCol="0">
            <a:spAutoFit/>
          </a:bodyPr>
          <a:lstStyle/>
          <a:p>
            <a:r>
              <a:rPr lang="en-PH" dirty="0"/>
              <a:t>Perceived Ease of Use</a:t>
            </a:r>
          </a:p>
        </p:txBody>
      </p:sp>
      <p:sp>
        <p:nvSpPr>
          <p:cNvPr id="4" name="Title 3"/>
          <p:cNvSpPr>
            <a:spLocks noGrp="1"/>
          </p:cNvSpPr>
          <p:nvPr>
            <p:ph type="title"/>
          </p:nvPr>
        </p:nvSpPr>
        <p:spPr/>
        <p:txBody>
          <a:bodyPr/>
          <a:lstStyle/>
          <a:p>
            <a:r>
              <a:rPr lang="en-PH" dirty="0"/>
              <a:t>V. Findings</a:t>
            </a:r>
          </a:p>
        </p:txBody>
      </p:sp>
    </p:spTree>
    <p:extLst>
      <p:ext uri="{BB962C8B-B14F-4D97-AF65-F5344CB8AC3E}">
        <p14:creationId xmlns:p14="http://schemas.microsoft.com/office/powerpoint/2010/main" val="409278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Outline</a:t>
            </a: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PH" sz="2800" dirty="0"/>
              <a:t>Introduction</a:t>
            </a:r>
          </a:p>
          <a:p>
            <a:pPr marL="571500" indent="-571500">
              <a:buFont typeface="+mj-lt"/>
              <a:buAutoNum type="romanUcPeriod"/>
            </a:pPr>
            <a:r>
              <a:rPr lang="en-PH" sz="2800" dirty="0"/>
              <a:t>The Research Question</a:t>
            </a:r>
          </a:p>
          <a:p>
            <a:pPr marL="571500" indent="-571500">
              <a:buFont typeface="+mj-lt"/>
              <a:buAutoNum type="romanUcPeriod"/>
            </a:pPr>
            <a:r>
              <a:rPr lang="en-PH" sz="2800" dirty="0"/>
              <a:t>Conceptual Framework</a:t>
            </a:r>
          </a:p>
          <a:p>
            <a:pPr marL="571500" indent="-571500">
              <a:buFont typeface="+mj-lt"/>
              <a:buAutoNum type="romanUcPeriod"/>
            </a:pPr>
            <a:r>
              <a:rPr lang="en-PH" sz="2800" dirty="0"/>
              <a:t>Methodology</a:t>
            </a:r>
          </a:p>
          <a:p>
            <a:pPr marL="571500" indent="-571500">
              <a:buFont typeface="+mj-lt"/>
              <a:buAutoNum type="romanUcPeriod"/>
            </a:pPr>
            <a:r>
              <a:rPr lang="en-PH" sz="2800" dirty="0"/>
              <a:t>Findings</a:t>
            </a:r>
          </a:p>
          <a:p>
            <a:pPr marL="571500" indent="-571500">
              <a:buFont typeface="+mj-lt"/>
              <a:buAutoNum type="romanUcPeriod"/>
            </a:pPr>
            <a:r>
              <a:rPr lang="en-PH" sz="2800" dirty="0"/>
              <a:t>Conclusion</a:t>
            </a:r>
          </a:p>
          <a:p>
            <a:pPr marL="0" indent="0">
              <a:buNone/>
            </a:pPr>
            <a:endParaRPr lang="en-PH" dirty="0"/>
          </a:p>
        </p:txBody>
      </p:sp>
    </p:spTree>
    <p:extLst>
      <p:ext uri="{BB962C8B-B14F-4D97-AF65-F5344CB8AC3E}">
        <p14:creationId xmlns:p14="http://schemas.microsoft.com/office/powerpoint/2010/main" val="3111623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p:txBody>
          <a:bodyPr>
            <a:normAutofit/>
          </a:bodyPr>
          <a:lstStyle/>
          <a:p>
            <a:pPr marL="342900" lvl="1" indent="-342900"/>
            <a:r>
              <a:rPr lang="en-PH" sz="2600" dirty="0"/>
              <a:t>What do you like most about the UMED Online system?</a:t>
            </a:r>
            <a:endParaRPr lang="en-PH" sz="2800" dirty="0"/>
          </a:p>
          <a:p>
            <a:pPr lvl="1"/>
            <a:r>
              <a:rPr lang="en-PH" sz="2600" i="1" dirty="0">
                <a:solidFill>
                  <a:srgbClr val="FFFF00"/>
                </a:solidFill>
              </a:rPr>
              <a:t>“UMED Online is easy to access, easy to navigate, convenient, user-friendly and the format is easy to use”</a:t>
            </a:r>
          </a:p>
          <a:p>
            <a:pPr marL="342900" lvl="1" indent="-342900"/>
            <a:r>
              <a:rPr lang="en-PH" sz="2600" dirty="0"/>
              <a:t>What difficulties or challenges did you encounter while using the UMED Online system?</a:t>
            </a:r>
            <a:endParaRPr lang="en-PH" sz="2800" dirty="0"/>
          </a:p>
          <a:p>
            <a:pPr lvl="1"/>
            <a:r>
              <a:rPr lang="en-PH" sz="2600" i="1" dirty="0">
                <a:solidFill>
                  <a:srgbClr val="FFFF00"/>
                </a:solidFill>
              </a:rPr>
              <a:t>“…was time-consuming and slow”</a:t>
            </a:r>
          </a:p>
          <a:p>
            <a:pPr lvl="1"/>
            <a:r>
              <a:rPr lang="en-PH" sz="2600" i="1" dirty="0">
                <a:solidFill>
                  <a:srgbClr val="FFFF00"/>
                </a:solidFill>
              </a:rPr>
              <a:t>“Poor Internet connection”</a:t>
            </a:r>
          </a:p>
          <a:p>
            <a:endParaRPr lang="en-PH" sz="2800" dirty="0"/>
          </a:p>
          <a:p>
            <a:endParaRPr lang="en-PH" sz="2800" dirty="0"/>
          </a:p>
          <a:p>
            <a:endParaRPr lang="en-PH" sz="2600" b="1" i="1" dirty="0">
              <a:solidFill>
                <a:srgbClr val="FFFF00"/>
              </a:solidFill>
            </a:endParaRPr>
          </a:p>
        </p:txBody>
      </p:sp>
    </p:spTree>
    <p:extLst>
      <p:ext uri="{BB962C8B-B14F-4D97-AF65-F5344CB8AC3E}">
        <p14:creationId xmlns:p14="http://schemas.microsoft.com/office/powerpoint/2010/main" val="2878221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1457882"/>
              </p:ext>
            </p:extLst>
          </p:nvPr>
        </p:nvGraphicFramePr>
        <p:xfrm>
          <a:off x="673425" y="1576551"/>
          <a:ext cx="9664262" cy="4811127"/>
        </p:xfrm>
        <a:graphic>
          <a:graphicData uri="http://schemas.openxmlformats.org/drawingml/2006/table">
            <a:tbl>
              <a:tblPr firstRow="1" firstCol="1" bandRow="1"/>
              <a:tblGrid>
                <a:gridCol w="3170530">
                  <a:extLst>
                    <a:ext uri="{9D8B030D-6E8A-4147-A177-3AD203B41FA5}">
                      <a16:colId xmlns:a16="http://schemas.microsoft.com/office/drawing/2014/main" val="3661071763"/>
                    </a:ext>
                  </a:extLst>
                </a:gridCol>
                <a:gridCol w="1035233">
                  <a:extLst>
                    <a:ext uri="{9D8B030D-6E8A-4147-A177-3AD203B41FA5}">
                      <a16:colId xmlns:a16="http://schemas.microsoft.com/office/drawing/2014/main" val="3471545094"/>
                    </a:ext>
                  </a:extLst>
                </a:gridCol>
                <a:gridCol w="1035233">
                  <a:extLst>
                    <a:ext uri="{9D8B030D-6E8A-4147-A177-3AD203B41FA5}">
                      <a16:colId xmlns:a16="http://schemas.microsoft.com/office/drawing/2014/main" val="2424871701"/>
                    </a:ext>
                  </a:extLst>
                </a:gridCol>
                <a:gridCol w="941121">
                  <a:extLst>
                    <a:ext uri="{9D8B030D-6E8A-4147-A177-3AD203B41FA5}">
                      <a16:colId xmlns:a16="http://schemas.microsoft.com/office/drawing/2014/main" val="1993185257"/>
                    </a:ext>
                  </a:extLst>
                </a:gridCol>
                <a:gridCol w="1223455">
                  <a:extLst>
                    <a:ext uri="{9D8B030D-6E8A-4147-A177-3AD203B41FA5}">
                      <a16:colId xmlns:a16="http://schemas.microsoft.com/office/drawing/2014/main" val="4204406461"/>
                    </a:ext>
                  </a:extLst>
                </a:gridCol>
                <a:gridCol w="1129345">
                  <a:extLst>
                    <a:ext uri="{9D8B030D-6E8A-4147-A177-3AD203B41FA5}">
                      <a16:colId xmlns:a16="http://schemas.microsoft.com/office/drawing/2014/main" val="503640964"/>
                    </a:ext>
                  </a:extLst>
                </a:gridCol>
                <a:gridCol w="1129345">
                  <a:extLst>
                    <a:ext uri="{9D8B030D-6E8A-4147-A177-3AD203B41FA5}">
                      <a16:colId xmlns:a16="http://schemas.microsoft.com/office/drawing/2014/main" val="3712836409"/>
                    </a:ext>
                  </a:extLst>
                </a:gridCol>
              </a:tblGrid>
              <a:tr h="677996">
                <a:tc>
                  <a:txBody>
                    <a:bodyPr/>
                    <a:lstStyle/>
                    <a:p>
                      <a:pPr algn="ctr">
                        <a:lnSpc>
                          <a:spcPct val="115000"/>
                        </a:lnSpc>
                        <a:spcAft>
                          <a:spcPts val="1000"/>
                        </a:spcAft>
                      </a:pPr>
                      <a:r>
                        <a:rPr lang="en-US" sz="1600" b="1" dirty="0">
                          <a:solidFill>
                            <a:schemeClr val="tx1"/>
                          </a:solidFill>
                          <a:effectLst/>
                          <a:uFill>
                            <a:solidFill>
                              <a:srgbClr val="000000"/>
                            </a:solidFill>
                          </a:uFill>
                          <a:latin typeface="+mj-lt"/>
                          <a:ea typeface="Calibri" panose="020F0502020204030204" pitchFamily="34" charset="0"/>
                        </a:rPr>
                        <a:t>Statements (Criteria)</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Strongly Agree </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Agree</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Neutral</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Disagree </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Strongly</a:t>
                      </a:r>
                      <a:endParaRPr lang="en-PH" sz="16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Disagree</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600" b="1" dirty="0">
                          <a:solidFill>
                            <a:schemeClr val="tx1"/>
                          </a:solidFill>
                          <a:effectLst/>
                          <a:uFill>
                            <a:solidFill>
                              <a:srgbClr val="000000"/>
                            </a:solidFill>
                          </a:uFill>
                          <a:latin typeface="+mj-lt"/>
                          <a:ea typeface="Calibri" panose="020F0502020204030204" pitchFamily="34" charset="0"/>
                        </a:rPr>
                        <a:t>NA</a:t>
                      </a:r>
                      <a:endParaRPr lang="en-PH" sz="16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0742027"/>
                  </a:ext>
                </a:extLst>
              </a:tr>
              <a:tr h="746784">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7. Using UMED Online improves my performance as a physician. (Performance)</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17.39%</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65.22%</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15.22%</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081400"/>
                  </a:ext>
                </a:extLst>
              </a:tr>
              <a:tr h="766010">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8. Using UMED Online increases my productivity as a physician. (Productivity)</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21.74%</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58.70%</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17.39%</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7652754"/>
                  </a:ext>
                </a:extLst>
              </a:tr>
              <a:tr h="827291">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9. UMED Online courses helped me achieve my learning objectives. </a:t>
                      </a:r>
                      <a:r>
                        <a:rPr lang="en-US" sz="1400" b="1" dirty="0">
                          <a:solidFill>
                            <a:srgbClr val="FFFF00"/>
                          </a:solidFill>
                          <a:effectLst/>
                          <a:uFill>
                            <a:solidFill>
                              <a:srgbClr val="000000"/>
                            </a:solidFill>
                          </a:uFill>
                          <a:latin typeface="+mj-lt"/>
                          <a:ea typeface="Calibri" panose="020F0502020204030204" pitchFamily="34" charset="0"/>
                        </a:rPr>
                        <a:t>(Effectiveness)</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15.22%</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67.39%</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15.22%</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a:solidFill>
                            <a:schemeClr val="tx1"/>
                          </a:solidFill>
                          <a:effectLst/>
                          <a:uFill>
                            <a:solidFill>
                              <a:srgbClr val="000000"/>
                            </a:solidFill>
                          </a:uFill>
                          <a:latin typeface="+mj-lt"/>
                          <a:ea typeface="Calibri" panose="020F0502020204030204" pitchFamily="34" charset="0"/>
                        </a:rPr>
                        <a:t>0%</a:t>
                      </a:r>
                      <a:endParaRPr lang="en-PH" sz="140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15058"/>
                  </a:ext>
                </a:extLst>
              </a:tr>
              <a:tr h="781331">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10. The knowledge and skills I learn from UMED Online are relevant to my work as a physician. </a:t>
                      </a:r>
                      <a:r>
                        <a:rPr lang="en-US" sz="1400" b="1" dirty="0">
                          <a:solidFill>
                            <a:srgbClr val="FFFF00"/>
                          </a:solidFill>
                          <a:effectLst/>
                          <a:uFill>
                            <a:solidFill>
                              <a:srgbClr val="000000"/>
                            </a:solidFill>
                          </a:uFill>
                          <a:latin typeface="+mj-lt"/>
                          <a:ea typeface="Calibri" panose="020F0502020204030204" pitchFamily="34" charset="0"/>
                        </a:rPr>
                        <a:t>(Relevance)</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15.22%</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67.39%</a:t>
                      </a:r>
                      <a:endParaRPr lang="en-PH" sz="1400" b="1" dirty="0">
                        <a:solidFill>
                          <a:srgbClr val="FFFF00"/>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15.22%</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8431934"/>
                  </a:ext>
                </a:extLst>
              </a:tr>
              <a:tr h="677996">
                <a:tc>
                  <a:txBody>
                    <a:bodyPr/>
                    <a:lstStyle/>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11. UMED Online courses are of good quality. (Output Quality)</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23.91%</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54.35%</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a:solidFill>
                            <a:schemeClr val="tx1"/>
                          </a:solidFill>
                          <a:effectLst/>
                          <a:uFill>
                            <a:solidFill>
                              <a:srgbClr val="000000"/>
                            </a:solidFill>
                          </a:uFill>
                          <a:latin typeface="+mj-lt"/>
                          <a:ea typeface="Calibri" panose="020F0502020204030204" pitchFamily="34" charset="0"/>
                        </a:rPr>
                        <a:t>19.57%</a:t>
                      </a:r>
                      <a:endParaRPr lang="en-PH" sz="140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a:solidFill>
                            <a:schemeClr val="tx1"/>
                          </a:solidFill>
                          <a:effectLst/>
                          <a:uFill>
                            <a:solidFill>
                              <a:srgbClr val="000000"/>
                            </a:solidFill>
                          </a:uFill>
                          <a:latin typeface="+mj-lt"/>
                          <a:ea typeface="Calibri" panose="020F0502020204030204" pitchFamily="34" charset="0"/>
                        </a:rPr>
                        <a:t> </a:t>
                      </a:r>
                      <a:endParaRPr lang="en-PH" sz="140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a:solidFill>
                            <a:schemeClr val="tx1"/>
                          </a:solidFill>
                          <a:effectLst/>
                          <a:uFill>
                            <a:solidFill>
                              <a:srgbClr val="000000"/>
                            </a:solidFill>
                          </a:uFill>
                          <a:latin typeface="+mj-lt"/>
                          <a:ea typeface="Calibri" panose="020F0502020204030204" pitchFamily="34" charset="0"/>
                        </a:rPr>
                        <a:t>0%</a:t>
                      </a:r>
                      <a:endParaRPr lang="en-PH" sz="140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Times New Roman" panose="02020603050405020304" pitchFamily="18" charset="0"/>
                      </a:endParaRPr>
                    </a:p>
                    <a:p>
                      <a:pPr algn="ctr">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Times New Roman" panose="02020603050405020304" pitchFamily="18"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2.17%</a:t>
                      </a:r>
                      <a:endParaRPr lang="en-PH" sz="1400" dirty="0">
                        <a:solidFill>
                          <a:schemeClr val="tx1"/>
                        </a:solidFill>
                        <a:effectLst/>
                        <a:uFill>
                          <a:solidFill>
                            <a:srgbClr val="000000"/>
                          </a:solidFill>
                        </a:uFill>
                        <a:latin typeface="+mj-lt"/>
                        <a:ea typeface="Calibri" panose="020F0502020204030204" pitchFamily="34" charset="0"/>
                      </a:endParaRPr>
                    </a:p>
                  </a:txBody>
                  <a:tcPr marL="32791" marR="32791" marT="32791" marB="32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033638"/>
                  </a:ext>
                </a:extLst>
              </a:tr>
            </a:tbl>
          </a:graphicData>
        </a:graphic>
      </p:graphicFrame>
      <p:sp>
        <p:nvSpPr>
          <p:cNvPr id="3" name="TextBox 2"/>
          <p:cNvSpPr txBox="1"/>
          <p:nvPr/>
        </p:nvSpPr>
        <p:spPr>
          <a:xfrm>
            <a:off x="10442029" y="3368705"/>
            <a:ext cx="1592316" cy="646331"/>
          </a:xfrm>
          <a:prstGeom prst="rect">
            <a:avLst/>
          </a:prstGeom>
          <a:noFill/>
        </p:spPr>
        <p:txBody>
          <a:bodyPr wrap="square" rtlCol="0">
            <a:spAutoFit/>
          </a:bodyPr>
          <a:lstStyle/>
          <a:p>
            <a:r>
              <a:rPr lang="en-PH" dirty="0"/>
              <a:t>Perceived Usefulness</a:t>
            </a:r>
          </a:p>
        </p:txBody>
      </p:sp>
      <p:sp>
        <p:nvSpPr>
          <p:cNvPr id="4" name="Title 3"/>
          <p:cNvSpPr>
            <a:spLocks noGrp="1"/>
          </p:cNvSpPr>
          <p:nvPr>
            <p:ph type="title"/>
          </p:nvPr>
        </p:nvSpPr>
        <p:spPr/>
        <p:txBody>
          <a:bodyPr/>
          <a:lstStyle/>
          <a:p>
            <a:r>
              <a:rPr lang="en-PH" dirty="0"/>
              <a:t>V. Findings</a:t>
            </a:r>
          </a:p>
        </p:txBody>
      </p:sp>
    </p:spTree>
    <p:extLst>
      <p:ext uri="{BB962C8B-B14F-4D97-AF65-F5344CB8AC3E}">
        <p14:creationId xmlns:p14="http://schemas.microsoft.com/office/powerpoint/2010/main" val="1209266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p:txBody>
          <a:bodyPr>
            <a:normAutofit/>
          </a:bodyPr>
          <a:lstStyle/>
          <a:p>
            <a:r>
              <a:rPr lang="en-US" sz="2800" dirty="0"/>
              <a:t>What do you like most about UMED Online?</a:t>
            </a:r>
            <a:endParaRPr lang="en-PH" sz="2800" dirty="0"/>
          </a:p>
          <a:p>
            <a:pPr lvl="1"/>
            <a:r>
              <a:rPr lang="en-PH" sz="2600" i="1" dirty="0">
                <a:solidFill>
                  <a:srgbClr val="FFFF00"/>
                </a:solidFill>
              </a:rPr>
              <a:t>“UMED Online is very informative, relevant and taught by experts”</a:t>
            </a:r>
          </a:p>
          <a:p>
            <a:pPr lvl="1"/>
            <a:r>
              <a:rPr lang="en-PH" sz="2600" dirty="0">
                <a:solidFill>
                  <a:srgbClr val="FFFF00"/>
                </a:solidFill>
              </a:rPr>
              <a:t>“C</a:t>
            </a:r>
            <a:r>
              <a:rPr lang="en-GB" sz="2600">
                <a:solidFill>
                  <a:srgbClr val="FFFF00"/>
                </a:solidFill>
              </a:rPr>
              <a:t>PD unit</a:t>
            </a:r>
            <a:r>
              <a:rPr lang="en-PH" sz="2600">
                <a:solidFill>
                  <a:srgbClr val="FFFF00"/>
                </a:solidFill>
              </a:rPr>
              <a:t>s </a:t>
            </a:r>
            <a:r>
              <a:rPr lang="en-PH" sz="2600" dirty="0">
                <a:solidFill>
                  <a:srgbClr val="FFFF00"/>
                </a:solidFill>
              </a:rPr>
              <a:t>are earned and new knowledge learned”</a:t>
            </a:r>
          </a:p>
          <a:p>
            <a:r>
              <a:rPr lang="en-US" sz="2800" dirty="0"/>
              <a:t>What will motivate you to engage in more courses in UMED Online?</a:t>
            </a:r>
            <a:endParaRPr lang="en-US" sz="2800" i="1" dirty="0"/>
          </a:p>
          <a:p>
            <a:pPr lvl="1"/>
            <a:r>
              <a:rPr lang="en-US" sz="2600" i="1" dirty="0">
                <a:solidFill>
                  <a:srgbClr val="FFFF00"/>
                </a:solidFill>
              </a:rPr>
              <a:t>“…more courses that are applicable to practice.” </a:t>
            </a:r>
            <a:endParaRPr lang="en-PH" sz="2600" dirty="0">
              <a:solidFill>
                <a:srgbClr val="FFFF00"/>
              </a:solidFill>
            </a:endParaRPr>
          </a:p>
          <a:p>
            <a:endParaRPr lang="en-PH" sz="2800" dirty="0"/>
          </a:p>
          <a:p>
            <a:endParaRPr lang="en-PH" sz="2600" b="1" i="1" dirty="0">
              <a:solidFill>
                <a:srgbClr val="FFFF00"/>
              </a:solidFill>
            </a:endParaRPr>
          </a:p>
        </p:txBody>
      </p:sp>
      <p:sp>
        <p:nvSpPr>
          <p:cNvPr id="5" name="TextBox 4"/>
          <p:cNvSpPr txBox="1"/>
          <p:nvPr/>
        </p:nvSpPr>
        <p:spPr>
          <a:xfrm>
            <a:off x="1103312" y="4361029"/>
            <a:ext cx="3376249" cy="369332"/>
          </a:xfrm>
          <a:prstGeom prst="rect">
            <a:avLst/>
          </a:prstGeom>
          <a:noFill/>
        </p:spPr>
        <p:txBody>
          <a:bodyPr wrap="square" rtlCol="0">
            <a:spAutoFit/>
          </a:bodyPr>
          <a:lstStyle/>
          <a:p>
            <a:endParaRPr lang="en-PH" dirty="0"/>
          </a:p>
        </p:txBody>
      </p:sp>
      <p:sp>
        <p:nvSpPr>
          <p:cNvPr id="7" name="TextBox 6"/>
          <p:cNvSpPr txBox="1"/>
          <p:nvPr/>
        </p:nvSpPr>
        <p:spPr>
          <a:xfrm>
            <a:off x="5348472" y="4254350"/>
            <a:ext cx="1862225" cy="369332"/>
          </a:xfrm>
          <a:prstGeom prst="rect">
            <a:avLst/>
          </a:prstGeom>
          <a:noFill/>
        </p:spPr>
        <p:txBody>
          <a:bodyPr wrap="square" rtlCol="0">
            <a:spAutoFit/>
          </a:bodyPr>
          <a:lstStyle/>
          <a:p>
            <a:endParaRPr lang="en-PH" dirty="0"/>
          </a:p>
        </p:txBody>
      </p:sp>
      <p:sp>
        <p:nvSpPr>
          <p:cNvPr id="9" name="TextBox 8"/>
          <p:cNvSpPr txBox="1"/>
          <p:nvPr/>
        </p:nvSpPr>
        <p:spPr>
          <a:xfrm>
            <a:off x="8294914" y="4467497"/>
            <a:ext cx="2329435" cy="369332"/>
          </a:xfrm>
          <a:prstGeom prst="rect">
            <a:avLst/>
          </a:prstGeom>
          <a:noFill/>
        </p:spPr>
        <p:txBody>
          <a:bodyPr wrap="square" rtlCol="0">
            <a:spAutoFit/>
          </a:bodyPr>
          <a:lstStyle/>
          <a:p>
            <a:pPr algn="ctr"/>
            <a:endParaRPr lang="en-PH" dirty="0"/>
          </a:p>
        </p:txBody>
      </p:sp>
    </p:spTree>
    <p:extLst>
      <p:ext uri="{BB962C8B-B14F-4D97-AF65-F5344CB8AC3E}">
        <p14:creationId xmlns:p14="http://schemas.microsoft.com/office/powerpoint/2010/main" val="2756411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53080666"/>
              </p:ext>
            </p:extLst>
          </p:nvPr>
        </p:nvGraphicFramePr>
        <p:xfrm>
          <a:off x="740979" y="1455594"/>
          <a:ext cx="9616963" cy="4981955"/>
        </p:xfrm>
        <a:graphic>
          <a:graphicData uri="http://schemas.openxmlformats.org/drawingml/2006/table">
            <a:tbl>
              <a:tblPr firstRow="1" firstCol="1" bandRow="1"/>
              <a:tblGrid>
                <a:gridCol w="1434185">
                  <a:extLst>
                    <a:ext uri="{9D8B030D-6E8A-4147-A177-3AD203B41FA5}">
                      <a16:colId xmlns:a16="http://schemas.microsoft.com/office/drawing/2014/main" val="1918037616"/>
                    </a:ext>
                  </a:extLst>
                </a:gridCol>
                <a:gridCol w="1429896">
                  <a:extLst>
                    <a:ext uri="{9D8B030D-6E8A-4147-A177-3AD203B41FA5}">
                      <a16:colId xmlns:a16="http://schemas.microsoft.com/office/drawing/2014/main" val="1964354222"/>
                    </a:ext>
                  </a:extLst>
                </a:gridCol>
                <a:gridCol w="1350578">
                  <a:extLst>
                    <a:ext uri="{9D8B030D-6E8A-4147-A177-3AD203B41FA5}">
                      <a16:colId xmlns:a16="http://schemas.microsoft.com/office/drawing/2014/main" val="167373754"/>
                    </a:ext>
                  </a:extLst>
                </a:gridCol>
                <a:gridCol w="1254106">
                  <a:extLst>
                    <a:ext uri="{9D8B030D-6E8A-4147-A177-3AD203B41FA5}">
                      <a16:colId xmlns:a16="http://schemas.microsoft.com/office/drawing/2014/main" val="928811690"/>
                    </a:ext>
                  </a:extLst>
                </a:gridCol>
                <a:gridCol w="1447046">
                  <a:extLst>
                    <a:ext uri="{9D8B030D-6E8A-4147-A177-3AD203B41FA5}">
                      <a16:colId xmlns:a16="http://schemas.microsoft.com/office/drawing/2014/main" val="1864364898"/>
                    </a:ext>
                  </a:extLst>
                </a:gridCol>
                <a:gridCol w="1447046">
                  <a:extLst>
                    <a:ext uri="{9D8B030D-6E8A-4147-A177-3AD203B41FA5}">
                      <a16:colId xmlns:a16="http://schemas.microsoft.com/office/drawing/2014/main" val="1921843370"/>
                    </a:ext>
                  </a:extLst>
                </a:gridCol>
                <a:gridCol w="1254106">
                  <a:extLst>
                    <a:ext uri="{9D8B030D-6E8A-4147-A177-3AD203B41FA5}">
                      <a16:colId xmlns:a16="http://schemas.microsoft.com/office/drawing/2014/main" val="971428968"/>
                    </a:ext>
                  </a:extLst>
                </a:gridCol>
              </a:tblGrid>
              <a:tr h="1259818">
                <a:tc>
                  <a:txBody>
                    <a:bodyPr/>
                    <a:lstStyle/>
                    <a:p>
                      <a:pPr>
                        <a:lnSpc>
                          <a:spcPct val="115000"/>
                        </a:lnSpc>
                        <a:spcAft>
                          <a:spcPts val="1000"/>
                        </a:spcAft>
                      </a:pPr>
                      <a:r>
                        <a:rPr lang="en-US" sz="1400" dirty="0">
                          <a:solidFill>
                            <a:schemeClr val="tx1"/>
                          </a:solidFill>
                          <a:effectLst/>
                          <a:uFill>
                            <a:solidFill>
                              <a:srgbClr val="000000"/>
                            </a:solidFill>
                          </a:uFill>
                          <a:latin typeface="+mj-lt"/>
                          <a:ea typeface="Calibri" panose="020F0502020204030204" pitchFamily="34" charset="0"/>
                        </a:rPr>
                        <a:t>12. All things considered, my using the UMED Online system is…</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good</a:t>
                      </a:r>
                      <a:endParaRPr lang="en-PH" sz="1400" dirty="0">
                        <a:solidFill>
                          <a:schemeClr val="tx1"/>
                        </a:solidFill>
                        <a:effectLst/>
                        <a:uFill>
                          <a:solidFill>
                            <a:srgbClr val="000000"/>
                          </a:solidFill>
                        </a:uFill>
                        <a:latin typeface="+mj-lt"/>
                        <a:ea typeface="Calibri" panose="020F0502020204030204" pitchFamily="34" charset="0"/>
                      </a:endParaRPr>
                    </a:p>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36.96%</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Slightly good</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50.00%</a:t>
                      </a:r>
                      <a:endParaRPr lang="en-PH" sz="1400" b="1" dirty="0">
                        <a:solidFill>
                          <a:srgbClr val="FFFF00"/>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Neutral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10.87%</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Slightly Bad</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Bad</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NA</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2.17%</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2916"/>
                  </a:ext>
                </a:extLst>
              </a:tr>
              <a:tr h="783869">
                <a:tc>
                  <a:txBody>
                    <a:bodyPr/>
                    <a:lstStyle/>
                    <a:p>
                      <a:pPr>
                        <a:spcAft>
                          <a:spcPts val="0"/>
                        </a:spcAft>
                      </a:pPr>
                      <a:r>
                        <a:rPr lang="en-US" sz="1400" dirty="0">
                          <a:solidFill>
                            <a:schemeClr val="tx1"/>
                          </a:solidFill>
                          <a:effectLst/>
                          <a:latin typeface="+mj-lt"/>
                          <a:ea typeface="Arial Unicode MS" panose="020B0604020202020204" pitchFamily="34" charset="-128"/>
                        </a:rPr>
                        <a:t> </a:t>
                      </a:r>
                      <a:endParaRPr lang="en-PH" sz="1400" dirty="0">
                        <a:solidFill>
                          <a:schemeClr val="tx1"/>
                        </a:solidFill>
                        <a:effectLst/>
                        <a:latin typeface="+mj-lt"/>
                        <a:ea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wise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23.91%</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Slightly wise</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52.17%</a:t>
                      </a:r>
                      <a:endParaRPr lang="en-PH" sz="1400" b="1" dirty="0">
                        <a:solidFill>
                          <a:srgbClr val="FFFF00"/>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Neutral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19.57%</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Slightly foolish</a:t>
                      </a:r>
                      <a:endParaRPr lang="en-PH" sz="1400" dirty="0">
                        <a:solidFill>
                          <a:schemeClr val="tx1"/>
                        </a:solidFill>
                        <a:effectLst/>
                        <a:uFill>
                          <a:solidFill>
                            <a:srgbClr val="000000"/>
                          </a:solidFill>
                        </a:uFill>
                        <a:latin typeface="+mj-lt"/>
                        <a:ea typeface="Calibri" panose="020F0502020204030204" pitchFamily="34" charset="0"/>
                      </a:endParaRPr>
                    </a:p>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foolish</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NA</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4.35%</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841591"/>
                  </a:ext>
                </a:extLst>
              </a:tr>
              <a:tr h="993892">
                <a:tc>
                  <a:txBody>
                    <a:bodyPr/>
                    <a:lstStyle/>
                    <a:p>
                      <a:pPr>
                        <a:spcAft>
                          <a:spcPts val="0"/>
                        </a:spcAft>
                      </a:pPr>
                      <a:r>
                        <a:rPr lang="en-US" sz="1400">
                          <a:solidFill>
                            <a:schemeClr val="tx1"/>
                          </a:solidFill>
                          <a:effectLst/>
                          <a:latin typeface="+mj-lt"/>
                          <a:ea typeface="Arial Unicode MS" panose="020B0604020202020204" pitchFamily="34" charset="-128"/>
                        </a:rPr>
                        <a:t> </a:t>
                      </a:r>
                      <a:endParaRPr lang="en-PH" sz="1400">
                        <a:solidFill>
                          <a:schemeClr val="tx1"/>
                        </a:solidFill>
                        <a:effectLst/>
                        <a:latin typeface="+mj-lt"/>
                        <a:ea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favorable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26.09%</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Slightly favorable</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47.83%</a:t>
                      </a:r>
                      <a:endParaRPr lang="en-PH" sz="1400" b="1" dirty="0">
                        <a:solidFill>
                          <a:srgbClr val="FFFF00"/>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Neutral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21.74%</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Slightly unfavorable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unfavorable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NA</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4.35%</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507064"/>
                  </a:ext>
                </a:extLst>
              </a:tr>
              <a:tr h="895095">
                <a:tc>
                  <a:txBody>
                    <a:bodyPr/>
                    <a:lstStyle/>
                    <a:p>
                      <a:pPr>
                        <a:spcAft>
                          <a:spcPts val="0"/>
                        </a:spcAft>
                      </a:pPr>
                      <a:r>
                        <a:rPr lang="en-US" sz="1400">
                          <a:solidFill>
                            <a:schemeClr val="tx1"/>
                          </a:solidFill>
                          <a:effectLst/>
                          <a:latin typeface="+mj-lt"/>
                          <a:ea typeface="Arial Unicode MS" panose="020B0604020202020204" pitchFamily="34" charset="-128"/>
                        </a:rPr>
                        <a:t> </a:t>
                      </a:r>
                      <a:endParaRPr lang="en-PH" sz="1400">
                        <a:solidFill>
                          <a:schemeClr val="tx1"/>
                        </a:solidFill>
                        <a:effectLst/>
                        <a:latin typeface="+mj-lt"/>
                        <a:ea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beneficial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34.78%</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Slightly beneficial</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50.00%</a:t>
                      </a:r>
                      <a:endParaRPr lang="en-PH" sz="1400" b="1" dirty="0">
                        <a:solidFill>
                          <a:srgbClr val="FFFF00"/>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Neutral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10.87%</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Slightly harmful</a:t>
                      </a:r>
                      <a:endParaRPr lang="en-PH" sz="1400" dirty="0">
                        <a:solidFill>
                          <a:schemeClr val="tx1"/>
                        </a:solidFill>
                        <a:effectLst/>
                        <a:uFill>
                          <a:solidFill>
                            <a:srgbClr val="000000"/>
                          </a:solidFill>
                        </a:uFill>
                        <a:latin typeface="+mj-lt"/>
                        <a:ea typeface="Calibri" panose="020F0502020204030204" pitchFamily="34" charset="0"/>
                      </a:endParaRPr>
                    </a:p>
                    <a:p>
                      <a:pP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harmful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NA</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4.35%</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068567"/>
                  </a:ext>
                </a:extLst>
              </a:tr>
              <a:tr h="776522">
                <a:tc>
                  <a:txBody>
                    <a:bodyPr/>
                    <a:lstStyle/>
                    <a:p>
                      <a:pPr>
                        <a:spcAft>
                          <a:spcPts val="0"/>
                        </a:spcAft>
                      </a:pPr>
                      <a:r>
                        <a:rPr lang="en-US" sz="1400">
                          <a:solidFill>
                            <a:schemeClr val="tx1"/>
                          </a:solidFill>
                          <a:effectLst/>
                          <a:latin typeface="+mj-lt"/>
                          <a:ea typeface="Arial Unicode MS" panose="020B0604020202020204" pitchFamily="34" charset="-128"/>
                        </a:rPr>
                        <a:t> </a:t>
                      </a:r>
                      <a:endParaRPr lang="en-PH" sz="1400">
                        <a:solidFill>
                          <a:schemeClr val="tx1"/>
                        </a:solidFill>
                        <a:effectLst/>
                        <a:latin typeface="+mj-lt"/>
                        <a:ea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positive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45.65%</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Slightly positive</a:t>
                      </a:r>
                      <a:endParaRPr lang="en-PH" sz="1400" b="1" dirty="0">
                        <a:solidFill>
                          <a:srgbClr val="FFFF00"/>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rgbClr val="FFFF00"/>
                          </a:solidFill>
                          <a:effectLst/>
                          <a:uFill>
                            <a:solidFill>
                              <a:srgbClr val="000000"/>
                            </a:solidFill>
                          </a:uFill>
                          <a:latin typeface="+mj-lt"/>
                          <a:ea typeface="Calibri" panose="020F0502020204030204" pitchFamily="34" charset="0"/>
                        </a:rPr>
                        <a:t> 43.48%</a:t>
                      </a:r>
                      <a:endParaRPr lang="en-PH" sz="1400" b="1" dirty="0">
                        <a:solidFill>
                          <a:srgbClr val="FFFF00"/>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Neutral</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6.52%</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Slightly negative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Extremely negative</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r>
                        <a:rPr lang="en-US" sz="1400" dirty="0">
                          <a:solidFill>
                            <a:schemeClr val="tx1"/>
                          </a:solidFill>
                          <a:effectLst/>
                          <a:uFill>
                            <a:solidFill>
                              <a:srgbClr val="000000"/>
                            </a:solidFill>
                          </a:uFill>
                          <a:latin typeface="+mj-lt"/>
                          <a:ea typeface="Calibri" panose="020F0502020204030204" pitchFamily="34" charset="0"/>
                        </a:rPr>
                        <a:t>0%</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NA</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b="1" dirty="0">
                          <a:solidFill>
                            <a:schemeClr val="tx1"/>
                          </a:solidFill>
                          <a:effectLst/>
                          <a:uFill>
                            <a:solidFill>
                              <a:srgbClr val="000000"/>
                            </a:solidFill>
                          </a:uFill>
                          <a:latin typeface="+mj-lt"/>
                          <a:ea typeface="Calibri" panose="020F0502020204030204" pitchFamily="34" charset="0"/>
                        </a:rPr>
                        <a:t> </a:t>
                      </a:r>
                      <a:endParaRPr lang="en-PH" sz="1400" dirty="0">
                        <a:solidFill>
                          <a:schemeClr val="tx1"/>
                        </a:solidFill>
                        <a:effectLst/>
                        <a:uFill>
                          <a:solidFill>
                            <a:srgbClr val="000000"/>
                          </a:solidFill>
                        </a:uFill>
                        <a:latin typeface="+mj-lt"/>
                        <a:ea typeface="Calibri" panose="020F0502020204030204" pitchFamily="34" charset="0"/>
                      </a:endParaRPr>
                    </a:p>
                    <a:p>
                      <a:pPr algn="ctr">
                        <a:lnSpc>
                          <a:spcPct val="115000"/>
                        </a:lnSpc>
                        <a:spcAft>
                          <a:spcPts val="0"/>
                        </a:spcAft>
                      </a:pPr>
                      <a:r>
                        <a:rPr lang="en-US" sz="1400" dirty="0">
                          <a:solidFill>
                            <a:schemeClr val="tx1"/>
                          </a:solidFill>
                          <a:effectLst/>
                          <a:uFill>
                            <a:solidFill>
                              <a:srgbClr val="000000"/>
                            </a:solidFill>
                          </a:uFill>
                          <a:latin typeface="+mj-lt"/>
                          <a:ea typeface="Calibri" panose="020F0502020204030204" pitchFamily="34" charset="0"/>
                        </a:rPr>
                        <a:t> 4.35%</a:t>
                      </a:r>
                      <a:endParaRPr lang="en-PH" sz="1400" dirty="0">
                        <a:solidFill>
                          <a:schemeClr val="tx1"/>
                        </a:solidFill>
                        <a:effectLst/>
                        <a:uFill>
                          <a:solidFill>
                            <a:srgbClr val="000000"/>
                          </a:solidFill>
                        </a:uFill>
                        <a:latin typeface="+mj-lt"/>
                        <a:ea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042850"/>
                  </a:ext>
                </a:extLst>
              </a:tr>
            </a:tbl>
          </a:graphicData>
        </a:graphic>
      </p:graphicFrame>
      <p:sp>
        <p:nvSpPr>
          <p:cNvPr id="4" name="Title 3"/>
          <p:cNvSpPr>
            <a:spLocks noGrp="1"/>
          </p:cNvSpPr>
          <p:nvPr>
            <p:ph type="title"/>
          </p:nvPr>
        </p:nvSpPr>
        <p:spPr/>
        <p:txBody>
          <a:bodyPr/>
          <a:lstStyle/>
          <a:p>
            <a:r>
              <a:rPr lang="en-PH" dirty="0"/>
              <a:t>V. Findings</a:t>
            </a:r>
          </a:p>
        </p:txBody>
      </p:sp>
      <p:sp>
        <p:nvSpPr>
          <p:cNvPr id="5" name="TextBox 4"/>
          <p:cNvSpPr txBox="1"/>
          <p:nvPr/>
        </p:nvSpPr>
        <p:spPr>
          <a:xfrm>
            <a:off x="10442029" y="3368705"/>
            <a:ext cx="1592316" cy="646331"/>
          </a:xfrm>
          <a:prstGeom prst="rect">
            <a:avLst/>
          </a:prstGeom>
          <a:noFill/>
        </p:spPr>
        <p:txBody>
          <a:bodyPr wrap="square" rtlCol="0">
            <a:spAutoFit/>
          </a:bodyPr>
          <a:lstStyle/>
          <a:p>
            <a:r>
              <a:rPr lang="en-PH" dirty="0"/>
              <a:t>Attitudes Toward Use</a:t>
            </a:r>
          </a:p>
        </p:txBody>
      </p:sp>
    </p:spTree>
    <p:extLst>
      <p:ext uri="{BB962C8B-B14F-4D97-AF65-F5344CB8AC3E}">
        <p14:creationId xmlns:p14="http://schemas.microsoft.com/office/powerpoint/2010/main" val="3732143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p:txBody>
          <a:bodyPr>
            <a:normAutofit/>
          </a:bodyPr>
          <a:lstStyle/>
          <a:p>
            <a:r>
              <a:rPr lang="en-US" sz="2800" dirty="0"/>
              <a:t>Please share your insights on how to overcome obstacles in using UMED Online</a:t>
            </a:r>
            <a:endParaRPr lang="en-PH" sz="2800" dirty="0"/>
          </a:p>
          <a:p>
            <a:pPr lvl="1"/>
            <a:r>
              <a:rPr lang="en-PH" sz="2600" i="1" dirty="0">
                <a:solidFill>
                  <a:srgbClr val="FFFF00"/>
                </a:solidFill>
              </a:rPr>
              <a:t>“…simple videos with less animation for faster loading and viewing in spite of slow internet speeds”</a:t>
            </a:r>
          </a:p>
          <a:p>
            <a:pPr marL="0" indent="0">
              <a:buNone/>
            </a:pPr>
            <a:endParaRPr lang="en-PH" sz="2600" b="1" dirty="0">
              <a:solidFill>
                <a:srgbClr val="FFFF00"/>
              </a:solidFill>
            </a:endParaRPr>
          </a:p>
        </p:txBody>
      </p:sp>
    </p:spTree>
    <p:extLst>
      <p:ext uri="{BB962C8B-B14F-4D97-AF65-F5344CB8AC3E}">
        <p14:creationId xmlns:p14="http://schemas.microsoft.com/office/powerpoint/2010/main" val="1764368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a:xfrm>
            <a:off x="1104293" y="1543466"/>
            <a:ext cx="8946541" cy="4195481"/>
          </a:xfrm>
        </p:spPr>
        <p:txBody>
          <a:bodyPr>
            <a:normAutofit/>
          </a:bodyPr>
          <a:lstStyle/>
          <a:p>
            <a:r>
              <a:rPr lang="en-PH" sz="2600" dirty="0"/>
              <a:t>Level of </a:t>
            </a:r>
            <a:r>
              <a:rPr lang="en-GB" sz="2600"/>
              <a:t>correlation</a:t>
            </a:r>
            <a:r>
              <a:rPr lang="en-PH" sz="2600"/>
              <a:t>– </a:t>
            </a:r>
            <a:r>
              <a:rPr lang="en-PH" sz="2600" dirty="0"/>
              <a:t>Spearman Rank Correlation</a:t>
            </a:r>
          </a:p>
          <a:p>
            <a:pPr lvl="1"/>
            <a:r>
              <a:rPr lang="en-PH" sz="2400" dirty="0"/>
              <a:t>Strong correlation</a:t>
            </a:r>
          </a:p>
          <a:p>
            <a:pPr lvl="1"/>
            <a:endParaRPr lang="en-PH" sz="2400" dirty="0"/>
          </a:p>
          <a:p>
            <a:pPr lvl="1"/>
            <a:endParaRPr lang="en-PH" sz="2400" dirty="0"/>
          </a:p>
        </p:txBody>
      </p:sp>
      <p:graphicFrame>
        <p:nvGraphicFramePr>
          <p:cNvPr id="5" name="Table 4"/>
          <p:cNvGraphicFramePr>
            <a:graphicFrameLocks noGrp="1"/>
          </p:cNvGraphicFramePr>
          <p:nvPr>
            <p:extLst>
              <p:ext uri="{D42A27DB-BD31-4B8C-83A1-F6EECF244321}">
                <p14:modId xmlns:p14="http://schemas.microsoft.com/office/powerpoint/2010/main" val="2115240418"/>
              </p:ext>
            </p:extLst>
          </p:nvPr>
        </p:nvGraphicFramePr>
        <p:xfrm>
          <a:off x="1659694" y="2711671"/>
          <a:ext cx="7377555" cy="3538720"/>
        </p:xfrm>
        <a:graphic>
          <a:graphicData uri="http://schemas.openxmlformats.org/drawingml/2006/table">
            <a:tbl>
              <a:tblPr firstRow="1" bandRow="1">
                <a:tableStyleId>{5C22544A-7EE6-4342-B048-85BDC9FD1C3A}</a:tableStyleId>
              </a:tblPr>
              <a:tblGrid>
                <a:gridCol w="3997112">
                  <a:extLst>
                    <a:ext uri="{9D8B030D-6E8A-4147-A177-3AD203B41FA5}">
                      <a16:colId xmlns:a16="http://schemas.microsoft.com/office/drawing/2014/main" val="2867476607"/>
                    </a:ext>
                  </a:extLst>
                </a:gridCol>
                <a:gridCol w="3380443">
                  <a:extLst>
                    <a:ext uri="{9D8B030D-6E8A-4147-A177-3AD203B41FA5}">
                      <a16:colId xmlns:a16="http://schemas.microsoft.com/office/drawing/2014/main" val="3769702381"/>
                    </a:ext>
                  </a:extLst>
                </a:gridCol>
              </a:tblGrid>
              <a:tr h="442340">
                <a:tc>
                  <a:txBody>
                    <a:bodyPr/>
                    <a:lstStyle/>
                    <a:p>
                      <a:pPr algn="ctr"/>
                      <a:r>
                        <a:rPr lang="en-PH" dirty="0"/>
                        <a:t>Parameters</a:t>
                      </a:r>
                    </a:p>
                  </a:txBody>
                  <a:tcPr/>
                </a:tc>
                <a:tc>
                  <a:txBody>
                    <a:bodyPr/>
                    <a:lstStyle/>
                    <a:p>
                      <a:pPr algn="ctr"/>
                      <a:r>
                        <a:rPr lang="en-PH" dirty="0"/>
                        <a:t>Attitudes Towards Use</a:t>
                      </a:r>
                    </a:p>
                  </a:txBody>
                  <a:tcPr/>
                </a:tc>
                <a:extLst>
                  <a:ext uri="{0D108BD9-81ED-4DB2-BD59-A6C34878D82A}">
                    <a16:rowId xmlns:a16="http://schemas.microsoft.com/office/drawing/2014/main" val="3530954182"/>
                  </a:ext>
                </a:extLst>
              </a:tr>
              <a:tr h="442340">
                <a:tc>
                  <a:txBody>
                    <a:bodyPr/>
                    <a:lstStyle/>
                    <a:p>
                      <a:r>
                        <a:rPr lang="en-PH" dirty="0"/>
                        <a:t>Functionality</a:t>
                      </a:r>
                    </a:p>
                  </a:txBody>
                  <a:tcPr/>
                </a:tc>
                <a:tc>
                  <a:txBody>
                    <a:bodyPr/>
                    <a:lstStyle/>
                    <a:p>
                      <a:pPr algn="ctr"/>
                      <a:r>
                        <a:rPr lang="en-PH" dirty="0"/>
                        <a:t>Wise</a:t>
                      </a:r>
                      <a:r>
                        <a:rPr lang="en-PH" baseline="0" dirty="0"/>
                        <a:t> / </a:t>
                      </a:r>
                      <a:r>
                        <a:rPr lang="en-PH" dirty="0"/>
                        <a:t>Favorable</a:t>
                      </a:r>
                    </a:p>
                  </a:txBody>
                  <a:tcPr/>
                </a:tc>
                <a:extLst>
                  <a:ext uri="{0D108BD9-81ED-4DB2-BD59-A6C34878D82A}">
                    <a16:rowId xmlns:a16="http://schemas.microsoft.com/office/drawing/2014/main" val="1671203557"/>
                  </a:ext>
                </a:extLst>
              </a:tr>
              <a:tr h="442340">
                <a:tc>
                  <a:txBody>
                    <a:bodyPr/>
                    <a:lstStyle/>
                    <a:p>
                      <a:r>
                        <a:rPr lang="en-PH" dirty="0"/>
                        <a:t>Navigation</a:t>
                      </a:r>
                    </a:p>
                  </a:txBody>
                  <a:tcPr/>
                </a:tc>
                <a:tc>
                  <a:txBody>
                    <a:bodyPr/>
                    <a:lstStyle/>
                    <a:p>
                      <a:pPr algn="ctr"/>
                      <a:r>
                        <a:rPr lang="en-PH" dirty="0"/>
                        <a:t>Wise</a:t>
                      </a:r>
                    </a:p>
                  </a:txBody>
                  <a:tcPr/>
                </a:tc>
                <a:extLst>
                  <a:ext uri="{0D108BD9-81ED-4DB2-BD59-A6C34878D82A}">
                    <a16:rowId xmlns:a16="http://schemas.microsoft.com/office/drawing/2014/main" val="1293780352"/>
                  </a:ext>
                </a:extLst>
              </a:tr>
              <a:tr h="442340">
                <a:tc>
                  <a:txBody>
                    <a:bodyPr/>
                    <a:lstStyle/>
                    <a:p>
                      <a:r>
                        <a:rPr lang="en-PH" dirty="0"/>
                        <a:t>Memorability</a:t>
                      </a:r>
                    </a:p>
                  </a:txBody>
                  <a:tcPr/>
                </a:tc>
                <a:tc>
                  <a:txBody>
                    <a:bodyPr/>
                    <a:lstStyle/>
                    <a:p>
                      <a:pPr algn="ctr"/>
                      <a:endParaRPr lang="en-PH" dirty="0"/>
                    </a:p>
                  </a:txBody>
                  <a:tcPr/>
                </a:tc>
                <a:extLst>
                  <a:ext uri="{0D108BD9-81ED-4DB2-BD59-A6C34878D82A}">
                    <a16:rowId xmlns:a16="http://schemas.microsoft.com/office/drawing/2014/main" val="4014202901"/>
                  </a:ext>
                </a:extLst>
              </a:tr>
              <a:tr h="442340">
                <a:tc>
                  <a:txBody>
                    <a:bodyPr/>
                    <a:lstStyle/>
                    <a:p>
                      <a:r>
                        <a:rPr lang="en-PH" dirty="0"/>
                        <a:t>Ease of Use</a:t>
                      </a:r>
                    </a:p>
                  </a:txBody>
                  <a:tcPr/>
                </a:tc>
                <a:tc>
                  <a:txBody>
                    <a:bodyPr/>
                    <a:lstStyle/>
                    <a:p>
                      <a:pPr algn="ctr"/>
                      <a:r>
                        <a:rPr lang="en-PH" dirty="0"/>
                        <a:t>Wise</a:t>
                      </a:r>
                    </a:p>
                  </a:txBody>
                  <a:tcPr/>
                </a:tc>
                <a:extLst>
                  <a:ext uri="{0D108BD9-81ED-4DB2-BD59-A6C34878D82A}">
                    <a16:rowId xmlns:a16="http://schemas.microsoft.com/office/drawing/2014/main" val="2021254242"/>
                  </a:ext>
                </a:extLst>
              </a:tr>
              <a:tr h="442340">
                <a:tc>
                  <a:txBody>
                    <a:bodyPr/>
                    <a:lstStyle/>
                    <a:p>
                      <a:r>
                        <a:rPr lang="en-PH" dirty="0"/>
                        <a:t>Productivity</a:t>
                      </a:r>
                    </a:p>
                  </a:txBody>
                  <a:tcPr/>
                </a:tc>
                <a:tc>
                  <a:txBody>
                    <a:bodyPr/>
                    <a:lstStyle/>
                    <a:p>
                      <a:pPr algn="ctr"/>
                      <a:endParaRPr lang="en-PH" dirty="0"/>
                    </a:p>
                  </a:txBody>
                  <a:tcPr/>
                </a:tc>
                <a:extLst>
                  <a:ext uri="{0D108BD9-81ED-4DB2-BD59-A6C34878D82A}">
                    <a16:rowId xmlns:a16="http://schemas.microsoft.com/office/drawing/2014/main" val="1259769164"/>
                  </a:ext>
                </a:extLst>
              </a:tr>
              <a:tr h="442340">
                <a:tc>
                  <a:txBody>
                    <a:bodyPr/>
                    <a:lstStyle/>
                    <a:p>
                      <a:r>
                        <a:rPr lang="en-PH" dirty="0"/>
                        <a:t>Output Quality</a:t>
                      </a:r>
                    </a:p>
                  </a:txBody>
                  <a:tcPr/>
                </a:tc>
                <a:tc>
                  <a:txBody>
                    <a:bodyPr/>
                    <a:lstStyle/>
                    <a:p>
                      <a:pPr algn="ctr"/>
                      <a:r>
                        <a:rPr lang="en-PH" dirty="0"/>
                        <a:t>Wise</a:t>
                      </a:r>
                    </a:p>
                  </a:txBody>
                  <a:tcPr/>
                </a:tc>
                <a:extLst>
                  <a:ext uri="{0D108BD9-81ED-4DB2-BD59-A6C34878D82A}">
                    <a16:rowId xmlns:a16="http://schemas.microsoft.com/office/drawing/2014/main" val="117293356"/>
                  </a:ext>
                </a:extLst>
              </a:tr>
              <a:tr h="442340">
                <a:tc>
                  <a:txBody>
                    <a:bodyPr/>
                    <a:lstStyle/>
                    <a:p>
                      <a:r>
                        <a:rPr lang="en-GB"/>
                        <a:t>                                       </a:t>
                      </a:r>
                      <a:r>
                        <a:rPr lang="en-PH"/>
                        <a:t>Learnability</a:t>
                      </a:r>
                      <a:endParaRPr lang="en-PH" dirty="0"/>
                    </a:p>
                  </a:txBody>
                  <a:tcPr/>
                </a:tc>
                <a:tc>
                  <a:txBody>
                    <a:bodyPr/>
                    <a:lstStyle/>
                    <a:p>
                      <a:pPr algn="ctr"/>
                      <a:r>
                        <a:rPr lang="en-PH" dirty="0"/>
                        <a:t>Wise</a:t>
                      </a:r>
                    </a:p>
                  </a:txBody>
                  <a:tcPr/>
                </a:tc>
                <a:extLst>
                  <a:ext uri="{0D108BD9-81ED-4DB2-BD59-A6C34878D82A}">
                    <a16:rowId xmlns:a16="http://schemas.microsoft.com/office/drawing/2014/main" val="33932605"/>
                  </a:ext>
                </a:extLst>
              </a:tr>
            </a:tbl>
          </a:graphicData>
        </a:graphic>
      </p:graphicFrame>
    </p:spTree>
    <p:extLst>
      <p:ext uri="{BB962C8B-B14F-4D97-AF65-F5344CB8AC3E}">
        <p14:creationId xmlns:p14="http://schemas.microsoft.com/office/powerpoint/2010/main" val="220301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 Findings</a:t>
            </a:r>
          </a:p>
        </p:txBody>
      </p:sp>
      <p:sp>
        <p:nvSpPr>
          <p:cNvPr id="3" name="Content Placeholder 2"/>
          <p:cNvSpPr>
            <a:spLocks noGrp="1"/>
          </p:cNvSpPr>
          <p:nvPr>
            <p:ph idx="1"/>
          </p:nvPr>
        </p:nvSpPr>
        <p:spPr>
          <a:xfrm>
            <a:off x="1156545" y="1512988"/>
            <a:ext cx="8946541" cy="4195481"/>
          </a:xfrm>
        </p:spPr>
        <p:txBody>
          <a:bodyPr>
            <a:normAutofit/>
          </a:bodyPr>
          <a:lstStyle/>
          <a:p>
            <a:r>
              <a:rPr lang="en-PH" sz="2600" dirty="0"/>
              <a:t>Factors that Influence Physicians’ Perceptions</a:t>
            </a:r>
          </a:p>
          <a:p>
            <a:pPr lvl="1"/>
            <a:r>
              <a:rPr lang="en-PH" sz="2400" dirty="0"/>
              <a:t>Level of Association - Chi-Square Test of Association</a:t>
            </a:r>
            <a:endParaRPr lang="en-PH" sz="2200" dirty="0"/>
          </a:p>
          <a:p>
            <a:pPr lvl="1"/>
            <a:endParaRPr lang="en-PH" sz="2400" dirty="0"/>
          </a:p>
        </p:txBody>
      </p:sp>
      <p:graphicFrame>
        <p:nvGraphicFramePr>
          <p:cNvPr id="4" name="Table 3"/>
          <p:cNvGraphicFramePr>
            <a:graphicFrameLocks noGrp="1"/>
          </p:cNvGraphicFramePr>
          <p:nvPr>
            <p:extLst>
              <p:ext uri="{D42A27DB-BD31-4B8C-83A1-F6EECF244321}">
                <p14:modId xmlns:p14="http://schemas.microsoft.com/office/powerpoint/2010/main" val="3160923544"/>
              </p:ext>
            </p:extLst>
          </p:nvPr>
        </p:nvGraphicFramePr>
        <p:xfrm>
          <a:off x="1156545" y="2608291"/>
          <a:ext cx="7709613" cy="3759200"/>
        </p:xfrm>
        <a:graphic>
          <a:graphicData uri="http://schemas.openxmlformats.org/drawingml/2006/table">
            <a:tbl>
              <a:tblPr firstRow="1" bandRow="1">
                <a:tableStyleId>{5C22544A-7EE6-4342-B048-85BDC9FD1C3A}</a:tableStyleId>
              </a:tblPr>
              <a:tblGrid>
                <a:gridCol w="1912857">
                  <a:extLst>
                    <a:ext uri="{9D8B030D-6E8A-4147-A177-3AD203B41FA5}">
                      <a16:colId xmlns:a16="http://schemas.microsoft.com/office/drawing/2014/main" val="4043624748"/>
                    </a:ext>
                  </a:extLst>
                </a:gridCol>
                <a:gridCol w="1691276">
                  <a:extLst>
                    <a:ext uri="{9D8B030D-6E8A-4147-A177-3AD203B41FA5}">
                      <a16:colId xmlns:a16="http://schemas.microsoft.com/office/drawing/2014/main" val="1360903682"/>
                    </a:ext>
                  </a:extLst>
                </a:gridCol>
                <a:gridCol w="1819480">
                  <a:extLst>
                    <a:ext uri="{9D8B030D-6E8A-4147-A177-3AD203B41FA5}">
                      <a16:colId xmlns:a16="http://schemas.microsoft.com/office/drawing/2014/main" val="3704299669"/>
                    </a:ext>
                  </a:extLst>
                </a:gridCol>
                <a:gridCol w="2286000">
                  <a:extLst>
                    <a:ext uri="{9D8B030D-6E8A-4147-A177-3AD203B41FA5}">
                      <a16:colId xmlns:a16="http://schemas.microsoft.com/office/drawing/2014/main" val="2491976921"/>
                    </a:ext>
                  </a:extLst>
                </a:gridCol>
              </a:tblGrid>
              <a:tr h="370840">
                <a:tc>
                  <a:txBody>
                    <a:bodyPr/>
                    <a:lstStyle/>
                    <a:p>
                      <a:r>
                        <a:rPr lang="en-PH" dirty="0"/>
                        <a:t>User Characteristics</a:t>
                      </a:r>
                    </a:p>
                  </a:txBody>
                  <a:tcPr/>
                </a:tc>
                <a:tc>
                  <a:txBody>
                    <a:bodyPr/>
                    <a:lstStyle/>
                    <a:p>
                      <a:r>
                        <a:rPr lang="en-PH" dirty="0"/>
                        <a:t>Perceived Ease of Use</a:t>
                      </a:r>
                    </a:p>
                  </a:txBody>
                  <a:tcPr/>
                </a:tc>
                <a:tc>
                  <a:txBody>
                    <a:bodyPr/>
                    <a:lstStyle/>
                    <a:p>
                      <a:r>
                        <a:rPr lang="en-PH" dirty="0"/>
                        <a:t>Perceived Usefulness </a:t>
                      </a:r>
                    </a:p>
                  </a:txBody>
                  <a:tcPr/>
                </a:tc>
                <a:tc>
                  <a:txBody>
                    <a:bodyPr/>
                    <a:lstStyle/>
                    <a:p>
                      <a:r>
                        <a:rPr lang="en-PH" dirty="0"/>
                        <a:t>Attitudes Towards Use</a:t>
                      </a:r>
                    </a:p>
                  </a:txBody>
                  <a:tcPr/>
                </a:tc>
                <a:extLst>
                  <a:ext uri="{0D108BD9-81ED-4DB2-BD59-A6C34878D82A}">
                    <a16:rowId xmlns:a16="http://schemas.microsoft.com/office/drawing/2014/main" val="3330271492"/>
                  </a:ext>
                </a:extLst>
              </a:tr>
              <a:tr h="370840">
                <a:tc>
                  <a:txBody>
                    <a:bodyPr/>
                    <a:lstStyle/>
                    <a:p>
                      <a:r>
                        <a:rPr lang="en-PH" dirty="0"/>
                        <a:t>Gender</a:t>
                      </a:r>
                    </a:p>
                  </a:txBody>
                  <a:tcPr/>
                </a:tc>
                <a:tc>
                  <a:txBody>
                    <a:bodyPr/>
                    <a:lstStyle/>
                    <a:p>
                      <a:r>
                        <a:rPr lang="en-PH" dirty="0"/>
                        <a:t>Learnability</a:t>
                      </a:r>
                    </a:p>
                  </a:txBody>
                  <a:tcPr/>
                </a:tc>
                <a:tc>
                  <a:txBody>
                    <a:bodyPr/>
                    <a:lstStyle/>
                    <a:p>
                      <a:endParaRPr lang="en-PH" dirty="0"/>
                    </a:p>
                  </a:txBody>
                  <a:tcPr/>
                </a:tc>
                <a:tc>
                  <a:txBody>
                    <a:bodyPr/>
                    <a:lstStyle/>
                    <a:p>
                      <a:endParaRPr lang="en-PH"/>
                    </a:p>
                  </a:txBody>
                  <a:tcPr/>
                </a:tc>
                <a:extLst>
                  <a:ext uri="{0D108BD9-81ED-4DB2-BD59-A6C34878D82A}">
                    <a16:rowId xmlns:a16="http://schemas.microsoft.com/office/drawing/2014/main" val="2442332959"/>
                  </a:ext>
                </a:extLst>
              </a:tr>
              <a:tr h="370840">
                <a:tc>
                  <a:txBody>
                    <a:bodyPr/>
                    <a:lstStyle/>
                    <a:p>
                      <a:r>
                        <a:rPr lang="en-PH" dirty="0"/>
                        <a:t>Internet Usage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rPr>
                        <a:t>Learnability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rPr>
                        <a:t>Functionality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rPr>
                        <a:t>Navigation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rPr>
                        <a:t>Ease of Use</a:t>
                      </a:r>
                    </a:p>
                  </a:txBody>
                  <a:tcPr/>
                </a:tc>
                <a:tc>
                  <a:txBody>
                    <a:bodyPr/>
                    <a:lstStyle/>
                    <a:p>
                      <a:r>
                        <a:rPr lang="en-PH" dirty="0"/>
                        <a:t>Performance</a:t>
                      </a:r>
                    </a:p>
                    <a:p>
                      <a:r>
                        <a:rPr lang="en-PH" dirty="0"/>
                        <a:t>Productivity Effectiveness</a:t>
                      </a:r>
                    </a:p>
                    <a:p>
                      <a:r>
                        <a:rPr lang="en-PH" dirty="0"/>
                        <a:t>Relevance</a:t>
                      </a:r>
                    </a:p>
                    <a:p>
                      <a:r>
                        <a:rPr lang="en-PH" dirty="0"/>
                        <a:t>Output</a:t>
                      </a:r>
                      <a:r>
                        <a:rPr lang="en-PH" baseline="0" dirty="0"/>
                        <a:t> Quality</a:t>
                      </a:r>
                      <a:endParaRPr lang="en-PH" dirty="0"/>
                    </a:p>
                  </a:txBody>
                  <a:tcPr/>
                </a:tc>
                <a:tc>
                  <a:txBody>
                    <a:bodyPr/>
                    <a:lstStyle/>
                    <a:p>
                      <a:r>
                        <a:rPr lang="en-PH" dirty="0"/>
                        <a:t>Good </a:t>
                      </a:r>
                    </a:p>
                    <a:p>
                      <a:r>
                        <a:rPr lang="en-PH" dirty="0"/>
                        <a:t>Wise</a:t>
                      </a:r>
                    </a:p>
                    <a:p>
                      <a:r>
                        <a:rPr lang="en-PH" dirty="0"/>
                        <a:t>Favorable</a:t>
                      </a:r>
                    </a:p>
                    <a:p>
                      <a:r>
                        <a:rPr lang="en-PH" dirty="0"/>
                        <a:t>Positive</a:t>
                      </a:r>
                    </a:p>
                  </a:txBody>
                  <a:tcPr/>
                </a:tc>
                <a:extLst>
                  <a:ext uri="{0D108BD9-81ED-4DB2-BD59-A6C34878D82A}">
                    <a16:rowId xmlns:a16="http://schemas.microsoft.com/office/drawing/2014/main" val="1419693876"/>
                  </a:ext>
                </a:extLst>
              </a:tr>
              <a:tr h="370840">
                <a:tc>
                  <a:txBody>
                    <a:bodyPr/>
                    <a:lstStyle/>
                    <a:p>
                      <a:r>
                        <a:rPr lang="en-PH" dirty="0"/>
                        <a:t>Computer Skills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a:ln>
                            <a:noFill/>
                          </a:ln>
                          <a:solidFill>
                            <a:prstClr val="black"/>
                          </a:solidFill>
                          <a:effectLst/>
                          <a:uLnTx/>
                          <a:uFillTx/>
                          <a:latin typeface="Century Gothic" panose="020B0502020202020204"/>
                          <a:ea typeface="+mn-ea"/>
                          <a:cs typeface="+mn-cs"/>
                        </a:rPr>
                        <a:t>Learnability</a:t>
                      </a:r>
                      <a:endPar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endParaRPr lang="en-PH"/>
                    </a:p>
                  </a:txBody>
                  <a:tcPr/>
                </a:tc>
                <a:tc>
                  <a:txBody>
                    <a:bodyPr/>
                    <a:lstStyle/>
                    <a:p>
                      <a:endParaRPr lang="en-PH"/>
                    </a:p>
                  </a:txBody>
                  <a:tcPr/>
                </a:tc>
                <a:extLst>
                  <a:ext uri="{0D108BD9-81ED-4DB2-BD59-A6C34878D82A}">
                    <a16:rowId xmlns:a16="http://schemas.microsoft.com/office/drawing/2014/main" val="1386218202"/>
                  </a:ext>
                </a:extLst>
              </a:tr>
              <a:tr h="370840">
                <a:tc>
                  <a:txBody>
                    <a:bodyPr/>
                    <a:lstStyle/>
                    <a:p>
                      <a:r>
                        <a:rPr lang="en-PH" dirty="0"/>
                        <a:t>Course Completion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prstClr val="black"/>
                          </a:solidFill>
                          <a:effectLst/>
                          <a:uLnTx/>
                          <a:uFillTx/>
                          <a:latin typeface="Century Gothic" panose="020B0502020202020204"/>
                          <a:ea typeface="+mn-ea"/>
                          <a:cs typeface="+mn-cs"/>
                        </a:rPr>
                        <a:t>Learnability</a:t>
                      </a:r>
                    </a:p>
                  </a:txBody>
                  <a:tcPr/>
                </a:tc>
                <a:tc>
                  <a:txBody>
                    <a:bodyPr/>
                    <a:lstStyle/>
                    <a:p>
                      <a:endParaRPr lang="en-PH" dirty="0"/>
                    </a:p>
                  </a:txBody>
                  <a:tcPr/>
                </a:tc>
                <a:tc>
                  <a:txBody>
                    <a:bodyPr/>
                    <a:lstStyle/>
                    <a:p>
                      <a:endParaRPr lang="en-PH" dirty="0"/>
                    </a:p>
                  </a:txBody>
                  <a:tcPr/>
                </a:tc>
                <a:extLst>
                  <a:ext uri="{0D108BD9-81ED-4DB2-BD59-A6C34878D82A}">
                    <a16:rowId xmlns:a16="http://schemas.microsoft.com/office/drawing/2014/main" val="52385215"/>
                  </a:ext>
                </a:extLst>
              </a:tr>
            </a:tbl>
          </a:graphicData>
        </a:graphic>
      </p:graphicFrame>
      <p:sp>
        <p:nvSpPr>
          <p:cNvPr id="5" name="TextBox 4"/>
          <p:cNvSpPr txBox="1"/>
          <p:nvPr/>
        </p:nvSpPr>
        <p:spPr>
          <a:xfrm>
            <a:off x="8997155" y="2608291"/>
            <a:ext cx="2700858" cy="1477328"/>
          </a:xfrm>
          <a:prstGeom prst="rect">
            <a:avLst/>
          </a:prstGeom>
          <a:solidFill>
            <a:schemeClr val="accent2"/>
          </a:solidFill>
        </p:spPr>
        <p:txBody>
          <a:bodyPr wrap="square" rtlCol="0">
            <a:spAutoFit/>
          </a:bodyPr>
          <a:lstStyle/>
          <a:p>
            <a:r>
              <a:rPr lang="en-PH" dirty="0"/>
              <a:t>No association:</a:t>
            </a:r>
          </a:p>
          <a:p>
            <a:pPr marL="285750" indent="-285750">
              <a:buFont typeface="Arial" panose="020B0604020202020204" pitchFamily="34" charset="0"/>
              <a:buChar char="•"/>
            </a:pPr>
            <a:r>
              <a:rPr lang="en-PH" dirty="0"/>
              <a:t>age </a:t>
            </a:r>
          </a:p>
          <a:p>
            <a:pPr marL="285750" indent="-285750">
              <a:buFont typeface="Arial" panose="020B0604020202020204" pitchFamily="34" charset="0"/>
              <a:buChar char="•"/>
            </a:pPr>
            <a:r>
              <a:rPr lang="en-PH" dirty="0"/>
              <a:t>medical training</a:t>
            </a:r>
          </a:p>
          <a:p>
            <a:pPr marL="285750" indent="-285750">
              <a:buFont typeface="Arial" panose="020B0604020202020204" pitchFamily="34" charset="0"/>
              <a:buChar char="•"/>
            </a:pPr>
            <a:r>
              <a:rPr lang="en-PH" dirty="0"/>
              <a:t>area of practice</a:t>
            </a:r>
          </a:p>
          <a:p>
            <a:pPr marL="285750" indent="-285750">
              <a:buFont typeface="Arial" panose="020B0604020202020204" pitchFamily="34" charset="0"/>
              <a:buChar char="•"/>
            </a:pPr>
            <a:r>
              <a:rPr lang="en-PH" dirty="0"/>
              <a:t>work experience </a:t>
            </a:r>
          </a:p>
        </p:txBody>
      </p:sp>
      <p:sp>
        <p:nvSpPr>
          <p:cNvPr id="6" name="TextBox 5"/>
          <p:cNvSpPr txBox="1"/>
          <p:nvPr/>
        </p:nvSpPr>
        <p:spPr>
          <a:xfrm>
            <a:off x="8997155" y="3400145"/>
            <a:ext cx="2700858" cy="2308324"/>
          </a:xfrm>
          <a:prstGeom prst="rect">
            <a:avLst/>
          </a:prstGeom>
          <a:solidFill>
            <a:schemeClr val="accent2"/>
          </a:solidFill>
        </p:spPr>
        <p:txBody>
          <a:bodyPr wrap="square" rtlCol="0">
            <a:spAutoFit/>
          </a:bodyPr>
          <a:lstStyle/>
          <a:p>
            <a:r>
              <a:rPr lang="en-PH" dirty="0"/>
              <a:t>No association:</a:t>
            </a:r>
          </a:p>
          <a:p>
            <a:pPr marL="285750" indent="-285750">
              <a:buFont typeface="Arial" panose="020B0604020202020204" pitchFamily="34" charset="0"/>
              <a:buChar char="•"/>
            </a:pPr>
            <a:r>
              <a:rPr lang="en-PH" dirty="0"/>
              <a:t>gender</a:t>
            </a:r>
          </a:p>
          <a:p>
            <a:pPr marL="285750" indent="-285750">
              <a:buFont typeface="Arial" panose="020B0604020202020204" pitchFamily="34" charset="0"/>
              <a:buChar char="•"/>
            </a:pPr>
            <a:r>
              <a:rPr lang="en-PH" dirty="0"/>
              <a:t>age </a:t>
            </a:r>
          </a:p>
          <a:p>
            <a:pPr marL="285750" indent="-285750">
              <a:buFont typeface="Arial" panose="020B0604020202020204" pitchFamily="34" charset="0"/>
              <a:buChar char="•"/>
            </a:pPr>
            <a:r>
              <a:rPr lang="en-PH" dirty="0"/>
              <a:t>medical training</a:t>
            </a:r>
          </a:p>
          <a:p>
            <a:pPr marL="285750" indent="-285750">
              <a:buFont typeface="Arial" panose="020B0604020202020204" pitchFamily="34" charset="0"/>
              <a:buChar char="•"/>
            </a:pPr>
            <a:r>
              <a:rPr lang="en-PH" dirty="0"/>
              <a:t>area of practice</a:t>
            </a:r>
          </a:p>
          <a:p>
            <a:pPr marL="285750" indent="-285750">
              <a:buFont typeface="Arial" panose="020B0604020202020204" pitchFamily="34" charset="0"/>
              <a:buChar char="•"/>
            </a:pPr>
            <a:r>
              <a:rPr lang="en-PH" dirty="0"/>
              <a:t>work experience</a:t>
            </a:r>
          </a:p>
          <a:p>
            <a:pPr marL="285750" indent="-285750">
              <a:buFont typeface="Arial" panose="020B0604020202020204" pitchFamily="34" charset="0"/>
              <a:buChar char="•"/>
            </a:pPr>
            <a:r>
              <a:rPr lang="en-PH" dirty="0"/>
              <a:t>computer skills </a:t>
            </a:r>
          </a:p>
          <a:p>
            <a:pPr marL="285750" indent="-285750">
              <a:buFont typeface="Arial" panose="020B0604020202020204" pitchFamily="34" charset="0"/>
              <a:buChar char="•"/>
            </a:pPr>
            <a:r>
              <a:rPr lang="en-PH" dirty="0"/>
              <a:t>course completion</a:t>
            </a:r>
          </a:p>
        </p:txBody>
      </p:sp>
      <p:sp>
        <p:nvSpPr>
          <p:cNvPr id="7" name="TextBox 6"/>
          <p:cNvSpPr txBox="1"/>
          <p:nvPr/>
        </p:nvSpPr>
        <p:spPr>
          <a:xfrm>
            <a:off x="8997155" y="4085619"/>
            <a:ext cx="2700858" cy="2308324"/>
          </a:xfrm>
          <a:prstGeom prst="rect">
            <a:avLst/>
          </a:prstGeom>
          <a:solidFill>
            <a:schemeClr val="accent2"/>
          </a:solidFill>
        </p:spPr>
        <p:txBody>
          <a:bodyPr wrap="square" rtlCol="0">
            <a:spAutoFit/>
          </a:bodyPr>
          <a:lstStyle/>
          <a:p>
            <a:r>
              <a:rPr lang="en-PH" dirty="0"/>
              <a:t>No association:</a:t>
            </a:r>
          </a:p>
          <a:p>
            <a:pPr marL="285750" indent="-285750">
              <a:buFont typeface="Arial" panose="020B0604020202020204" pitchFamily="34" charset="0"/>
              <a:buChar char="•"/>
            </a:pPr>
            <a:r>
              <a:rPr lang="en-PH" dirty="0"/>
              <a:t>gender</a:t>
            </a:r>
          </a:p>
          <a:p>
            <a:pPr marL="285750" indent="-285750">
              <a:buFont typeface="Arial" panose="020B0604020202020204" pitchFamily="34" charset="0"/>
              <a:buChar char="•"/>
            </a:pPr>
            <a:r>
              <a:rPr lang="en-PH" dirty="0"/>
              <a:t>age </a:t>
            </a:r>
          </a:p>
          <a:p>
            <a:pPr marL="285750" indent="-285750">
              <a:buFont typeface="Arial" panose="020B0604020202020204" pitchFamily="34" charset="0"/>
              <a:buChar char="•"/>
            </a:pPr>
            <a:r>
              <a:rPr lang="en-PH" dirty="0"/>
              <a:t>medical training</a:t>
            </a:r>
          </a:p>
          <a:p>
            <a:pPr marL="285750" indent="-285750">
              <a:buFont typeface="Arial" panose="020B0604020202020204" pitchFamily="34" charset="0"/>
              <a:buChar char="•"/>
            </a:pPr>
            <a:r>
              <a:rPr lang="en-PH" dirty="0"/>
              <a:t>area of practice</a:t>
            </a:r>
          </a:p>
          <a:p>
            <a:pPr marL="285750" indent="-285750">
              <a:buFont typeface="Arial" panose="020B0604020202020204" pitchFamily="34" charset="0"/>
              <a:buChar char="•"/>
            </a:pPr>
            <a:r>
              <a:rPr lang="en-PH" dirty="0"/>
              <a:t>work experience</a:t>
            </a:r>
          </a:p>
          <a:p>
            <a:pPr marL="285750" indent="-285750">
              <a:buFont typeface="Arial" panose="020B0604020202020204" pitchFamily="34" charset="0"/>
              <a:buChar char="•"/>
            </a:pPr>
            <a:r>
              <a:rPr lang="en-PH" dirty="0"/>
              <a:t>computer skills </a:t>
            </a:r>
          </a:p>
          <a:p>
            <a:pPr marL="285750" indent="-285750">
              <a:buFont typeface="Arial" panose="020B0604020202020204" pitchFamily="34" charset="0"/>
              <a:buChar char="•"/>
            </a:pPr>
            <a:r>
              <a:rPr lang="en-PH" dirty="0"/>
              <a:t>course completion</a:t>
            </a:r>
          </a:p>
        </p:txBody>
      </p:sp>
    </p:spTree>
    <p:extLst>
      <p:ext uri="{BB962C8B-B14F-4D97-AF65-F5344CB8AC3E}">
        <p14:creationId xmlns:p14="http://schemas.microsoft.com/office/powerpoint/2010/main" val="935274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VI. Conclusion</a:t>
            </a:r>
          </a:p>
        </p:txBody>
      </p:sp>
      <p:sp>
        <p:nvSpPr>
          <p:cNvPr id="3" name="Content Placeholder 2"/>
          <p:cNvSpPr>
            <a:spLocks noGrp="1"/>
          </p:cNvSpPr>
          <p:nvPr>
            <p:ph idx="1"/>
          </p:nvPr>
        </p:nvSpPr>
        <p:spPr>
          <a:xfrm>
            <a:off x="1103312" y="1421190"/>
            <a:ext cx="8946541" cy="4827209"/>
          </a:xfrm>
        </p:spPr>
        <p:txBody>
          <a:bodyPr>
            <a:normAutofit lnSpcReduction="10000"/>
          </a:bodyPr>
          <a:lstStyle/>
          <a:p>
            <a:r>
              <a:rPr lang="en-PH" sz="2600" dirty="0"/>
              <a:t>There is a high level of acceptability of UMED Online among physicians.</a:t>
            </a:r>
          </a:p>
          <a:p>
            <a:r>
              <a:rPr lang="en-PH" sz="2600" dirty="0"/>
              <a:t>There is a high level of agreement in their perceptions of its usefulness and ease of use.</a:t>
            </a:r>
          </a:p>
          <a:p>
            <a:r>
              <a:rPr lang="en-PH" sz="2600" dirty="0"/>
              <a:t>Physicians’ attitude towards use of UMED Online was generally positive.</a:t>
            </a:r>
            <a:endParaRPr lang="en-GB" sz="2600" dirty="0"/>
          </a:p>
          <a:p>
            <a:r>
              <a:rPr lang="en-GB" sz="2600" dirty="0"/>
              <a:t>Internet usage significantly influenced perceptions of usefulness, ease of use and attitudes towards using UMED Online.</a:t>
            </a:r>
          </a:p>
          <a:p>
            <a:r>
              <a:rPr lang="en-GB" sz="2600" dirty="0"/>
              <a:t>Qualitatively, poor internet connection is a significant factor in </a:t>
            </a:r>
            <a:r>
              <a:rPr lang="en-GB" sz="2600"/>
              <a:t>user experience.</a:t>
            </a:r>
            <a:endParaRPr lang="en-PH" sz="2600" dirty="0"/>
          </a:p>
          <a:p>
            <a:pPr marL="0" indent="0">
              <a:buNone/>
            </a:pPr>
            <a:endParaRPr lang="en-PH" sz="2600" dirty="0"/>
          </a:p>
          <a:p>
            <a:pPr marL="0" indent="0">
              <a:buNone/>
            </a:pPr>
            <a:endParaRPr lang="en-PH" sz="2600" dirty="0"/>
          </a:p>
        </p:txBody>
      </p:sp>
    </p:spTree>
    <p:extLst>
      <p:ext uri="{BB962C8B-B14F-4D97-AF65-F5344CB8AC3E}">
        <p14:creationId xmlns:p14="http://schemas.microsoft.com/office/powerpoint/2010/main" val="503622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F148-CEAC-284B-B79E-0B29D26012FE}"/>
              </a:ext>
            </a:extLst>
          </p:cNvPr>
          <p:cNvSpPr>
            <a:spLocks noGrp="1"/>
          </p:cNvSpPr>
          <p:nvPr>
            <p:ph type="title"/>
          </p:nvPr>
        </p:nvSpPr>
        <p:spPr/>
        <p:txBody>
          <a:bodyPr/>
          <a:lstStyle/>
          <a:p>
            <a:r>
              <a:rPr lang="en-GB" dirty="0"/>
              <a:t>“New technology </a:t>
            </a:r>
            <a:r>
              <a:rPr lang="en-GB"/>
              <a:t>is not good </a:t>
            </a:r>
            <a:r>
              <a:rPr lang="en-GB" dirty="0"/>
              <a:t>or evil in and of itself.  It’s all about how people choose to use it.”</a:t>
            </a:r>
            <a:endParaRPr lang="en-US" dirty="0"/>
          </a:p>
        </p:txBody>
      </p:sp>
      <p:sp>
        <p:nvSpPr>
          <p:cNvPr id="3" name="Content Placeholder 2">
            <a:extLst>
              <a:ext uri="{FF2B5EF4-FFF2-40B4-BE49-F238E27FC236}">
                <a16:creationId xmlns:a16="http://schemas.microsoft.com/office/drawing/2014/main" id="{C9257E8B-FD05-1B45-AF57-6E93C28B17AD}"/>
              </a:ext>
            </a:extLst>
          </p:cNvPr>
          <p:cNvSpPr>
            <a:spLocks noGrp="1"/>
          </p:cNvSpPr>
          <p:nvPr>
            <p:ph type="body" idx="1"/>
          </p:nvPr>
        </p:nvSpPr>
        <p:spPr/>
        <p:txBody>
          <a:bodyPr/>
          <a:lstStyle/>
          <a:p>
            <a:r>
              <a:rPr lang="en-GB"/>
              <a:t>                                                                                                  David </a:t>
            </a:r>
            <a:r>
              <a:rPr lang="en-GB" dirty="0"/>
              <a:t>Wong</a:t>
            </a:r>
            <a:endParaRPr lang="en-US" dirty="0"/>
          </a:p>
        </p:txBody>
      </p:sp>
    </p:spTree>
    <p:extLst>
      <p:ext uri="{BB962C8B-B14F-4D97-AF65-F5344CB8AC3E}">
        <p14:creationId xmlns:p14="http://schemas.microsoft.com/office/powerpoint/2010/main" val="2465126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935"/>
          <a:stretch/>
        </p:blipFill>
        <p:spPr>
          <a:xfrm>
            <a:off x="977462" y="1162882"/>
            <a:ext cx="9412014" cy="4670359"/>
          </a:xfrm>
          <a:prstGeom prst="rect">
            <a:avLst/>
          </a:prstGeom>
        </p:spPr>
      </p:pic>
      <p:sp>
        <p:nvSpPr>
          <p:cNvPr id="7" name="Title 1"/>
          <p:cNvSpPr>
            <a:spLocks noGrp="1"/>
          </p:cNvSpPr>
          <p:nvPr>
            <p:ph type="title"/>
          </p:nvPr>
        </p:nvSpPr>
        <p:spPr/>
        <p:txBody>
          <a:bodyPr/>
          <a:lstStyle/>
          <a:p>
            <a:r>
              <a:rPr lang="en-PH" b="1" dirty="0">
                <a:solidFill>
                  <a:schemeClr val="bg2"/>
                </a:solidFill>
              </a:rPr>
              <a:t>THANK YOU!</a:t>
            </a:r>
            <a:br>
              <a:rPr lang="en-PH" b="1" dirty="0">
                <a:solidFill>
                  <a:schemeClr val="bg2"/>
                </a:solidFill>
              </a:rPr>
            </a:br>
            <a:r>
              <a:rPr lang="en-PH" sz="2000" b="1" dirty="0">
                <a:solidFill>
                  <a:schemeClr val="bg2"/>
                </a:solidFill>
              </a:rPr>
              <a:t>lddayco@unilab.com.ph</a:t>
            </a:r>
          </a:p>
        </p:txBody>
      </p:sp>
      <p:pic>
        <p:nvPicPr>
          <p:cNvPr id="8" name="Picture 7"/>
          <p:cNvPicPr>
            <a:picLocks noChangeAspect="1"/>
          </p:cNvPicPr>
          <p:nvPr/>
        </p:nvPicPr>
        <p:blipFill>
          <a:blip r:embed="rId4"/>
          <a:stretch>
            <a:fillRect/>
          </a:stretch>
        </p:blipFill>
        <p:spPr>
          <a:xfrm>
            <a:off x="1279947" y="1780848"/>
            <a:ext cx="1616148" cy="1080885"/>
          </a:xfrm>
          <a:prstGeom prst="rect">
            <a:avLst/>
          </a:prstGeom>
        </p:spPr>
      </p:pic>
    </p:spTree>
    <p:extLst>
      <p:ext uri="{BB962C8B-B14F-4D97-AF65-F5344CB8AC3E}">
        <p14:creationId xmlns:p14="http://schemas.microsoft.com/office/powerpoint/2010/main" val="2655609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 Introduction</a:t>
            </a:r>
          </a:p>
        </p:txBody>
      </p:sp>
      <p:sp>
        <p:nvSpPr>
          <p:cNvPr id="3" name="Content Placeholder 2"/>
          <p:cNvSpPr>
            <a:spLocks noGrp="1"/>
          </p:cNvSpPr>
          <p:nvPr>
            <p:ph idx="1"/>
          </p:nvPr>
        </p:nvSpPr>
        <p:spPr/>
        <p:txBody>
          <a:bodyPr>
            <a:normAutofit/>
          </a:bodyPr>
          <a:lstStyle/>
          <a:p>
            <a:r>
              <a:rPr lang="en-PH" sz="2800" dirty="0"/>
              <a:t>Continuing Professional Development (CPD)</a:t>
            </a:r>
          </a:p>
          <a:p>
            <a:pPr lvl="1">
              <a:buFont typeface="Arial" panose="020B0604020202020204" pitchFamily="34" charset="0"/>
              <a:buChar char="•"/>
            </a:pPr>
            <a:r>
              <a:rPr lang="en-PH" sz="2600" dirty="0"/>
              <a:t>Acquisition of new skills to broaden competence and enhancement of existing skills to keep abreast of evolving knowledge</a:t>
            </a:r>
          </a:p>
          <a:p>
            <a:r>
              <a:rPr lang="en-PH" sz="2800" dirty="0"/>
              <a:t>Philippine CPD Council of Medicine</a:t>
            </a:r>
          </a:p>
          <a:p>
            <a:pPr lvl="1">
              <a:buFont typeface="Arial" panose="020B0604020202020204" pitchFamily="34" charset="0"/>
              <a:buChar char="•"/>
            </a:pPr>
            <a:r>
              <a:rPr lang="en-PH" sz="2600" dirty="0"/>
              <a:t>All licensed physicians must participate in recognized CPD activities </a:t>
            </a:r>
          </a:p>
        </p:txBody>
      </p:sp>
    </p:spTree>
    <p:extLst>
      <p:ext uri="{BB962C8B-B14F-4D97-AF65-F5344CB8AC3E}">
        <p14:creationId xmlns:p14="http://schemas.microsoft.com/office/powerpoint/2010/main" val="3861230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 Introduction</a:t>
            </a:r>
          </a:p>
        </p:txBody>
      </p:sp>
      <p:sp>
        <p:nvSpPr>
          <p:cNvPr id="3" name="Content Placeholder 2"/>
          <p:cNvSpPr>
            <a:spLocks noGrp="1"/>
          </p:cNvSpPr>
          <p:nvPr>
            <p:ph idx="1"/>
          </p:nvPr>
        </p:nvSpPr>
        <p:spPr/>
        <p:txBody>
          <a:bodyPr>
            <a:normAutofit/>
          </a:bodyPr>
          <a:lstStyle/>
          <a:p>
            <a:r>
              <a:rPr lang="en-PH" sz="2800" dirty="0"/>
              <a:t>UMED Online</a:t>
            </a:r>
          </a:p>
          <a:p>
            <a:pPr lvl="1">
              <a:buFont typeface="Arial" panose="020B0604020202020204" pitchFamily="34" charset="0"/>
              <a:buChar char="•"/>
            </a:pPr>
            <a:r>
              <a:rPr lang="en-PH" sz="2600" dirty="0"/>
              <a:t>Philippine Medical Association (PMA)-accredited Web-based CPD program of UMED (</a:t>
            </a:r>
            <a:r>
              <a:rPr lang="en-PH" sz="2600" dirty="0" err="1"/>
              <a:t>Unilab</a:t>
            </a:r>
            <a:r>
              <a:rPr lang="en-PH" sz="2600" dirty="0"/>
              <a:t> Medical Education and Development)</a:t>
            </a:r>
          </a:p>
          <a:p>
            <a:pPr lvl="1">
              <a:buFont typeface="Arial" panose="020B0604020202020204" pitchFamily="34" charset="0"/>
              <a:buChar char="•"/>
            </a:pPr>
            <a:r>
              <a:rPr lang="en-PH" sz="2600" dirty="0"/>
              <a:t>Alternative to face-to-face mode of teaching and learning</a:t>
            </a:r>
          </a:p>
          <a:p>
            <a:pPr lvl="1">
              <a:buFont typeface="Arial" panose="020B0604020202020204" pitchFamily="34" charset="0"/>
              <a:buChar char="•"/>
            </a:pPr>
            <a:r>
              <a:rPr lang="en-PH" sz="2600" dirty="0"/>
              <a:t>Bridge the doctor’s busy clinic hours and their need for education to contribute to healthcare delivery</a:t>
            </a:r>
          </a:p>
          <a:p>
            <a:pPr lvl="1">
              <a:buFont typeface="Arial" panose="020B0604020202020204" pitchFamily="34" charset="0"/>
              <a:buChar char="•"/>
            </a:pPr>
            <a:endParaRPr lang="en-PH" sz="2600" dirty="0"/>
          </a:p>
          <a:p>
            <a:pPr marL="914400" lvl="2" indent="0">
              <a:buNone/>
            </a:pPr>
            <a:endParaRPr lang="en-PH" sz="2400" dirty="0"/>
          </a:p>
          <a:p>
            <a:pPr marL="457200" lvl="1" indent="0">
              <a:buNone/>
            </a:pPr>
            <a:endParaRPr lang="en-PH" sz="2600" dirty="0"/>
          </a:p>
        </p:txBody>
      </p:sp>
    </p:spTree>
    <p:extLst>
      <p:ext uri="{BB962C8B-B14F-4D97-AF65-F5344CB8AC3E}">
        <p14:creationId xmlns:p14="http://schemas.microsoft.com/office/powerpoint/2010/main" val="2916698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 Introduction</a:t>
            </a:r>
          </a:p>
        </p:txBody>
      </p:sp>
      <p:pic>
        <p:nvPicPr>
          <p:cNvPr id="4" name="Picture 3"/>
          <p:cNvPicPr>
            <a:picLocks noChangeAspect="1"/>
          </p:cNvPicPr>
          <p:nvPr/>
        </p:nvPicPr>
        <p:blipFill rotWithShape="1">
          <a:blip r:embed="rId3"/>
          <a:srcRect l="25135" t="11697" r="28682" b="15446"/>
          <a:stretch/>
        </p:blipFill>
        <p:spPr>
          <a:xfrm>
            <a:off x="353334" y="1981199"/>
            <a:ext cx="4004149" cy="3551507"/>
          </a:xfrm>
          <a:prstGeom prst="rect">
            <a:avLst/>
          </a:prstGeom>
        </p:spPr>
      </p:pic>
      <p:pic>
        <p:nvPicPr>
          <p:cNvPr id="5" name="Picture 4"/>
          <p:cNvPicPr>
            <a:picLocks noChangeAspect="1"/>
          </p:cNvPicPr>
          <p:nvPr/>
        </p:nvPicPr>
        <p:blipFill rotWithShape="1">
          <a:blip r:embed="rId4"/>
          <a:srcRect l="24129" t="11697" r="27277" b="18482"/>
          <a:stretch/>
        </p:blipFill>
        <p:spPr>
          <a:xfrm>
            <a:off x="4565094" y="1981198"/>
            <a:ext cx="4396241" cy="3551508"/>
          </a:xfrm>
          <a:prstGeom prst="rect">
            <a:avLst/>
          </a:prstGeom>
        </p:spPr>
      </p:pic>
      <p:pic>
        <p:nvPicPr>
          <p:cNvPr id="6" name="Picture 5"/>
          <p:cNvPicPr>
            <a:picLocks noChangeAspect="1"/>
          </p:cNvPicPr>
          <p:nvPr/>
        </p:nvPicPr>
        <p:blipFill rotWithShape="1">
          <a:blip r:embed="rId5"/>
          <a:srcRect t="12153" r="70953" b="7755"/>
          <a:stretch/>
        </p:blipFill>
        <p:spPr>
          <a:xfrm>
            <a:off x="9168947" y="1981199"/>
            <a:ext cx="2292913" cy="3554626"/>
          </a:xfrm>
          <a:prstGeom prst="rect">
            <a:avLst/>
          </a:prstGeom>
        </p:spPr>
      </p:pic>
    </p:spTree>
    <p:extLst>
      <p:ext uri="{BB962C8B-B14F-4D97-AF65-F5344CB8AC3E}">
        <p14:creationId xmlns:p14="http://schemas.microsoft.com/office/powerpoint/2010/main" val="3494608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II. The Research Question</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PH" sz="2800" dirty="0"/>
              <a:t>How do physicians who are registered in the UMED Online system perceive the usefulness and ease of use of UMED Online as a Web-based CPD program?</a:t>
            </a:r>
          </a:p>
          <a:p>
            <a:pPr marL="514350" indent="-514350">
              <a:buFont typeface="+mj-lt"/>
              <a:buAutoNum type="arabicPeriod"/>
            </a:pPr>
            <a:r>
              <a:rPr lang="en-PH" sz="2800" dirty="0"/>
              <a:t>What factors influence the physicians’ perceptions of the usefulness and ease of use of UMED Online as a Web-based CPD program?</a:t>
            </a:r>
          </a:p>
          <a:p>
            <a:endParaRPr lang="en-PH" sz="2800" dirty="0"/>
          </a:p>
        </p:txBody>
      </p:sp>
    </p:spTree>
    <p:extLst>
      <p:ext uri="{BB962C8B-B14F-4D97-AF65-F5344CB8AC3E}">
        <p14:creationId xmlns:p14="http://schemas.microsoft.com/office/powerpoint/2010/main" val="2395695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III. Conceptual Framework</a:t>
            </a:r>
          </a:p>
        </p:txBody>
      </p:sp>
      <p:pic>
        <p:nvPicPr>
          <p:cNvPr id="5" name="Picture 4"/>
          <p:cNvPicPr>
            <a:picLocks noChangeAspect="1"/>
          </p:cNvPicPr>
          <p:nvPr/>
        </p:nvPicPr>
        <p:blipFill>
          <a:blip r:embed="rId3"/>
          <a:stretch>
            <a:fillRect/>
          </a:stretch>
        </p:blipFill>
        <p:spPr>
          <a:xfrm>
            <a:off x="365760" y="1949275"/>
            <a:ext cx="10724606" cy="3711828"/>
          </a:xfrm>
          <a:prstGeom prst="rect">
            <a:avLst/>
          </a:prstGeom>
          <a:solidFill>
            <a:schemeClr val="tx1"/>
          </a:solidFill>
        </p:spPr>
      </p:pic>
      <p:sp>
        <p:nvSpPr>
          <p:cNvPr id="9" name="TextBox 8"/>
          <p:cNvSpPr txBox="1"/>
          <p:nvPr/>
        </p:nvSpPr>
        <p:spPr>
          <a:xfrm>
            <a:off x="2422182" y="3120010"/>
            <a:ext cx="2748908" cy="1323439"/>
          </a:xfrm>
          <a:prstGeom prst="rect">
            <a:avLst/>
          </a:prstGeom>
          <a:solidFill>
            <a:schemeClr val="accent2"/>
          </a:solidFill>
        </p:spPr>
        <p:txBody>
          <a:bodyPr wrap="square" rtlCol="0">
            <a:spAutoFit/>
          </a:bodyPr>
          <a:lstStyle/>
          <a:p>
            <a:pPr marL="0" lvl="1"/>
            <a:r>
              <a:rPr lang="en-PH" sz="2000" dirty="0"/>
              <a:t>user characteristics (age, prior experience and level  of education)</a:t>
            </a:r>
          </a:p>
        </p:txBody>
      </p:sp>
      <p:sp>
        <p:nvSpPr>
          <p:cNvPr id="10" name="TextBox 9"/>
          <p:cNvSpPr txBox="1"/>
          <p:nvPr/>
        </p:nvSpPr>
        <p:spPr>
          <a:xfrm>
            <a:off x="4109093" y="4645440"/>
            <a:ext cx="5081451" cy="1015663"/>
          </a:xfrm>
          <a:prstGeom prst="rect">
            <a:avLst/>
          </a:prstGeom>
          <a:solidFill>
            <a:schemeClr val="accent2"/>
          </a:solidFill>
        </p:spPr>
        <p:txBody>
          <a:bodyPr wrap="square" rtlCol="0">
            <a:spAutoFit/>
          </a:bodyPr>
          <a:lstStyle/>
          <a:p>
            <a:r>
              <a:rPr lang="en-PH" sz="2000" dirty="0"/>
              <a:t>the degree to which a person believes that using a particular system would be free of effort</a:t>
            </a:r>
          </a:p>
        </p:txBody>
      </p:sp>
      <p:sp>
        <p:nvSpPr>
          <p:cNvPr id="12" name="TextBox 11"/>
          <p:cNvSpPr txBox="1"/>
          <p:nvPr/>
        </p:nvSpPr>
        <p:spPr>
          <a:xfrm>
            <a:off x="1751032" y="5799144"/>
            <a:ext cx="8712926" cy="830997"/>
          </a:xfrm>
          <a:prstGeom prst="rect">
            <a:avLst/>
          </a:prstGeom>
          <a:noFill/>
        </p:spPr>
        <p:txBody>
          <a:bodyPr wrap="square" rtlCol="0">
            <a:spAutoFit/>
          </a:bodyPr>
          <a:lstStyle/>
          <a:p>
            <a:pPr algn="ctr"/>
            <a:r>
              <a:rPr lang="en-PH" sz="2400" dirty="0"/>
              <a:t>Technology Acceptance Model (TAM) (Davis,1989)</a:t>
            </a:r>
          </a:p>
          <a:p>
            <a:endParaRPr lang="en-PH" sz="2400" dirty="0"/>
          </a:p>
        </p:txBody>
      </p:sp>
      <p:sp>
        <p:nvSpPr>
          <p:cNvPr id="11" name="TextBox 10"/>
          <p:cNvSpPr txBox="1"/>
          <p:nvPr/>
        </p:nvSpPr>
        <p:spPr>
          <a:xfrm>
            <a:off x="4513740" y="1786364"/>
            <a:ext cx="5081451" cy="1015663"/>
          </a:xfrm>
          <a:prstGeom prst="rect">
            <a:avLst/>
          </a:prstGeom>
          <a:solidFill>
            <a:schemeClr val="accent2"/>
          </a:solidFill>
        </p:spPr>
        <p:txBody>
          <a:bodyPr wrap="square" rtlCol="0">
            <a:spAutoFit/>
          </a:bodyPr>
          <a:lstStyle/>
          <a:p>
            <a:pPr marL="0" lvl="1"/>
            <a:r>
              <a:rPr lang="en-PH" sz="2000" dirty="0"/>
              <a:t>the degree to which a person believes that using a particular system would enhance his/her job performance</a:t>
            </a:r>
          </a:p>
        </p:txBody>
      </p:sp>
      <p:sp>
        <p:nvSpPr>
          <p:cNvPr id="13" name="TextBox 12"/>
          <p:cNvSpPr txBox="1"/>
          <p:nvPr/>
        </p:nvSpPr>
        <p:spPr>
          <a:xfrm>
            <a:off x="6427828" y="3215902"/>
            <a:ext cx="3867056" cy="1323439"/>
          </a:xfrm>
          <a:prstGeom prst="rect">
            <a:avLst/>
          </a:prstGeom>
          <a:solidFill>
            <a:schemeClr val="accent2"/>
          </a:solidFill>
        </p:spPr>
        <p:txBody>
          <a:bodyPr wrap="square" rtlCol="0">
            <a:spAutoFit/>
          </a:bodyPr>
          <a:lstStyle/>
          <a:p>
            <a:pPr marL="0" lvl="1"/>
            <a:r>
              <a:rPr lang="en-PH" sz="2000" dirty="0"/>
              <a:t>user feels that using the technology is good, wise, favorable, beneficial, or positive</a:t>
            </a:r>
          </a:p>
        </p:txBody>
      </p:sp>
    </p:spTree>
    <p:extLst>
      <p:ext uri="{BB962C8B-B14F-4D97-AF65-F5344CB8AC3E}">
        <p14:creationId xmlns:p14="http://schemas.microsoft.com/office/powerpoint/2010/main" val="144083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III. Conceptual Framework</a:t>
            </a:r>
          </a:p>
        </p:txBody>
      </p:sp>
      <p:graphicFrame>
        <p:nvGraphicFramePr>
          <p:cNvPr id="5" name="Table 4"/>
          <p:cNvGraphicFramePr>
            <a:graphicFrameLocks noGrp="1"/>
          </p:cNvGraphicFramePr>
          <p:nvPr>
            <p:extLst>
              <p:ext uri="{D42A27DB-BD31-4B8C-83A1-F6EECF244321}">
                <p14:modId xmlns:p14="http://schemas.microsoft.com/office/powerpoint/2010/main" val="2417793657"/>
              </p:ext>
            </p:extLst>
          </p:nvPr>
        </p:nvGraphicFramePr>
        <p:xfrm>
          <a:off x="1285655" y="1582255"/>
          <a:ext cx="9138504" cy="4088535"/>
        </p:xfrm>
        <a:graphic>
          <a:graphicData uri="http://schemas.openxmlformats.org/drawingml/2006/table">
            <a:tbl>
              <a:tblPr firstRow="1" firstCol="1" bandRow="1">
                <a:tableStyleId>{284E427A-3D55-4303-BF80-6455036E1DE7}</a:tableStyleId>
              </a:tblPr>
              <a:tblGrid>
                <a:gridCol w="2377635">
                  <a:extLst>
                    <a:ext uri="{9D8B030D-6E8A-4147-A177-3AD203B41FA5}">
                      <a16:colId xmlns:a16="http://schemas.microsoft.com/office/drawing/2014/main" val="2449503031"/>
                    </a:ext>
                  </a:extLst>
                </a:gridCol>
                <a:gridCol w="6760869">
                  <a:extLst>
                    <a:ext uri="{9D8B030D-6E8A-4147-A177-3AD203B41FA5}">
                      <a16:colId xmlns:a16="http://schemas.microsoft.com/office/drawing/2014/main" val="1560719783"/>
                    </a:ext>
                  </a:extLst>
                </a:gridCol>
              </a:tblGrid>
              <a:tr h="402105">
                <a:tc>
                  <a:txBody>
                    <a:bodyPr/>
                    <a:lstStyle/>
                    <a:p>
                      <a:pPr algn="ctr">
                        <a:lnSpc>
                          <a:spcPct val="115000"/>
                        </a:lnSpc>
                        <a:spcAft>
                          <a:spcPts val="0"/>
                        </a:spcAft>
                      </a:pPr>
                      <a:r>
                        <a:rPr lang="en-US" sz="1800" dirty="0">
                          <a:effectLst/>
                          <a:uFill>
                            <a:solidFill>
                              <a:srgbClr val="000000"/>
                            </a:solidFill>
                          </a:uFill>
                        </a:rPr>
                        <a:t>Criteria</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gn="ctr">
                        <a:lnSpc>
                          <a:spcPct val="115000"/>
                        </a:lnSpc>
                        <a:spcAft>
                          <a:spcPts val="0"/>
                        </a:spcAft>
                      </a:pPr>
                      <a:r>
                        <a:rPr lang="en-US" sz="1800" dirty="0">
                          <a:effectLst/>
                          <a:uFill>
                            <a:solidFill>
                              <a:srgbClr val="000000"/>
                            </a:solidFill>
                          </a:uFill>
                        </a:rPr>
                        <a:t>Definition</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2953441134"/>
                  </a:ext>
                </a:extLst>
              </a:tr>
              <a:tr h="822704">
                <a:tc>
                  <a:txBody>
                    <a:bodyPr/>
                    <a:lstStyle/>
                    <a:p>
                      <a:pPr algn="just">
                        <a:lnSpc>
                          <a:spcPct val="115000"/>
                        </a:lnSpc>
                        <a:spcAft>
                          <a:spcPts val="0"/>
                        </a:spcAft>
                      </a:pPr>
                      <a:r>
                        <a:rPr lang="en-US" sz="1800" dirty="0">
                          <a:effectLst/>
                          <a:uFill>
                            <a:solidFill>
                              <a:srgbClr val="000000"/>
                            </a:solidFill>
                          </a:uFill>
                        </a:rPr>
                        <a:t>Performance</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US" sz="1800" dirty="0">
                          <a:effectLst/>
                          <a:uFill>
                            <a:solidFill>
                              <a:srgbClr val="000000"/>
                            </a:solidFill>
                          </a:uFill>
                        </a:rPr>
                        <a:t>Individual’s perception that using the system will help him or her to </a:t>
                      </a:r>
                      <a:r>
                        <a:rPr lang="en-US" sz="1800" b="1" dirty="0">
                          <a:effectLst/>
                          <a:uFill>
                            <a:solidFill>
                              <a:srgbClr val="000000"/>
                            </a:solidFill>
                          </a:uFill>
                        </a:rPr>
                        <a:t>attain</a:t>
                      </a:r>
                      <a:r>
                        <a:rPr lang="en-US" sz="1800" dirty="0">
                          <a:effectLst/>
                          <a:uFill>
                            <a:solidFill>
                              <a:srgbClr val="000000"/>
                            </a:solidFill>
                          </a:uFill>
                        </a:rPr>
                        <a:t> </a:t>
                      </a:r>
                      <a:r>
                        <a:rPr lang="en-US" sz="1800" b="1" dirty="0">
                          <a:effectLst/>
                          <a:uFill>
                            <a:solidFill>
                              <a:srgbClr val="000000"/>
                            </a:solidFill>
                          </a:uFill>
                        </a:rPr>
                        <a:t>gains</a:t>
                      </a:r>
                      <a:r>
                        <a:rPr lang="en-US" sz="1800" dirty="0">
                          <a:effectLst/>
                          <a:uFill>
                            <a:solidFill>
                              <a:srgbClr val="000000"/>
                            </a:solidFill>
                          </a:uFill>
                        </a:rPr>
                        <a:t> in job performance </a:t>
                      </a:r>
                      <a:r>
                        <a:rPr lang="en-US" sz="1400" i="1" dirty="0">
                          <a:effectLst/>
                          <a:uFill>
                            <a:solidFill>
                              <a:srgbClr val="000000"/>
                            </a:solidFill>
                          </a:uFill>
                        </a:rPr>
                        <a:t>(</a:t>
                      </a:r>
                      <a:r>
                        <a:rPr lang="en-US" sz="1400" i="1" dirty="0" err="1">
                          <a:effectLst/>
                          <a:uFill>
                            <a:solidFill>
                              <a:srgbClr val="000000"/>
                            </a:solidFill>
                          </a:uFill>
                        </a:rPr>
                        <a:t>Venkatesh</a:t>
                      </a:r>
                      <a:r>
                        <a:rPr lang="en-US" sz="1400" i="1" dirty="0">
                          <a:effectLst/>
                          <a:uFill>
                            <a:solidFill>
                              <a:srgbClr val="000000"/>
                            </a:solidFill>
                          </a:uFill>
                        </a:rPr>
                        <a:t> et al.,2004)</a:t>
                      </a:r>
                      <a:endParaRPr lang="en-PH" sz="1400" i="1"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1612333494"/>
                  </a:ext>
                </a:extLst>
              </a:tr>
              <a:tr h="402105">
                <a:tc>
                  <a:txBody>
                    <a:bodyPr/>
                    <a:lstStyle/>
                    <a:p>
                      <a:pPr algn="just">
                        <a:lnSpc>
                          <a:spcPct val="115000"/>
                        </a:lnSpc>
                        <a:spcAft>
                          <a:spcPts val="0"/>
                        </a:spcAft>
                      </a:pPr>
                      <a:r>
                        <a:rPr lang="en-US" sz="1800" dirty="0">
                          <a:effectLst/>
                          <a:uFill>
                            <a:solidFill>
                              <a:srgbClr val="000000"/>
                            </a:solidFill>
                          </a:uFill>
                        </a:rPr>
                        <a:t>Productivity</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US" sz="1800" dirty="0">
                          <a:effectLst/>
                          <a:uFill>
                            <a:solidFill>
                              <a:srgbClr val="000000"/>
                            </a:solidFill>
                          </a:uFill>
                        </a:rPr>
                        <a:t>Providing </a:t>
                      </a:r>
                      <a:r>
                        <a:rPr lang="en-US" sz="1800" b="1" dirty="0">
                          <a:effectLst/>
                          <a:uFill>
                            <a:solidFill>
                              <a:srgbClr val="000000"/>
                            </a:solidFill>
                          </a:uFill>
                        </a:rPr>
                        <a:t>timely information</a:t>
                      </a:r>
                      <a:r>
                        <a:rPr lang="en-US" sz="1800" dirty="0">
                          <a:effectLst/>
                          <a:uFill>
                            <a:solidFill>
                              <a:srgbClr val="000000"/>
                            </a:solidFill>
                          </a:uFill>
                        </a:rPr>
                        <a:t> </a:t>
                      </a:r>
                      <a:r>
                        <a:rPr lang="en-US" sz="1400" i="1" dirty="0">
                          <a:effectLst/>
                          <a:uFill>
                            <a:solidFill>
                              <a:srgbClr val="000000"/>
                            </a:solidFill>
                          </a:uFill>
                        </a:rPr>
                        <a:t>(Al-</a:t>
                      </a:r>
                      <a:r>
                        <a:rPr lang="en-US" sz="1400" i="1" dirty="0" err="1">
                          <a:effectLst/>
                          <a:uFill>
                            <a:solidFill>
                              <a:srgbClr val="000000"/>
                            </a:solidFill>
                          </a:uFill>
                        </a:rPr>
                        <a:t>alak</a:t>
                      </a:r>
                      <a:r>
                        <a:rPr lang="en-US" sz="1400" i="1" dirty="0">
                          <a:effectLst/>
                          <a:uFill>
                            <a:solidFill>
                              <a:srgbClr val="000000"/>
                            </a:solidFill>
                          </a:uFill>
                        </a:rPr>
                        <a:t>, 2011)</a:t>
                      </a:r>
                      <a:endParaRPr lang="en-PH" sz="1400" i="1"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2366888146"/>
                  </a:ext>
                </a:extLst>
              </a:tr>
              <a:tr h="733715">
                <a:tc>
                  <a:txBody>
                    <a:bodyPr/>
                    <a:lstStyle/>
                    <a:p>
                      <a:pPr algn="just">
                        <a:lnSpc>
                          <a:spcPct val="115000"/>
                        </a:lnSpc>
                        <a:spcAft>
                          <a:spcPts val="0"/>
                        </a:spcAft>
                      </a:pPr>
                      <a:r>
                        <a:rPr lang="en-US" sz="1800" dirty="0">
                          <a:effectLst/>
                          <a:uFill>
                            <a:solidFill>
                              <a:srgbClr val="000000"/>
                            </a:solidFill>
                          </a:uFill>
                        </a:rPr>
                        <a:t>Effectiveness</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US" sz="1800" dirty="0">
                          <a:effectLst/>
                          <a:uFill>
                            <a:solidFill>
                              <a:srgbClr val="000000"/>
                            </a:solidFill>
                          </a:uFill>
                        </a:rPr>
                        <a:t>Completeness and accuracy with which users </a:t>
                      </a:r>
                      <a:r>
                        <a:rPr lang="en-US" sz="1800" b="1" dirty="0">
                          <a:effectLst/>
                          <a:uFill>
                            <a:solidFill>
                              <a:srgbClr val="000000"/>
                            </a:solidFill>
                          </a:uFill>
                        </a:rPr>
                        <a:t>achieve</a:t>
                      </a:r>
                      <a:r>
                        <a:rPr lang="en-US" sz="1800" dirty="0">
                          <a:effectLst/>
                          <a:uFill>
                            <a:solidFill>
                              <a:srgbClr val="000000"/>
                            </a:solidFill>
                          </a:uFill>
                        </a:rPr>
                        <a:t> </a:t>
                      </a:r>
                      <a:r>
                        <a:rPr lang="en-US" sz="1800" b="1" dirty="0">
                          <a:effectLst/>
                          <a:uFill>
                            <a:solidFill>
                              <a:srgbClr val="000000"/>
                            </a:solidFill>
                          </a:uFill>
                        </a:rPr>
                        <a:t>specific</a:t>
                      </a:r>
                      <a:r>
                        <a:rPr lang="en-US" sz="1800" dirty="0">
                          <a:effectLst/>
                          <a:uFill>
                            <a:solidFill>
                              <a:srgbClr val="000000"/>
                            </a:solidFill>
                          </a:uFill>
                        </a:rPr>
                        <a:t> </a:t>
                      </a:r>
                      <a:r>
                        <a:rPr lang="en-US" sz="1800" b="1" dirty="0">
                          <a:effectLst/>
                          <a:uFill>
                            <a:solidFill>
                              <a:srgbClr val="000000"/>
                            </a:solidFill>
                          </a:uFill>
                        </a:rPr>
                        <a:t>goals</a:t>
                      </a:r>
                      <a:r>
                        <a:rPr lang="en-US" sz="1800" dirty="0">
                          <a:effectLst/>
                          <a:uFill>
                            <a:solidFill>
                              <a:srgbClr val="000000"/>
                            </a:solidFill>
                          </a:uFill>
                        </a:rPr>
                        <a:t> </a:t>
                      </a:r>
                      <a:r>
                        <a:rPr lang="en-US" sz="1400" i="1" dirty="0">
                          <a:effectLst/>
                          <a:uFill>
                            <a:solidFill>
                              <a:srgbClr val="000000"/>
                            </a:solidFill>
                          </a:uFill>
                        </a:rPr>
                        <a:t>(</a:t>
                      </a:r>
                      <a:r>
                        <a:rPr lang="en-US" sz="1400" i="1" dirty="0" err="1">
                          <a:effectLst/>
                          <a:uFill>
                            <a:solidFill>
                              <a:srgbClr val="000000"/>
                            </a:solidFill>
                          </a:uFill>
                        </a:rPr>
                        <a:t>Quesenbery</a:t>
                      </a:r>
                      <a:r>
                        <a:rPr lang="en-US" sz="1400" i="1" dirty="0">
                          <a:effectLst/>
                          <a:uFill>
                            <a:solidFill>
                              <a:srgbClr val="000000"/>
                            </a:solidFill>
                          </a:uFill>
                        </a:rPr>
                        <a:t> </a:t>
                      </a:r>
                      <a:r>
                        <a:rPr lang="en-US" sz="1400" i="1" dirty="0" err="1">
                          <a:effectLst/>
                          <a:uFill>
                            <a:solidFill>
                              <a:srgbClr val="000000"/>
                            </a:solidFill>
                          </a:uFill>
                        </a:rPr>
                        <a:t>n.d.</a:t>
                      </a:r>
                      <a:r>
                        <a:rPr lang="en-US" sz="1400" i="1" dirty="0">
                          <a:effectLst/>
                          <a:uFill>
                            <a:solidFill>
                              <a:srgbClr val="000000"/>
                            </a:solidFill>
                          </a:uFill>
                        </a:rPr>
                        <a:t>)</a:t>
                      </a:r>
                      <a:endParaRPr lang="en-PH" sz="1400" i="1"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494549017"/>
                  </a:ext>
                </a:extLst>
              </a:tr>
              <a:tr h="804141">
                <a:tc>
                  <a:txBody>
                    <a:bodyPr/>
                    <a:lstStyle/>
                    <a:p>
                      <a:pPr algn="just">
                        <a:lnSpc>
                          <a:spcPct val="115000"/>
                        </a:lnSpc>
                        <a:spcAft>
                          <a:spcPts val="0"/>
                        </a:spcAft>
                      </a:pPr>
                      <a:r>
                        <a:rPr lang="en-US" sz="1800">
                          <a:effectLst/>
                          <a:uFill>
                            <a:solidFill>
                              <a:srgbClr val="000000"/>
                            </a:solidFill>
                          </a:uFill>
                        </a:rPr>
                        <a:t>Relevance</a:t>
                      </a:r>
                      <a:endParaRPr lang="en-PH" sz="180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US" sz="1800" dirty="0">
                          <a:effectLst/>
                          <a:uFill>
                            <a:solidFill>
                              <a:srgbClr val="000000"/>
                            </a:solidFill>
                          </a:uFill>
                        </a:rPr>
                        <a:t>Individual’s perception regarding the degree to which the target system is </a:t>
                      </a:r>
                      <a:r>
                        <a:rPr lang="en-US" sz="1800" b="1" dirty="0">
                          <a:effectLst/>
                          <a:uFill>
                            <a:solidFill>
                              <a:srgbClr val="000000"/>
                            </a:solidFill>
                          </a:uFill>
                        </a:rPr>
                        <a:t>applicable</a:t>
                      </a:r>
                      <a:r>
                        <a:rPr lang="en-US" sz="1800" dirty="0">
                          <a:effectLst/>
                          <a:uFill>
                            <a:solidFill>
                              <a:srgbClr val="000000"/>
                            </a:solidFill>
                          </a:uFill>
                        </a:rPr>
                        <a:t> to his or her job </a:t>
                      </a:r>
                      <a:r>
                        <a:rPr lang="en-US" sz="1400" i="1" dirty="0">
                          <a:effectLst/>
                          <a:uFill>
                            <a:solidFill>
                              <a:srgbClr val="000000"/>
                            </a:solidFill>
                          </a:uFill>
                        </a:rPr>
                        <a:t>(</a:t>
                      </a:r>
                      <a:r>
                        <a:rPr lang="en-US" sz="1400" i="1" dirty="0" err="1">
                          <a:effectLst/>
                          <a:uFill>
                            <a:solidFill>
                              <a:srgbClr val="000000"/>
                            </a:solidFill>
                          </a:uFill>
                        </a:rPr>
                        <a:t>Venkatesh</a:t>
                      </a:r>
                      <a:r>
                        <a:rPr lang="en-US" sz="1400" i="1" dirty="0">
                          <a:effectLst/>
                          <a:uFill>
                            <a:solidFill>
                              <a:srgbClr val="000000"/>
                            </a:solidFill>
                          </a:uFill>
                        </a:rPr>
                        <a:t> and Davis, 2000)</a:t>
                      </a:r>
                      <a:endParaRPr lang="en-PH" sz="1400" i="1"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991792186"/>
                  </a:ext>
                </a:extLst>
              </a:tr>
              <a:tr h="771913">
                <a:tc>
                  <a:txBody>
                    <a:bodyPr/>
                    <a:lstStyle/>
                    <a:p>
                      <a:pPr algn="just">
                        <a:lnSpc>
                          <a:spcPct val="115000"/>
                        </a:lnSpc>
                        <a:spcAft>
                          <a:spcPts val="0"/>
                        </a:spcAft>
                      </a:pPr>
                      <a:r>
                        <a:rPr lang="en-US" sz="1800">
                          <a:effectLst/>
                          <a:uFill>
                            <a:solidFill>
                              <a:srgbClr val="000000"/>
                            </a:solidFill>
                          </a:uFill>
                        </a:rPr>
                        <a:t>Output Quality</a:t>
                      </a:r>
                      <a:endParaRPr lang="en-PH" sz="180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US" sz="1800" dirty="0">
                          <a:effectLst/>
                          <a:uFill>
                            <a:solidFill>
                              <a:srgbClr val="000000"/>
                            </a:solidFill>
                          </a:uFill>
                        </a:rPr>
                        <a:t>Individual’s perception of how well the system </a:t>
                      </a:r>
                      <a:r>
                        <a:rPr lang="en-US" sz="1800" b="1" dirty="0">
                          <a:effectLst/>
                          <a:uFill>
                            <a:solidFill>
                              <a:srgbClr val="000000"/>
                            </a:solidFill>
                          </a:uFill>
                        </a:rPr>
                        <a:t>performs</a:t>
                      </a:r>
                      <a:r>
                        <a:rPr lang="en-US" sz="1800" dirty="0">
                          <a:effectLst/>
                          <a:uFill>
                            <a:solidFill>
                              <a:srgbClr val="000000"/>
                            </a:solidFill>
                          </a:uFill>
                        </a:rPr>
                        <a:t> </a:t>
                      </a:r>
                      <a:r>
                        <a:rPr lang="en-US" sz="1800" b="1" dirty="0">
                          <a:effectLst/>
                          <a:uFill>
                            <a:solidFill>
                              <a:srgbClr val="000000"/>
                            </a:solidFill>
                          </a:uFill>
                        </a:rPr>
                        <a:t>the</a:t>
                      </a:r>
                      <a:r>
                        <a:rPr lang="en-US" sz="1800" dirty="0">
                          <a:effectLst/>
                          <a:uFill>
                            <a:solidFill>
                              <a:srgbClr val="000000"/>
                            </a:solidFill>
                          </a:uFill>
                        </a:rPr>
                        <a:t> </a:t>
                      </a:r>
                      <a:r>
                        <a:rPr lang="en-US" sz="1800" b="1" dirty="0">
                          <a:effectLst/>
                          <a:uFill>
                            <a:solidFill>
                              <a:srgbClr val="000000"/>
                            </a:solidFill>
                          </a:uFill>
                        </a:rPr>
                        <a:t>tasks</a:t>
                      </a:r>
                      <a:r>
                        <a:rPr lang="en-US" sz="1800" dirty="0">
                          <a:effectLst/>
                          <a:uFill>
                            <a:solidFill>
                              <a:srgbClr val="000000"/>
                            </a:solidFill>
                          </a:uFill>
                        </a:rPr>
                        <a:t> </a:t>
                      </a:r>
                      <a:r>
                        <a:rPr lang="en-US" sz="1400" i="1" dirty="0">
                          <a:effectLst/>
                          <a:uFill>
                            <a:solidFill>
                              <a:srgbClr val="000000"/>
                            </a:solidFill>
                          </a:uFill>
                        </a:rPr>
                        <a:t>(</a:t>
                      </a:r>
                      <a:r>
                        <a:rPr lang="en-US" sz="1400" i="1" dirty="0" err="1">
                          <a:effectLst/>
                          <a:uFill>
                            <a:solidFill>
                              <a:srgbClr val="000000"/>
                            </a:solidFill>
                          </a:uFill>
                        </a:rPr>
                        <a:t>Venkatesh</a:t>
                      </a:r>
                      <a:r>
                        <a:rPr lang="en-US" sz="1400" i="1" dirty="0">
                          <a:effectLst/>
                          <a:uFill>
                            <a:solidFill>
                              <a:srgbClr val="000000"/>
                            </a:solidFill>
                          </a:uFill>
                        </a:rPr>
                        <a:t> and Davis, 2000)</a:t>
                      </a:r>
                    </a:p>
                  </a:txBody>
                  <a:tcPr marL="50800" marR="50800" marT="50800" marB="50800"/>
                </a:tc>
                <a:extLst>
                  <a:ext uri="{0D108BD9-81ED-4DB2-BD59-A6C34878D82A}">
                    <a16:rowId xmlns:a16="http://schemas.microsoft.com/office/drawing/2014/main" val="1888993358"/>
                  </a:ext>
                </a:extLst>
              </a:tr>
            </a:tbl>
          </a:graphicData>
        </a:graphic>
      </p:graphicFrame>
      <p:sp>
        <p:nvSpPr>
          <p:cNvPr id="6" name="TextBox 5"/>
          <p:cNvSpPr txBox="1"/>
          <p:nvPr/>
        </p:nvSpPr>
        <p:spPr>
          <a:xfrm>
            <a:off x="1468803" y="5853512"/>
            <a:ext cx="8772209" cy="461665"/>
          </a:xfrm>
          <a:prstGeom prst="rect">
            <a:avLst/>
          </a:prstGeom>
          <a:noFill/>
        </p:spPr>
        <p:txBody>
          <a:bodyPr wrap="square" rtlCol="0">
            <a:spAutoFit/>
          </a:bodyPr>
          <a:lstStyle/>
          <a:p>
            <a:pPr algn="ctr"/>
            <a:r>
              <a:rPr lang="en-PH" sz="2400" dirty="0"/>
              <a:t>Definitions of Perceived Usefulness (Holden &amp; Rada, 2011)</a:t>
            </a:r>
          </a:p>
        </p:txBody>
      </p:sp>
    </p:spTree>
    <p:extLst>
      <p:ext uri="{BB962C8B-B14F-4D97-AF65-F5344CB8AC3E}">
        <p14:creationId xmlns:p14="http://schemas.microsoft.com/office/powerpoint/2010/main" val="108259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III. Conceptual Framework</a:t>
            </a:r>
          </a:p>
        </p:txBody>
      </p:sp>
      <p:sp>
        <p:nvSpPr>
          <p:cNvPr id="6" name="TextBox 5"/>
          <p:cNvSpPr txBox="1"/>
          <p:nvPr/>
        </p:nvSpPr>
        <p:spPr>
          <a:xfrm>
            <a:off x="1371422" y="4999430"/>
            <a:ext cx="883895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PH" sz="2400" b="0" i="0" u="none" strike="noStrike" kern="1200" cap="none" spc="0" normalizeH="0" baseline="0" noProof="0" dirty="0">
                <a:ln>
                  <a:noFill/>
                </a:ln>
                <a:solidFill>
                  <a:prstClr val="white"/>
                </a:solidFill>
                <a:effectLst/>
                <a:uLnTx/>
                <a:uFillTx/>
                <a:latin typeface="Century Gothic" panose="020B0502020202020204"/>
                <a:ea typeface="+mn-ea"/>
                <a:cs typeface="+mn-cs"/>
              </a:rPr>
              <a:t>Definitions</a:t>
            </a:r>
            <a:r>
              <a:rPr kumimoji="0" lang="en-PH" sz="2400" b="0" i="0" u="none" strike="noStrike" kern="1200" cap="none" spc="0" normalizeH="0" noProof="0" dirty="0">
                <a:ln>
                  <a:noFill/>
                </a:ln>
                <a:solidFill>
                  <a:prstClr val="white"/>
                </a:solidFill>
                <a:effectLst/>
                <a:uLnTx/>
                <a:uFillTx/>
                <a:latin typeface="Century Gothic" panose="020B0502020202020204"/>
                <a:ea typeface="+mn-ea"/>
                <a:cs typeface="+mn-cs"/>
              </a:rPr>
              <a:t> of Perceived Ease of Use (Holden &amp; Rada, 2011) </a:t>
            </a:r>
            <a:endParaRPr kumimoji="0" lang="en-PH"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13135060"/>
              </p:ext>
            </p:extLst>
          </p:nvPr>
        </p:nvGraphicFramePr>
        <p:xfrm>
          <a:off x="1371422" y="1853248"/>
          <a:ext cx="9138504" cy="2986942"/>
        </p:xfrm>
        <a:graphic>
          <a:graphicData uri="http://schemas.openxmlformats.org/drawingml/2006/table">
            <a:tbl>
              <a:tblPr firstRow="1" firstCol="1" bandRow="1">
                <a:tableStyleId>{284E427A-3D55-4303-BF80-6455036E1DE7}</a:tableStyleId>
              </a:tblPr>
              <a:tblGrid>
                <a:gridCol w="2377635">
                  <a:extLst>
                    <a:ext uri="{9D8B030D-6E8A-4147-A177-3AD203B41FA5}">
                      <a16:colId xmlns:a16="http://schemas.microsoft.com/office/drawing/2014/main" val="2449503031"/>
                    </a:ext>
                  </a:extLst>
                </a:gridCol>
                <a:gridCol w="6760869">
                  <a:extLst>
                    <a:ext uri="{9D8B030D-6E8A-4147-A177-3AD203B41FA5}">
                      <a16:colId xmlns:a16="http://schemas.microsoft.com/office/drawing/2014/main" val="1560719783"/>
                    </a:ext>
                  </a:extLst>
                </a:gridCol>
              </a:tblGrid>
              <a:tr h="347775">
                <a:tc>
                  <a:txBody>
                    <a:bodyPr/>
                    <a:lstStyle/>
                    <a:p>
                      <a:pPr algn="ctr">
                        <a:lnSpc>
                          <a:spcPct val="115000"/>
                        </a:lnSpc>
                        <a:spcAft>
                          <a:spcPts val="0"/>
                        </a:spcAft>
                      </a:pPr>
                      <a:r>
                        <a:rPr lang="en-US" sz="1800" dirty="0">
                          <a:effectLst/>
                          <a:uFill>
                            <a:solidFill>
                              <a:srgbClr val="000000"/>
                            </a:solidFill>
                          </a:uFill>
                        </a:rPr>
                        <a:t>Criteria</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gn="ctr">
                        <a:lnSpc>
                          <a:spcPct val="115000"/>
                        </a:lnSpc>
                        <a:spcAft>
                          <a:spcPts val="0"/>
                        </a:spcAft>
                      </a:pPr>
                      <a:r>
                        <a:rPr lang="en-US" sz="1800" dirty="0">
                          <a:effectLst/>
                          <a:uFill>
                            <a:solidFill>
                              <a:srgbClr val="000000"/>
                            </a:solidFill>
                          </a:uFill>
                        </a:rPr>
                        <a:t>Definition</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extLst>
                  <a:ext uri="{0D108BD9-81ED-4DB2-BD59-A6C34878D82A}">
                    <a16:rowId xmlns:a16="http://schemas.microsoft.com/office/drawing/2014/main" val="2953441134"/>
                  </a:ext>
                </a:extLst>
              </a:tr>
              <a:tr h="433611">
                <a:tc>
                  <a:txBody>
                    <a:bodyPr/>
                    <a:lstStyle/>
                    <a:p>
                      <a:pPr algn="just">
                        <a:lnSpc>
                          <a:spcPct val="115000"/>
                        </a:lnSpc>
                        <a:spcAft>
                          <a:spcPts val="0"/>
                        </a:spcAft>
                      </a:pPr>
                      <a:r>
                        <a:rPr lang="en-US" sz="1800" dirty="0">
                          <a:solidFill>
                            <a:schemeClr val="dk1"/>
                          </a:solidFill>
                          <a:effectLst/>
                          <a:uFill>
                            <a:solidFill>
                              <a:srgbClr val="000000"/>
                            </a:solidFill>
                          </a:uFill>
                          <a:latin typeface="+mn-lt"/>
                          <a:ea typeface="+mn-ea"/>
                        </a:rPr>
                        <a:t>Learnability</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PH" sz="1800" b="1" dirty="0">
                          <a:solidFill>
                            <a:schemeClr val="bg1"/>
                          </a:solidFill>
                          <a:effectLst/>
                          <a:uFill>
                            <a:solidFill>
                              <a:srgbClr val="000000"/>
                            </a:solidFill>
                          </a:uFill>
                          <a:latin typeface="+mj-lt"/>
                          <a:ea typeface="Times New Roman" panose="02020603050405020304" pitchFamily="18" charset="0"/>
                        </a:rPr>
                        <a:t>Ease</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of</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learning</a:t>
                      </a:r>
                      <a:r>
                        <a:rPr lang="en-PH" sz="1800" dirty="0">
                          <a:solidFill>
                            <a:schemeClr val="bg1"/>
                          </a:solidFill>
                          <a:effectLst/>
                          <a:uFill>
                            <a:solidFill>
                              <a:srgbClr val="000000"/>
                            </a:solidFill>
                          </a:uFill>
                          <a:latin typeface="+mj-lt"/>
                          <a:ea typeface="Times New Roman" panose="02020603050405020304" pitchFamily="18" charset="0"/>
                        </a:rPr>
                        <a:t> how to use the system</a:t>
                      </a:r>
                    </a:p>
                  </a:txBody>
                  <a:tcPr marL="50800" marR="50800" marT="50800" marB="50800"/>
                </a:tc>
                <a:extLst>
                  <a:ext uri="{0D108BD9-81ED-4DB2-BD59-A6C34878D82A}">
                    <a16:rowId xmlns:a16="http://schemas.microsoft.com/office/drawing/2014/main" val="1612333494"/>
                  </a:ext>
                </a:extLst>
              </a:tr>
              <a:tr h="347775">
                <a:tc>
                  <a:txBody>
                    <a:bodyPr/>
                    <a:lstStyle/>
                    <a:p>
                      <a:pPr algn="just">
                        <a:lnSpc>
                          <a:spcPct val="115000"/>
                        </a:lnSpc>
                        <a:spcAft>
                          <a:spcPts val="0"/>
                        </a:spcAft>
                      </a:pPr>
                      <a:r>
                        <a:rPr lang="en-US" sz="1800" dirty="0">
                          <a:effectLst/>
                          <a:uFill>
                            <a:solidFill>
                              <a:srgbClr val="000000"/>
                            </a:solidFill>
                          </a:uFill>
                        </a:rPr>
                        <a:t>Functionality</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PH" sz="1800" b="1" dirty="0">
                          <a:solidFill>
                            <a:schemeClr val="bg1"/>
                          </a:solidFill>
                          <a:effectLst/>
                          <a:uFill>
                            <a:solidFill>
                              <a:srgbClr val="000000"/>
                            </a:solidFill>
                          </a:uFill>
                          <a:latin typeface="+mj-lt"/>
                          <a:ea typeface="Times New Roman" panose="02020603050405020304" pitchFamily="18" charset="0"/>
                        </a:rPr>
                        <a:t>Suitability</a:t>
                      </a:r>
                      <a:r>
                        <a:rPr lang="en-PH" sz="1800" dirty="0">
                          <a:solidFill>
                            <a:schemeClr val="bg1"/>
                          </a:solidFill>
                          <a:effectLst/>
                          <a:uFill>
                            <a:solidFill>
                              <a:srgbClr val="000000"/>
                            </a:solidFill>
                          </a:uFill>
                          <a:latin typeface="+mj-lt"/>
                          <a:ea typeface="Times New Roman" panose="02020603050405020304" pitchFamily="18" charset="0"/>
                        </a:rPr>
                        <a:t> of the </a:t>
                      </a:r>
                      <a:r>
                        <a:rPr lang="en-PH" sz="1800" b="1" dirty="0">
                          <a:solidFill>
                            <a:schemeClr val="bg1"/>
                          </a:solidFill>
                          <a:effectLst/>
                          <a:uFill>
                            <a:solidFill>
                              <a:srgbClr val="000000"/>
                            </a:solidFill>
                          </a:uFill>
                          <a:latin typeface="+mj-lt"/>
                          <a:ea typeface="Times New Roman" panose="02020603050405020304" pitchFamily="18" charset="0"/>
                        </a:rPr>
                        <a:t>system’s</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features</a:t>
                      </a:r>
                    </a:p>
                  </a:txBody>
                  <a:tcPr marL="50800" marR="50800" marT="50800" marB="50800"/>
                </a:tc>
                <a:extLst>
                  <a:ext uri="{0D108BD9-81ED-4DB2-BD59-A6C34878D82A}">
                    <a16:rowId xmlns:a16="http://schemas.microsoft.com/office/drawing/2014/main" val="2366888146"/>
                  </a:ext>
                </a:extLst>
              </a:tr>
              <a:tr h="461207">
                <a:tc>
                  <a:txBody>
                    <a:bodyPr/>
                    <a:lstStyle/>
                    <a:p>
                      <a:pPr algn="just">
                        <a:lnSpc>
                          <a:spcPct val="115000"/>
                        </a:lnSpc>
                        <a:spcAft>
                          <a:spcPts val="0"/>
                        </a:spcAft>
                      </a:pPr>
                      <a:r>
                        <a:rPr lang="en-US" sz="1800" dirty="0">
                          <a:effectLst/>
                          <a:uFill>
                            <a:solidFill>
                              <a:srgbClr val="000000"/>
                            </a:solidFill>
                          </a:uFill>
                        </a:rPr>
                        <a:t>Navigation</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PH" sz="1800" b="1" dirty="0">
                          <a:solidFill>
                            <a:schemeClr val="bg1"/>
                          </a:solidFill>
                          <a:effectLst/>
                          <a:uFill>
                            <a:solidFill>
                              <a:srgbClr val="000000"/>
                            </a:solidFill>
                          </a:uFill>
                          <a:latin typeface="+mj-lt"/>
                          <a:ea typeface="Times New Roman" panose="02020603050405020304" pitchFamily="18" charset="0"/>
                        </a:rPr>
                        <a:t>Ease</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of</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operating</a:t>
                      </a:r>
                      <a:r>
                        <a:rPr lang="en-PH" sz="1800" dirty="0">
                          <a:solidFill>
                            <a:schemeClr val="bg1"/>
                          </a:solidFill>
                          <a:effectLst/>
                          <a:uFill>
                            <a:solidFill>
                              <a:srgbClr val="000000"/>
                            </a:solidFill>
                          </a:uFill>
                          <a:latin typeface="+mj-lt"/>
                          <a:ea typeface="Times New Roman" panose="02020603050405020304" pitchFamily="18" charset="0"/>
                        </a:rPr>
                        <a:t> the system</a:t>
                      </a:r>
                    </a:p>
                  </a:txBody>
                  <a:tcPr marL="50800" marR="50800" marT="50800" marB="50800"/>
                </a:tc>
                <a:extLst>
                  <a:ext uri="{0D108BD9-81ED-4DB2-BD59-A6C34878D82A}">
                    <a16:rowId xmlns:a16="http://schemas.microsoft.com/office/drawing/2014/main" val="494549017"/>
                  </a:ext>
                </a:extLst>
              </a:tr>
              <a:tr h="525452">
                <a:tc>
                  <a:txBody>
                    <a:bodyPr/>
                    <a:lstStyle/>
                    <a:p>
                      <a:pPr algn="just">
                        <a:lnSpc>
                          <a:spcPct val="115000"/>
                        </a:lnSpc>
                        <a:spcAft>
                          <a:spcPts val="0"/>
                        </a:spcAft>
                      </a:pPr>
                      <a:r>
                        <a:rPr lang="en-US" sz="1800" dirty="0">
                          <a:effectLst/>
                          <a:uFill>
                            <a:solidFill>
                              <a:srgbClr val="000000"/>
                            </a:solidFill>
                          </a:uFill>
                        </a:rPr>
                        <a:t>Memorability</a:t>
                      </a:r>
                      <a:endParaRPr lang="en-PH" sz="1800" dirty="0">
                        <a:solidFill>
                          <a:schemeClr val="tx1"/>
                        </a:solidFill>
                        <a:effectLst/>
                        <a:uFill>
                          <a:solidFill>
                            <a:srgbClr val="000000"/>
                          </a:solidFill>
                        </a:uFill>
                        <a:latin typeface="+mj-lt"/>
                        <a:ea typeface="Times New Roman" panose="02020603050405020304" pitchFamily="18" charset="0"/>
                      </a:endParaRPr>
                    </a:p>
                  </a:txBody>
                  <a:tcPr marL="50800" marR="50800" marT="50800" marB="50800"/>
                </a:tc>
                <a:tc>
                  <a:txBody>
                    <a:bodyPr/>
                    <a:lstStyle/>
                    <a:p>
                      <a:pPr>
                        <a:lnSpc>
                          <a:spcPct val="115000"/>
                        </a:lnSpc>
                        <a:spcAft>
                          <a:spcPts val="0"/>
                        </a:spcAft>
                      </a:pPr>
                      <a:r>
                        <a:rPr lang="en-PH" sz="1800" b="1" dirty="0">
                          <a:solidFill>
                            <a:schemeClr val="bg1"/>
                          </a:solidFill>
                          <a:effectLst/>
                          <a:uFill>
                            <a:solidFill>
                              <a:srgbClr val="000000"/>
                            </a:solidFill>
                          </a:uFill>
                          <a:latin typeface="+mj-lt"/>
                          <a:ea typeface="Times New Roman" panose="02020603050405020304" pitchFamily="18" charset="0"/>
                        </a:rPr>
                        <a:t>Ease</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of</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remembering</a:t>
                      </a:r>
                      <a:r>
                        <a:rPr lang="en-PH" sz="1800" dirty="0">
                          <a:solidFill>
                            <a:schemeClr val="bg1"/>
                          </a:solidFill>
                          <a:effectLst/>
                          <a:uFill>
                            <a:solidFill>
                              <a:srgbClr val="000000"/>
                            </a:solidFill>
                          </a:uFill>
                          <a:latin typeface="+mj-lt"/>
                          <a:ea typeface="Times New Roman" panose="02020603050405020304" pitchFamily="18" charset="0"/>
                        </a:rPr>
                        <a:t> how to use the system</a:t>
                      </a:r>
                    </a:p>
                  </a:txBody>
                  <a:tcPr marL="50800" marR="50800" marT="50800" marB="50800"/>
                </a:tc>
                <a:extLst>
                  <a:ext uri="{0D108BD9-81ED-4DB2-BD59-A6C34878D82A}">
                    <a16:rowId xmlns:a16="http://schemas.microsoft.com/office/drawing/2014/main" val="991792186"/>
                  </a:ext>
                </a:extLst>
              </a:tr>
              <a:tr h="525452">
                <a:tc>
                  <a:txBody>
                    <a:bodyPr/>
                    <a:lstStyle/>
                    <a:p>
                      <a:pPr algn="just">
                        <a:lnSpc>
                          <a:spcPct val="115000"/>
                        </a:lnSpc>
                        <a:spcAft>
                          <a:spcPts val="0"/>
                        </a:spcAft>
                      </a:pPr>
                      <a:r>
                        <a:rPr lang="en-PH" sz="1800" dirty="0">
                          <a:solidFill>
                            <a:schemeClr val="bg1"/>
                          </a:solidFill>
                          <a:effectLst/>
                          <a:uFill>
                            <a:solidFill>
                              <a:srgbClr val="000000"/>
                            </a:solidFill>
                          </a:uFill>
                          <a:latin typeface="+mj-lt"/>
                          <a:ea typeface="Times New Roman" panose="02020603050405020304" pitchFamily="18" charset="0"/>
                        </a:rPr>
                        <a:t>Ease of Use</a:t>
                      </a:r>
                    </a:p>
                    <a:p>
                      <a:pPr algn="just">
                        <a:lnSpc>
                          <a:spcPct val="115000"/>
                        </a:lnSpc>
                        <a:spcAft>
                          <a:spcPts val="0"/>
                        </a:spcAft>
                      </a:pPr>
                      <a:r>
                        <a:rPr lang="en-PH" sz="1800" dirty="0">
                          <a:solidFill>
                            <a:schemeClr val="bg1"/>
                          </a:solidFill>
                          <a:effectLst/>
                          <a:uFill>
                            <a:solidFill>
                              <a:srgbClr val="000000"/>
                            </a:solidFill>
                          </a:uFill>
                          <a:latin typeface="+mj-lt"/>
                          <a:ea typeface="Times New Roman" panose="02020603050405020304" pitchFamily="18" charset="0"/>
                        </a:rPr>
                        <a:t>(Effort Expectancy)</a:t>
                      </a:r>
                    </a:p>
                  </a:txBody>
                  <a:tcPr marL="50800" marR="50800" marT="50800" marB="50800"/>
                </a:tc>
                <a:tc>
                  <a:txBody>
                    <a:bodyPr/>
                    <a:lstStyle/>
                    <a:p>
                      <a:pPr>
                        <a:lnSpc>
                          <a:spcPct val="115000"/>
                        </a:lnSpc>
                        <a:spcAft>
                          <a:spcPts val="0"/>
                        </a:spcAft>
                      </a:pPr>
                      <a:r>
                        <a:rPr lang="en-PH" sz="1800" dirty="0">
                          <a:solidFill>
                            <a:schemeClr val="bg1"/>
                          </a:solidFill>
                          <a:effectLst/>
                          <a:uFill>
                            <a:solidFill>
                              <a:srgbClr val="000000"/>
                            </a:solidFill>
                          </a:uFill>
                          <a:latin typeface="+mj-lt"/>
                          <a:ea typeface="Times New Roman" panose="02020603050405020304" pitchFamily="18" charset="0"/>
                        </a:rPr>
                        <a:t>Degree of ease and </a:t>
                      </a:r>
                      <a:r>
                        <a:rPr lang="en-PH" sz="1800" b="1" dirty="0">
                          <a:solidFill>
                            <a:schemeClr val="bg1"/>
                          </a:solidFill>
                          <a:effectLst/>
                          <a:uFill>
                            <a:solidFill>
                              <a:srgbClr val="000000"/>
                            </a:solidFill>
                          </a:uFill>
                          <a:latin typeface="+mj-lt"/>
                          <a:ea typeface="Times New Roman" panose="02020603050405020304" pitchFamily="18" charset="0"/>
                        </a:rPr>
                        <a:t>freedom</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from</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difficulty</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or</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great</a:t>
                      </a:r>
                      <a:r>
                        <a:rPr lang="en-PH" sz="1800" dirty="0">
                          <a:solidFill>
                            <a:schemeClr val="bg1"/>
                          </a:solidFill>
                          <a:effectLst/>
                          <a:uFill>
                            <a:solidFill>
                              <a:srgbClr val="000000"/>
                            </a:solidFill>
                          </a:uFill>
                          <a:latin typeface="+mj-lt"/>
                          <a:ea typeface="Times New Roman" panose="02020603050405020304" pitchFamily="18" charset="0"/>
                        </a:rPr>
                        <a:t> </a:t>
                      </a:r>
                      <a:r>
                        <a:rPr lang="en-PH" sz="1800" b="1" dirty="0">
                          <a:solidFill>
                            <a:schemeClr val="bg1"/>
                          </a:solidFill>
                          <a:effectLst/>
                          <a:uFill>
                            <a:solidFill>
                              <a:srgbClr val="000000"/>
                            </a:solidFill>
                          </a:uFill>
                          <a:latin typeface="+mj-lt"/>
                          <a:ea typeface="Times New Roman" panose="02020603050405020304" pitchFamily="18" charset="0"/>
                        </a:rPr>
                        <a:t>effort</a:t>
                      </a:r>
                      <a:r>
                        <a:rPr lang="en-PH" sz="1800" dirty="0">
                          <a:solidFill>
                            <a:schemeClr val="bg1"/>
                          </a:solidFill>
                          <a:effectLst/>
                          <a:uFill>
                            <a:solidFill>
                              <a:srgbClr val="000000"/>
                            </a:solidFill>
                          </a:uFill>
                          <a:latin typeface="+mj-lt"/>
                          <a:ea typeface="Times New Roman" panose="02020603050405020304" pitchFamily="18" charset="0"/>
                        </a:rPr>
                        <a:t> associated with the use of the system</a:t>
                      </a:r>
                    </a:p>
                  </a:txBody>
                  <a:tcPr marL="50800" marR="50800" marT="50800" marB="50800"/>
                </a:tc>
                <a:extLst>
                  <a:ext uri="{0D108BD9-81ED-4DB2-BD59-A6C34878D82A}">
                    <a16:rowId xmlns:a16="http://schemas.microsoft.com/office/drawing/2014/main" val="1698435275"/>
                  </a:ext>
                </a:extLst>
              </a:tr>
            </a:tbl>
          </a:graphicData>
        </a:graphic>
      </p:graphicFrame>
    </p:spTree>
    <p:extLst>
      <p:ext uri="{BB962C8B-B14F-4D97-AF65-F5344CB8AC3E}">
        <p14:creationId xmlns:p14="http://schemas.microsoft.com/office/powerpoint/2010/main" val="258418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1703</TotalTime>
  <Words>3970</Words>
  <Application>Microsoft Office PowerPoint</Application>
  <PresentationFormat>Widescreen</PresentationFormat>
  <Paragraphs>610</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 Unicode MS</vt:lpstr>
      <vt:lpstr>Arial</vt:lpstr>
      <vt:lpstr>Calibri</vt:lpstr>
      <vt:lpstr>Century Gothic</vt:lpstr>
      <vt:lpstr>Times New Roman</vt:lpstr>
      <vt:lpstr>Wingdings 3</vt:lpstr>
      <vt:lpstr>Ion</vt:lpstr>
      <vt:lpstr>An Assessment of the Acceptability of UMED Online among Physicians</vt:lpstr>
      <vt:lpstr>Outline</vt:lpstr>
      <vt:lpstr>I. Introduction</vt:lpstr>
      <vt:lpstr>I. Introduction</vt:lpstr>
      <vt:lpstr>I. Introduction</vt:lpstr>
      <vt:lpstr>II. The Research Question</vt:lpstr>
      <vt:lpstr>III. Conceptual Framework</vt:lpstr>
      <vt:lpstr>III. Conceptual Framework</vt:lpstr>
      <vt:lpstr>III. Conceptual Framework</vt:lpstr>
      <vt:lpstr>III. Conceptual Framework</vt:lpstr>
      <vt:lpstr>IV. Methodology</vt:lpstr>
      <vt:lpstr>IV. Methodology</vt:lpstr>
      <vt:lpstr>IV. Methodology</vt:lpstr>
      <vt:lpstr>IV. Methodology</vt:lpstr>
      <vt:lpstr>IV. Methodology</vt:lpstr>
      <vt:lpstr>IV. Methodology</vt:lpstr>
      <vt:lpstr>V. Findings</vt:lpstr>
      <vt:lpstr>V. Findings</vt:lpstr>
      <vt:lpstr>V. Findings</vt:lpstr>
      <vt:lpstr>V. Findings</vt:lpstr>
      <vt:lpstr>V. Findings</vt:lpstr>
      <vt:lpstr>V. Findings</vt:lpstr>
      <vt:lpstr>V. Findings</vt:lpstr>
      <vt:lpstr>V. Findings</vt:lpstr>
      <vt:lpstr>V. Findings</vt:lpstr>
      <vt:lpstr>V. Findings</vt:lpstr>
      <vt:lpstr>VI. Conclusion</vt:lpstr>
      <vt:lpstr>“New technology is not good or evil in and of itself.  It’s all about how people choose to use it.”</vt:lpstr>
      <vt:lpstr>THANK YOU! lddayco@unilab.com.ph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Assessment of the Acceptability of UMED Online among Physicians</dc:title>
  <dc:creator>Loreta D. Dayco</dc:creator>
  <cp:lastModifiedBy>Loreta D. Dayco</cp:lastModifiedBy>
  <cp:revision>120</cp:revision>
  <dcterms:created xsi:type="dcterms:W3CDTF">2018-05-05T08:12:59Z</dcterms:created>
  <dcterms:modified xsi:type="dcterms:W3CDTF">2018-06-04T05:05:53Z</dcterms:modified>
</cp:coreProperties>
</file>