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6" r:id="rId4"/>
    <p:sldId id="257" r:id="rId5"/>
    <p:sldId id="265" r:id="rId6"/>
    <p:sldId id="258" r:id="rId7"/>
    <p:sldId id="259" r:id="rId8"/>
    <p:sldId id="267" r:id="rId9"/>
    <p:sldId id="268" r:id="rId10"/>
    <p:sldId id="260" r:id="rId11"/>
    <p:sldId id="269" r:id="rId12"/>
    <p:sldId id="26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012" y="983793"/>
            <a:ext cx="8689976" cy="2509213"/>
          </a:xfrm>
        </p:spPr>
        <p:txBody>
          <a:bodyPr/>
          <a:lstStyle/>
          <a:p>
            <a:r>
              <a:rPr lang="de-DE" altLang="zh-TW" dirty="0"/>
              <a:t>Social Media as Digital Companionship: Scaffolding in the E-Learning Context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2352" y="3886200"/>
            <a:ext cx="10290048" cy="2478024"/>
          </a:xfrm>
        </p:spPr>
        <p:txBody>
          <a:bodyPr>
            <a:noAutofit/>
          </a:bodyPr>
          <a:lstStyle/>
          <a:p>
            <a:r>
              <a:rPr lang="de-DE" altLang="zh-TW" dirty="0"/>
              <a:t>Long-Sheng </a:t>
            </a:r>
            <a:r>
              <a:rPr lang="de-DE" altLang="zh-TW" dirty="0" smtClean="0"/>
              <a:t>Lin</a:t>
            </a:r>
            <a:r>
              <a:rPr lang="de-DE" altLang="zh-TW" baseline="30000" dirty="0" smtClean="0"/>
              <a:t>1</a:t>
            </a:r>
            <a:r>
              <a:rPr lang="de-DE" altLang="zh-TW" dirty="0" smtClean="0"/>
              <a:t>, </a:t>
            </a:r>
            <a:r>
              <a:rPr lang="de-DE" altLang="zh-TW" dirty="0"/>
              <a:t>Tsai-Fei Lin</a:t>
            </a:r>
            <a:r>
              <a:rPr lang="de-DE" altLang="zh-TW" baseline="30000" dirty="0"/>
              <a:t>2 </a:t>
            </a:r>
            <a:endParaRPr lang="zh-TW" altLang="zh-TW" dirty="0"/>
          </a:p>
          <a:p>
            <a:r>
              <a:rPr lang="en-US" altLang="zh-TW" sz="2000" baseline="30000" dirty="0"/>
              <a:t>1</a:t>
            </a:r>
            <a:r>
              <a:rPr lang="en-US" altLang="zh-TW" sz="2000" dirty="0"/>
              <a:t>Department of Business Administration, Tainan University of Technology, </a:t>
            </a:r>
            <a:r>
              <a:rPr lang="en-US" altLang="zh-TW" sz="2000" dirty="0" smtClean="0"/>
              <a:t>Taiwan</a:t>
            </a:r>
            <a:endParaRPr lang="zh-TW" altLang="zh-TW" sz="2000" dirty="0"/>
          </a:p>
          <a:p>
            <a:r>
              <a:rPr lang="de-DE" altLang="zh-TW" sz="2000" baseline="30000" dirty="0"/>
              <a:t>2</a:t>
            </a:r>
            <a:r>
              <a:rPr lang="de-DE" altLang="zh-TW" sz="2000" dirty="0"/>
              <a:t>Institute of Human Resource Management, National Sun Yat-Sen University, </a:t>
            </a:r>
            <a:r>
              <a:rPr lang="de-DE" altLang="zh-TW" sz="2000" dirty="0" smtClean="0"/>
              <a:t>Taiwan</a:t>
            </a:r>
          </a:p>
          <a:p>
            <a:r>
              <a:rPr lang="en-US" altLang="zh-TW" sz="2000" dirty="0" smtClean="0"/>
              <a:t>Presented at 2018 ELFASIA, NTUB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8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collection SO FAR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altLang="zh-TW" dirty="0" smtClean="0"/>
              <a:t>Student social media usage measured by the number of article vues and LIKES.</a:t>
            </a:r>
          </a:p>
          <a:p>
            <a:r>
              <a:rPr lang="de-DE" altLang="zh-TW" dirty="0" smtClean="0"/>
              <a:t>STUDENT PARTICIPATION MEASURED BY THE NUMBER OF POSTS IN THE DISTANT LEARNING CLASS BOARD.</a:t>
            </a:r>
          </a:p>
          <a:p>
            <a:r>
              <a:rPr lang="de-DE" altLang="zh-TW" dirty="0" smtClean="0"/>
              <a:t>STUDENT ENGAGEMENT MEASURED BY THE NUMBER OF ATTENDANCE IN THE DISTANT LEARNING CLASS.</a:t>
            </a:r>
          </a:p>
          <a:p>
            <a:r>
              <a:rPr lang="de-DE" altLang="zh-TW" dirty="0" smtClean="0"/>
              <a:t>LEARNING ACHIEVEMENT MEASURED BY THE MIDTERM EXAM GRADE.</a:t>
            </a:r>
          </a:p>
        </p:txBody>
      </p:sp>
    </p:spTree>
    <p:extLst>
      <p:ext uri="{BB962C8B-B14F-4D97-AF65-F5344CB8AC3E}">
        <p14:creationId xmlns:p14="http://schemas.microsoft.com/office/powerpoint/2010/main" val="18173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PRELIMINARY </a:t>
            </a:r>
            <a:r>
              <a:rPr lang="en-US" altLang="zh-TW" dirty="0"/>
              <a:t>RESULTS </a:t>
            </a:r>
            <a:r>
              <a:rPr lang="en-US" altLang="zh-TW" dirty="0" smtClean="0"/>
              <a:t>OF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altLang="zh-TW" dirty="0"/>
              <a:t>The initial results showed some supporting evidence of scaffolding effects, while further analysis might reveal more details</a:t>
            </a:r>
            <a:r>
              <a:rPr lang="de-DE" altLang="zh-TW" dirty="0" smtClean="0"/>
              <a:t>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CORRELATION </a:t>
            </a:r>
            <a:r>
              <a:rPr lang="en-US" altLang="zh-TW" dirty="0" smtClean="0"/>
              <a:t>BETWEEN SOCIAL MEDIA USAGE (MEAN </a:t>
            </a:r>
            <a:r>
              <a:rPr lang="en-US" altLang="zh-TW" dirty="0" smtClean="0"/>
              <a:t>14.6, </a:t>
            </a:r>
            <a:r>
              <a:rPr lang="en-US" altLang="zh-TW" dirty="0" err="1" smtClean="0"/>
              <a:t>sd</a:t>
            </a:r>
            <a:r>
              <a:rPr lang="en-US" altLang="zh-TW" smtClean="0"/>
              <a:t> </a:t>
            </a:r>
            <a:r>
              <a:rPr lang="en-US" altLang="zh-TW" smtClean="0"/>
              <a:t>7.4</a:t>
            </a:r>
            <a:r>
              <a:rPr lang="en-US" altLang="zh-TW" dirty="0" smtClean="0"/>
              <a:t>) AND PARTICIPATION (MEAN 2.6, </a:t>
            </a:r>
            <a:r>
              <a:rPr lang="en-US" altLang="zh-TW" dirty="0" err="1" smtClean="0"/>
              <a:t>sd</a:t>
            </a:r>
            <a:r>
              <a:rPr lang="en-US" altLang="zh-TW" dirty="0" smtClean="0"/>
              <a:t> 1.8) IS NON-SIGNIFICANT.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CORRELATION </a:t>
            </a:r>
            <a:r>
              <a:rPr lang="en-US" altLang="zh-TW" dirty="0" smtClean="0"/>
              <a:t>BETWEEN SOCIAL MEDIA USAGE AND LEARNING ACHIEVEMENT (MEAN 69.3, SD 17.1) IS ALSO NON-SIGNIFICANT.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CORRELATION coefficient BETWEEN </a:t>
            </a:r>
            <a:r>
              <a:rPr lang="en-US" altLang="zh-TW" dirty="0" smtClean="0"/>
              <a:t>SOCIAL MEDIA USAGE AND ENGAGEMENT (MEAN 23.8, SD 18.4) IS .38* AND SIGNIFICANT.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794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PRELIMINARY SYNTHESIS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altLang="zh-TW" dirty="0" smtClean="0"/>
              <a:t>SOCIAL MEDIA USE CAN BE POSITIVELY ASSOCIATED WITH STUDENT ENGAGEMENT, BUT NOT LINKED TO PARTICIPATION AND LEARNING ACHIEVEMENT.</a:t>
            </a:r>
          </a:p>
          <a:p>
            <a:r>
              <a:rPr lang="de-DE" altLang="zh-TW" dirty="0" smtClean="0"/>
              <a:t>The </a:t>
            </a:r>
            <a:r>
              <a:rPr lang="de-DE" altLang="zh-TW" dirty="0"/>
              <a:t>current study </a:t>
            </a:r>
            <a:r>
              <a:rPr lang="de-DE" altLang="zh-TW" dirty="0" smtClean="0"/>
              <a:t>MIGHT </a:t>
            </a:r>
            <a:r>
              <a:rPr lang="de-DE" altLang="zh-TW" dirty="0"/>
              <a:t>contribute to the extant literature by offering some insights of how social media use can complement e-learning process and act as the digital companion for the college students. </a:t>
            </a:r>
            <a:endParaRPr lang="de-DE" altLang="zh-TW" dirty="0" smtClean="0"/>
          </a:p>
          <a:p>
            <a:r>
              <a:rPr lang="de-DE" altLang="zh-TW" dirty="0" smtClean="0"/>
              <a:t>The </a:t>
            </a:r>
            <a:r>
              <a:rPr lang="de-DE" altLang="zh-TW" dirty="0"/>
              <a:t>research results can offer theoretical and practical recommendations for </a:t>
            </a:r>
            <a:r>
              <a:rPr lang="de-DE" altLang="zh-TW" dirty="0" smtClean="0"/>
              <a:t>RESEARCHERS, teachers </a:t>
            </a:r>
            <a:r>
              <a:rPr lang="de-DE" altLang="zh-TW" dirty="0"/>
              <a:t>and students. </a:t>
            </a:r>
            <a:endParaRPr lang="de-DE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1688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Thanks for your attention.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Questions and Comments welcomed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1620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Presentation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The prevalence of social media and its usage in the classroom</a:t>
            </a:r>
          </a:p>
          <a:p>
            <a:r>
              <a:rPr lang="en-US" altLang="zh-TW" dirty="0" smtClean="0"/>
              <a:t>The research IN PROGRESS</a:t>
            </a:r>
          </a:p>
          <a:p>
            <a:r>
              <a:rPr lang="en-US" altLang="zh-TW" dirty="0" smtClean="0"/>
              <a:t>PRELIMINARY RESULTS</a:t>
            </a:r>
          </a:p>
          <a:p>
            <a:r>
              <a:rPr lang="en-US" altLang="zh-TW" dirty="0" smtClean="0"/>
              <a:t>LOOKING FORWARD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77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prevalence of social media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Social media has become an essential part of personal life as users generate content, share photos, choose to "like", or interact in a </a:t>
            </a:r>
            <a:r>
              <a:rPr lang="en-US" altLang="zh-TW" dirty="0" smtClean="0"/>
              <a:t>game (</a:t>
            </a:r>
            <a:r>
              <a:rPr lang="en-US" altLang="zh-TW" dirty="0" err="1" smtClean="0"/>
              <a:t>tess</a:t>
            </a:r>
            <a:r>
              <a:rPr lang="en-US" altLang="zh-TW" dirty="0" smtClean="0"/>
              <a:t>, 2013).</a:t>
            </a:r>
          </a:p>
          <a:p>
            <a:r>
              <a:rPr lang="en-US" altLang="zh-TW" dirty="0" smtClean="0"/>
              <a:t>According </a:t>
            </a:r>
            <a:r>
              <a:rPr lang="en-US" altLang="zh-TW" dirty="0"/>
              <a:t>to </a:t>
            </a:r>
            <a:r>
              <a:rPr lang="en-US" altLang="zh-TW" dirty="0" smtClean="0"/>
              <a:t>data-analysis firm Statista</a:t>
            </a:r>
            <a:r>
              <a:rPr lang="en-US" altLang="zh-TW" dirty="0"/>
              <a:t>,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en-US" altLang="zh-TW" dirty="0"/>
              <a:t>penetration rate </a:t>
            </a:r>
            <a:r>
              <a:rPr lang="en-US" altLang="zh-TW" dirty="0" smtClean="0"/>
              <a:t>here in </a:t>
            </a:r>
            <a:r>
              <a:rPr lang="en-US" altLang="zh-TW" dirty="0" err="1" smtClean="0"/>
              <a:t>taiwan</a:t>
            </a:r>
            <a:r>
              <a:rPr lang="en-US" altLang="zh-TW" dirty="0" smtClean="0"/>
              <a:t> </a:t>
            </a:r>
            <a:r>
              <a:rPr lang="en-US" altLang="zh-TW" dirty="0"/>
              <a:t>is 82%, higher than anywhere else in the world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nearly </a:t>
            </a:r>
            <a:r>
              <a:rPr lang="en-US" altLang="zh-TW" dirty="0"/>
              <a:t>95% of Taiwanese had used Facebook, compared with just 26% for Instagram and about 33% for Google</a:t>
            </a:r>
            <a:r>
              <a:rPr lang="en-US" altLang="zh-TW" dirty="0" smtClean="0"/>
              <a:t>+ (MIC, 2017).</a:t>
            </a:r>
          </a:p>
          <a:p>
            <a:r>
              <a:rPr lang="en-US" altLang="zh-TW" dirty="0"/>
              <a:t>Nearly 97% of Taiwanese under 19 had used 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75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Social media in the classroom 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altLang="zh-TW" dirty="0"/>
              <a:t>Extant research on the use of social media in the context of learning exhibits inconsistent or sometimes conflicting results. </a:t>
            </a:r>
            <a:endParaRPr lang="de-DE" altLang="zh-TW" dirty="0" smtClean="0"/>
          </a:p>
          <a:p>
            <a:r>
              <a:rPr lang="en-US" altLang="zh-TW" dirty="0"/>
              <a:t>social constructivism (</a:t>
            </a:r>
            <a:r>
              <a:rPr lang="en-US" altLang="zh-TW" dirty="0" err="1"/>
              <a:t>McLoughlin</a:t>
            </a:r>
            <a:r>
              <a:rPr lang="en-US" altLang="zh-TW" dirty="0"/>
              <a:t> </a:t>
            </a:r>
            <a:r>
              <a:rPr lang="en-US" altLang="zh-TW" dirty="0" smtClean="0"/>
              <a:t>&amp; </a:t>
            </a:r>
            <a:r>
              <a:rPr lang="en-US" altLang="zh-TW" dirty="0"/>
              <a:t>Lee, 2010) and situated learning theorists </a:t>
            </a:r>
            <a:r>
              <a:rPr lang="en-US" altLang="zh-TW" dirty="0" smtClean="0"/>
              <a:t>TEND to </a:t>
            </a:r>
            <a:r>
              <a:rPr lang="en-US" altLang="zh-TW" dirty="0"/>
              <a:t>support social media use in the classroom (Hung &amp; Yuen, 2010</a:t>
            </a:r>
            <a:r>
              <a:rPr lang="en-US" altLang="zh-TW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173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media in the classroom 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However, several researchers questioned the ability of social media to foster debate and disagreement, which is a crucial component of learning (Friesen &amp; Lowe, 2011). </a:t>
            </a:r>
            <a:endParaRPr lang="de-DE" altLang="zh-TW" dirty="0"/>
          </a:p>
          <a:p>
            <a:r>
              <a:rPr lang="de-DE" altLang="zh-TW" dirty="0" smtClean="0"/>
              <a:t>Specifically</a:t>
            </a:r>
            <a:r>
              <a:rPr lang="de-DE" altLang="zh-TW" dirty="0"/>
              <a:t>, how social media usage by college students affects academic learning outcomes remains under-examined</a:t>
            </a:r>
            <a:r>
              <a:rPr lang="de-DE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79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research question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altLang="zh-TW" dirty="0" smtClean="0"/>
              <a:t>the </a:t>
            </a:r>
            <a:r>
              <a:rPr lang="de-DE" altLang="zh-TW" dirty="0"/>
              <a:t>current study aims to explore </a:t>
            </a:r>
            <a:r>
              <a:rPr lang="de-DE" altLang="zh-TW" dirty="0" smtClean="0"/>
              <a:t>whether the </a:t>
            </a:r>
            <a:r>
              <a:rPr lang="de-DE" altLang="zh-TW" dirty="0"/>
              <a:t>complementarity effects of social media use in </a:t>
            </a:r>
            <a:r>
              <a:rPr lang="de-DE" altLang="zh-TW" dirty="0" smtClean="0"/>
              <a:t>e-learning </a:t>
            </a:r>
            <a:r>
              <a:rPr lang="de-DE" altLang="zh-TW" dirty="0"/>
              <a:t>class </a:t>
            </a:r>
            <a:r>
              <a:rPr lang="de-DE" altLang="zh-TW" dirty="0" smtClean="0"/>
              <a:t>setting exist .</a:t>
            </a:r>
          </a:p>
          <a:p>
            <a:r>
              <a:rPr lang="de-DE" altLang="zh-TW" dirty="0" smtClean="0"/>
              <a:t>adopting the scaffolding perspective to investigate the companionship effects.</a:t>
            </a:r>
          </a:p>
          <a:p>
            <a:pPr lvl="1"/>
            <a:r>
              <a:rPr lang="de-DE" altLang="zh-TW" dirty="0" smtClean="0"/>
              <a:t>Will social media usage enhances student participation or engagement?</a:t>
            </a:r>
          </a:p>
          <a:p>
            <a:pPr lvl="1"/>
            <a:r>
              <a:rPr lang="de-DE" altLang="zh-TW" dirty="0" smtClean="0"/>
              <a:t>Will social media usage leads to better learning achievement?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095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research IN PROGRESS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altLang="zh-TW" dirty="0"/>
              <a:t>We collected data from a class of 41 college students in a business </a:t>
            </a:r>
            <a:r>
              <a:rPr lang="de-DE" altLang="zh-TW" dirty="0" smtClean="0"/>
              <a:t>related course. 37 students major in business &amp; management related fields, 4 students non-business background.</a:t>
            </a:r>
          </a:p>
          <a:p>
            <a:r>
              <a:rPr lang="de-DE" altLang="zh-TW" dirty="0" smtClean="0"/>
              <a:t>The course (Human </a:t>
            </a:r>
            <a:r>
              <a:rPr lang="de-DE" altLang="zh-TW" dirty="0"/>
              <a:t>resource </a:t>
            </a:r>
            <a:r>
              <a:rPr lang="de-DE" altLang="zh-TW" dirty="0" smtClean="0"/>
              <a:t>analytics, 2018 SPRING) introduce basic knowledge about using analytical tools and concepts to support managerial decision making of corporate </a:t>
            </a:r>
            <a:r>
              <a:rPr lang="de-DE" altLang="zh-TW" dirty="0"/>
              <a:t>human </a:t>
            </a:r>
            <a:r>
              <a:rPr lang="de-DE" altLang="zh-TW" dirty="0" smtClean="0"/>
              <a:t>resources.</a:t>
            </a:r>
          </a:p>
          <a:p>
            <a:r>
              <a:rPr lang="de-DE" altLang="zh-TW" dirty="0"/>
              <a:t>the course adopts a </a:t>
            </a:r>
            <a:r>
              <a:rPr lang="de-DE" altLang="zh-TW" dirty="0" smtClean="0"/>
              <a:t>hybrid </a:t>
            </a:r>
            <a:r>
              <a:rPr lang="de-DE" altLang="zh-TW" dirty="0"/>
              <a:t>approach by combining distant </a:t>
            </a:r>
            <a:r>
              <a:rPr lang="de-DE" altLang="zh-TW" dirty="0" smtClean="0"/>
              <a:t>learning (2/3 of the course hours) and </a:t>
            </a:r>
            <a:r>
              <a:rPr lang="de-DE" altLang="zh-TW" dirty="0"/>
              <a:t>"brick and </a:t>
            </a:r>
            <a:r>
              <a:rPr lang="de-DE" altLang="zh-TW" dirty="0" smtClean="0"/>
              <a:t>mortar“ classroom teaching (1/3).</a:t>
            </a:r>
          </a:p>
        </p:txBody>
      </p:sp>
    </p:spTree>
    <p:extLst>
      <p:ext uri="{BB962C8B-B14F-4D97-AF65-F5344CB8AC3E}">
        <p14:creationId xmlns:p14="http://schemas.microsoft.com/office/powerpoint/2010/main" val="228944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Social media setting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altLang="zh-TW" dirty="0"/>
              <a:t>Dedicated private Facebook group for the course was set up and the students were invited to join the group. </a:t>
            </a:r>
          </a:p>
          <a:p>
            <a:r>
              <a:rPr lang="de-DE" altLang="zh-TW" dirty="0"/>
              <a:t>The posts in the group were mainly course-related and discussions were centered on course activities. </a:t>
            </a:r>
          </a:p>
          <a:p>
            <a:r>
              <a:rPr lang="de-DE" altLang="zh-TW" dirty="0"/>
              <a:t>Interaction data within the Facebook group was then collected and linked to student engagement and learning achievements</a:t>
            </a:r>
            <a:r>
              <a:rPr lang="de-DE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99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1" y="143029"/>
            <a:ext cx="5687377" cy="319758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585840"/>
            <a:ext cx="5440520" cy="30587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08" y="2214694"/>
            <a:ext cx="5752988" cy="323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223</TotalTime>
  <Words>702</Words>
  <Application>Microsoft Office PowerPoint</Application>
  <PresentationFormat>寬螢幕</PresentationFormat>
  <Paragraphs>50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新細明體</vt:lpstr>
      <vt:lpstr>Arial</vt:lpstr>
      <vt:lpstr>Tw Cen MT</vt:lpstr>
      <vt:lpstr>小水滴</vt:lpstr>
      <vt:lpstr>Social Media as Digital Companionship: Scaffolding in the E-Learning Context</vt:lpstr>
      <vt:lpstr>Presentation outline</vt:lpstr>
      <vt:lpstr>The prevalence of social media</vt:lpstr>
      <vt:lpstr>Social media in the classroom ?</vt:lpstr>
      <vt:lpstr>Social media in the classroom ?</vt:lpstr>
      <vt:lpstr>The research question</vt:lpstr>
      <vt:lpstr>The research IN PROGRESS</vt:lpstr>
      <vt:lpstr>Social media setting</vt:lpstr>
      <vt:lpstr>PowerPoint 簡報</vt:lpstr>
      <vt:lpstr>Data collection SO FAR</vt:lpstr>
      <vt:lpstr>PRELIMINARY RESULTS OF ANALYSIS</vt:lpstr>
      <vt:lpstr>PRELIMINARY SYNTHESIS</vt:lpstr>
      <vt:lpstr>Thanks for your attention.</vt:lpstr>
    </vt:vector>
  </TitlesOfParts>
  <Company>NSYSU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as Digital Companionship: Scaffolding in the E-Learning Context</dc:title>
  <dc:creator>Dennis Lin</dc:creator>
  <cp:lastModifiedBy>Dennis Lin</cp:lastModifiedBy>
  <cp:revision>29</cp:revision>
  <dcterms:created xsi:type="dcterms:W3CDTF">2018-05-23T13:17:53Z</dcterms:created>
  <dcterms:modified xsi:type="dcterms:W3CDTF">2018-06-03T01:48:20Z</dcterms:modified>
</cp:coreProperties>
</file>