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471" r:id="rId2"/>
    <p:sldId id="2395" r:id="rId3"/>
    <p:sldId id="2391" r:id="rId4"/>
    <p:sldId id="2481" r:id="rId5"/>
    <p:sldId id="2482" r:id="rId6"/>
    <p:sldId id="2397" r:id="rId7"/>
    <p:sldId id="2398" r:id="rId8"/>
    <p:sldId id="2469" r:id="rId9"/>
    <p:sldId id="2474" r:id="rId10"/>
    <p:sldId id="2484" r:id="rId11"/>
    <p:sldId id="2483" r:id="rId12"/>
    <p:sldId id="2475" r:id="rId13"/>
    <p:sldId id="2476" r:id="rId14"/>
    <p:sldId id="2477" r:id="rId15"/>
    <p:sldId id="2479" r:id="rId16"/>
    <p:sldId id="2485" r:id="rId17"/>
    <p:sldId id="2480" r:id="rId18"/>
    <p:sldId id="2486" r:id="rId19"/>
    <p:sldId id="2431" r:id="rId2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654" userDrawn="1">
          <p15:clr>
            <a:srgbClr val="A4A3A4"/>
          </p15:clr>
        </p15:guide>
        <p15:guide id="18" pos="14302" userDrawn="1">
          <p15:clr>
            <a:srgbClr val="A4A3A4"/>
          </p15:clr>
        </p15:guide>
        <p15:guide id="21" orient="horz" pos="4296" userDrawn="1">
          <p15:clr>
            <a:srgbClr val="A4A3A4"/>
          </p15:clr>
        </p15:guide>
        <p15:guide id="22" pos="1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, Kevin [APSS]" initials="CK[" lastIdx="1" clrIdx="0">
    <p:extLst>
      <p:ext uri="{19B8F6BF-5375-455C-9EA6-DF929625EA0E}">
        <p15:presenceInfo xmlns:p15="http://schemas.microsoft.com/office/powerpoint/2012/main" userId="9336904e-a488-4cc0-99b6-65b9e47206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B8BBC1"/>
    <a:srgbClr val="F4F3F5"/>
    <a:srgbClr val="F3F3F3"/>
    <a:srgbClr val="FAF8FC"/>
    <a:srgbClr val="AA8A78"/>
    <a:srgbClr val="55677C"/>
    <a:srgbClr val="3C3B41"/>
    <a:srgbClr val="FA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5D3A2-CDFB-4348-B519-12EAA8033501}" v="59" dt="2018-05-23T01:42:47.30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 autoAdjust="0"/>
    <p:restoredTop sz="94467" autoAdjust="0"/>
  </p:normalViewPr>
  <p:slideViewPr>
    <p:cSldViewPr snapToGrid="0" snapToObjects="1">
      <p:cViewPr varScale="1">
        <p:scale>
          <a:sx n="38" d="100"/>
          <a:sy n="38" d="100"/>
        </p:scale>
        <p:origin x="1408" y="224"/>
      </p:cViewPr>
      <p:guideLst>
        <p:guide pos="7654"/>
        <p:guide pos="14302"/>
        <p:guide orient="horz" pos="4296"/>
        <p:guide pos="10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9T17:48:37.731" idx="1">
    <p:pos x="10" y="10"/>
    <p:text>Embedded video (p.4) cannot play inside PPT. Replace with a thumbnail and YouTube link URL for the video insertion.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3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/>
              <a:t>=fLiHODfpO9w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3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9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8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6800" cy="30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30000" y="0"/>
            <a:ext cx="1294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7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73225" y="2220686"/>
            <a:ext cx="8753554" cy="1149531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20000" y="566057"/>
            <a:ext cx="13489668" cy="6291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45641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98120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027855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07451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963410" y="1451867"/>
            <a:ext cx="10359390" cy="67577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501004" y="714705"/>
            <a:ext cx="1812469" cy="64547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04882" y="690390"/>
            <a:ext cx="1021680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0" i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2800" b="0" i="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01" r:id="rId2"/>
    <p:sldLayoutId id="2147483938" r:id="rId3"/>
    <p:sldLayoutId id="2147483939" r:id="rId4"/>
    <p:sldLayoutId id="2147483940" r:id="rId5"/>
    <p:sldLayoutId id="2147483941" r:id="rId6"/>
    <p:sldLayoutId id="2147483949" r:id="rId7"/>
    <p:sldLayoutId id="2147483950" r:id="rId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iHODfpO9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448800" y="2209800"/>
            <a:ext cx="13677900" cy="6271123"/>
            <a:chOff x="8774614" y="4232684"/>
            <a:chExt cx="6814239" cy="5524589"/>
          </a:xfrm>
        </p:grpSpPr>
        <p:sp>
          <p:nvSpPr>
            <p:cNvPr id="10" name="TextBox 9"/>
            <p:cNvSpPr txBox="1"/>
            <p:nvPr/>
          </p:nvSpPr>
          <p:spPr>
            <a:xfrm>
              <a:off x="8774614" y="4232684"/>
              <a:ext cx="6814239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spc="600" dirty="0">
                  <a:solidFill>
                    <a:schemeClr val="tx2"/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Learners’ engagement with Clickers: Attention and EEG alpha waves in blended learning with Students’ Response System (SRS)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74614" y="8002947"/>
              <a:ext cx="68142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338138" algn="l"/>
                </a:tabLst>
              </a:pPr>
              <a:r>
                <a:rPr lang="en-US" sz="4000" dirty="0">
                  <a:latin typeface="Montserrat Ultra Light" charset="0"/>
                  <a:ea typeface="Montserrat Ultra Light" charset="0"/>
                  <a:cs typeface="Montserrat Ultra Light" charset="0"/>
                </a:rPr>
                <a:t>Dr. Kevin Chan</a:t>
              </a:r>
            </a:p>
            <a:p>
              <a:pPr algn="r">
                <a:tabLst>
                  <a:tab pos="338138" algn="l"/>
                </a:tabLst>
              </a:pPr>
              <a:r>
                <a:rPr lang="en-US" sz="4000" dirty="0">
                  <a:latin typeface="Montserrat Ultra Light" charset="0"/>
                  <a:ea typeface="Montserrat Ultra Light" charset="0"/>
                  <a:cs typeface="Montserrat Ultra Light" charset="0"/>
                </a:rPr>
                <a:t>Department of Applied Social Sciences</a:t>
              </a:r>
            </a:p>
            <a:p>
              <a:pPr algn="r">
                <a:tabLst>
                  <a:tab pos="338138" algn="l"/>
                </a:tabLst>
              </a:pPr>
              <a:r>
                <a:rPr lang="en-US" sz="4000" dirty="0">
                  <a:latin typeface="Montserrat Ultra Light" charset="0"/>
                  <a:ea typeface="Montserrat Ultra Light" charset="0"/>
                  <a:cs typeface="Montserrat Ultra Light" charset="0"/>
                </a:rPr>
                <a:t>The Hong Kong Polytechnic University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032" y="11601450"/>
            <a:ext cx="73787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4252" y="11102886"/>
            <a:ext cx="6777502" cy="21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7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421016" y="644696"/>
            <a:ext cx="11792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EEG data acquisition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21017" y="1778870"/>
            <a:ext cx="11091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pc="600" dirty="0" err="1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Neurosky</a:t>
            </a:r>
            <a:r>
              <a:rPr lang="en-US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 </a:t>
            </a:r>
            <a:r>
              <a:rPr lang="en-US" b="1" spc="600" dirty="0" err="1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Mindwave</a:t>
            </a:r>
            <a:r>
              <a:rPr lang="en-US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 Mobile headset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21016" y="2702200"/>
            <a:ext cx="12922151" cy="1107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EEG signals were recorded through low-pass and high-pass filters within the range 1 to 50Hz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Signals were sampled at 512Hz per second frames</a:t>
            </a:r>
            <a:endParaRPr lang="en-US" sz="40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The EEG frequency bands collected were defined as: </a:t>
            </a:r>
          </a:p>
          <a:p>
            <a:pPr marL="1485717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Delta (1 Hz-4 Hz)</a:t>
            </a:r>
          </a:p>
          <a:p>
            <a:pPr marL="1485717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Theta (4 Hz-8 Hz)</a:t>
            </a:r>
          </a:p>
          <a:p>
            <a:pPr marL="1485717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Low Alpha (8 Hz-11 Hz)</a:t>
            </a:r>
          </a:p>
          <a:p>
            <a:pPr marL="1485717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High Alpha (11 Hz-14 Hz)</a:t>
            </a:r>
          </a:p>
          <a:p>
            <a:pPr marL="1485717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Low Beta (14 Hz-25 Hz)</a:t>
            </a:r>
          </a:p>
          <a:p>
            <a:pPr marL="1485717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High Beta (25 Hz-36 Hz)</a:t>
            </a:r>
          </a:p>
          <a:p>
            <a:pPr marL="1485717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Lower Gamma (36 Hz-40Hz)</a:t>
            </a:r>
          </a:p>
          <a:p>
            <a:pPr marL="1485717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Upper Gamma (40 Hz-44 Hz)</a:t>
            </a:r>
            <a:endParaRPr lang="en-US" sz="40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3626"/>
            <a:ext cx="6307857" cy="76979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476" y="5842614"/>
            <a:ext cx="3590925" cy="6924675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9563E37-609B-6A49-B845-3176E55AE9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" b="336"/>
          <a:stretch>
            <a:fillRect/>
          </a:stretch>
        </p:blipFill>
        <p:spPr>
          <a:xfrm>
            <a:off x="17832128" y="6368715"/>
            <a:ext cx="5360506" cy="7410363"/>
          </a:xfrm>
        </p:spPr>
      </p:pic>
    </p:spTree>
    <p:extLst>
      <p:ext uri="{BB962C8B-B14F-4D97-AF65-F5344CB8AC3E}">
        <p14:creationId xmlns:p14="http://schemas.microsoft.com/office/powerpoint/2010/main" val="352252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59554"/>
              </p:ext>
            </p:extLst>
          </p:nvPr>
        </p:nvGraphicFramePr>
        <p:xfrm>
          <a:off x="3546474" y="3257548"/>
          <a:ext cx="17999076" cy="8659815"/>
        </p:xfrm>
        <a:graphic>
          <a:graphicData uri="http://schemas.openxmlformats.org/drawingml/2006/table">
            <a:tbl>
              <a:tblPr/>
              <a:tblGrid>
                <a:gridCol w="97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1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8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1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4652"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 mins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mins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 mins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mins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Resting trial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session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Polling session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session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Polling session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652"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652"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mins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Resting trial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session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Polling session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4873203" y="7154928"/>
            <a:ext cx="7615371" cy="1911503"/>
            <a:chOff x="4873203" y="7154928"/>
            <a:chExt cx="7615371" cy="1911503"/>
          </a:xfrm>
        </p:grpSpPr>
        <p:sp>
          <p:nvSpPr>
            <p:cNvPr id="30" name="Curved Left Arrow 29"/>
            <p:cNvSpPr/>
            <p:nvPr/>
          </p:nvSpPr>
          <p:spPr>
            <a:xfrm rot="5400000" flipV="1">
              <a:off x="7895901" y="4132230"/>
              <a:ext cx="1569976" cy="7615371"/>
            </a:xfrm>
            <a:prstGeom prst="curved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00" y="8420100"/>
              <a:ext cx="952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H1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277100" y="2914650"/>
            <a:ext cx="4953000" cy="1911504"/>
            <a:chOff x="7277100" y="2914650"/>
            <a:chExt cx="4953000" cy="1911504"/>
          </a:xfrm>
        </p:grpSpPr>
        <p:sp>
          <p:nvSpPr>
            <p:cNvPr id="32" name="Curved Down Arrow 31"/>
            <p:cNvSpPr/>
            <p:nvPr/>
          </p:nvSpPr>
          <p:spPr>
            <a:xfrm>
              <a:off x="7277100" y="3257548"/>
              <a:ext cx="4953000" cy="1568606"/>
            </a:xfrm>
            <a:prstGeom prst="curvedDownArrow">
              <a:avLst/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334500" y="2914650"/>
              <a:ext cx="895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H2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982450" y="3237815"/>
            <a:ext cx="8724900" cy="2267635"/>
            <a:chOff x="11982450" y="3237815"/>
            <a:chExt cx="8724900" cy="2267635"/>
          </a:xfrm>
        </p:grpSpPr>
        <p:sp>
          <p:nvSpPr>
            <p:cNvPr id="34" name="Curved Down Arrow 33"/>
            <p:cNvSpPr/>
            <p:nvPr/>
          </p:nvSpPr>
          <p:spPr>
            <a:xfrm>
              <a:off x="11982450" y="3560981"/>
              <a:ext cx="8724900" cy="1944469"/>
            </a:xfrm>
            <a:prstGeom prst="curvedDownArrow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017876" y="3237815"/>
              <a:ext cx="99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92D050"/>
                  </a:solidFill>
                </a:rPr>
                <a:t>H3</a:t>
              </a:r>
              <a:endParaRPr lang="en-US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72050" y="4759903"/>
            <a:ext cx="2305050" cy="1262658"/>
            <a:chOff x="4972050" y="4759903"/>
            <a:chExt cx="2305050" cy="1262658"/>
          </a:xfrm>
        </p:grpSpPr>
        <p:sp>
          <p:nvSpPr>
            <p:cNvPr id="36" name="Curved Down Arrow 35"/>
            <p:cNvSpPr/>
            <p:nvPr/>
          </p:nvSpPr>
          <p:spPr>
            <a:xfrm>
              <a:off x="4972050" y="5209913"/>
              <a:ext cx="2305050" cy="812648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76900" y="4759903"/>
              <a:ext cx="1123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</a:rPr>
                <a:t>H4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069618" y="6429375"/>
            <a:ext cx="2437082" cy="3981450"/>
            <a:chOff x="13069618" y="6429375"/>
            <a:chExt cx="2437082" cy="3981450"/>
          </a:xfrm>
        </p:grpSpPr>
        <p:sp>
          <p:nvSpPr>
            <p:cNvPr id="39" name="Curved Left Arrow 38"/>
            <p:cNvSpPr/>
            <p:nvPr/>
          </p:nvSpPr>
          <p:spPr>
            <a:xfrm>
              <a:off x="13069618" y="6429375"/>
              <a:ext cx="1491371" cy="3981450"/>
            </a:xfrm>
            <a:prstGeom prst="curvedLeftArrow">
              <a:avLst/>
            </a:prstGeom>
            <a:solidFill>
              <a:srgbClr val="7030A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170026" y="8065075"/>
              <a:ext cx="1336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7030A0"/>
                  </a:solidFill>
                </a:rPr>
                <a:t>H5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952525" y="4950799"/>
            <a:ext cx="10101190" cy="11804496"/>
            <a:chOff x="9952525" y="4950799"/>
            <a:chExt cx="10101190" cy="11804496"/>
          </a:xfrm>
        </p:grpSpPr>
        <p:sp>
          <p:nvSpPr>
            <p:cNvPr id="44" name="Circular Arrow 43"/>
            <p:cNvSpPr/>
            <p:nvPr/>
          </p:nvSpPr>
          <p:spPr>
            <a:xfrm rot="694364">
              <a:off x="9952525" y="4950799"/>
              <a:ext cx="9008699" cy="11804496"/>
            </a:xfrm>
            <a:prstGeom prst="circularArrow">
              <a:avLst>
                <a:gd name="adj1" fmla="val 2936"/>
                <a:gd name="adj2" fmla="val 422367"/>
                <a:gd name="adj3" fmla="val 20497644"/>
                <a:gd name="adj4" fmla="val 14056444"/>
                <a:gd name="adj5" fmla="val 5408"/>
              </a:avLst>
            </a:prstGeom>
            <a:solidFill>
              <a:srgbClr val="0070C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078450" y="7486650"/>
              <a:ext cx="1975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</a:rPr>
                <a:t>H6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2F2C7AB-CE13-1149-BE3F-1F734C2D9FE9}"/>
              </a:ext>
            </a:extLst>
          </p:cNvPr>
          <p:cNvSpPr txBox="1"/>
          <p:nvPr/>
        </p:nvSpPr>
        <p:spPr>
          <a:xfrm>
            <a:off x="4449293" y="561495"/>
            <a:ext cx="17096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Hypothesized contrast of neural activities via EEG</a:t>
            </a:r>
          </a:p>
        </p:txBody>
      </p:sp>
    </p:spTree>
    <p:extLst>
      <p:ext uri="{BB962C8B-B14F-4D97-AF65-F5344CB8AC3E}">
        <p14:creationId xmlns:p14="http://schemas.microsoft.com/office/powerpoint/2010/main" val="189003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3226" y="1883539"/>
            <a:ext cx="105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3226" y="4090243"/>
            <a:ext cx="8061324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Statistical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3226" y="5371295"/>
            <a:ext cx="9223374" cy="738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Data collected were analyzed with the Statistical Package for the Social Sciences (SPSS) version 22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To evaluate if the data are significantly different among various experimental sessions, </a:t>
            </a:r>
            <a:r>
              <a:rPr lang="en-US" sz="4000" b="1" dirty="0"/>
              <a:t>paired sample t-test</a:t>
            </a:r>
            <a:r>
              <a:rPr lang="en-US" sz="4000" dirty="0"/>
              <a:t> were performed examining within subject changes in various EEG spectrums</a:t>
            </a:r>
          </a:p>
        </p:txBody>
      </p:sp>
      <p:pic>
        <p:nvPicPr>
          <p:cNvPr id="1026" name="Picture 2" descr="analysis的圖片搜尋結果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276" y="1883539"/>
            <a:ext cx="8994774" cy="839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8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390900" y="408236"/>
            <a:ext cx="14918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Differences among various experimental sessions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24225" y="2489447"/>
            <a:ext cx="1864686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Pair sample t-test on resting trial and SRS session (H1)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6423" y="3288387"/>
            <a:ext cx="1837337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There was a significant difference in both Low Alpha (M=14306.46, SD=10978.80) and High Alpha (M=11636.89, SD=6597.61) for the resting trial and the first video session (p&lt;.05)</a:t>
            </a:r>
            <a:endParaRPr lang="en-US" sz="32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34540"/>
              </p:ext>
            </p:extLst>
          </p:nvPr>
        </p:nvGraphicFramePr>
        <p:xfrm>
          <a:off x="971550" y="9035355"/>
          <a:ext cx="21737728" cy="4135476"/>
        </p:xfrm>
        <a:graphic>
          <a:graphicData uri="http://schemas.openxmlformats.org/drawingml/2006/table">
            <a:tbl>
              <a:tblPr firstRow="1" firstCol="1" bandRow="1"/>
              <a:tblGrid>
                <a:gridCol w="322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6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4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8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80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93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31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2442">
                <a:tc gridSpan="9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286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Arial Bold" panose="020B0704020202020204" pitchFamily="34" charset="0"/>
                          <a:ea typeface="Times New Roman" panose="02020603050405020304" pitchFamily="18" charset="0"/>
                          <a:cs typeface="Arial Bold" panose="020B0704020202020204" pitchFamily="34" charset="0"/>
                        </a:rPr>
                        <a:t>Paired Differences</a:t>
                      </a:r>
                      <a:endParaRPr lang="en-US" sz="3600" b="1" dirty="0">
                        <a:effectLst/>
                        <a:latin typeface="Arial Bold" panose="020B0704020202020204" pitchFamily="34" charset="0"/>
                        <a:ea typeface="PMingLiU" panose="02020500000000000000" pitchFamily="18" charset="-120"/>
                        <a:cs typeface="Arial Bold" panose="020B07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Sig. (2-tailed)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 Mean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Confidence Interval of the Difference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Upper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2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Alpha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-7111.29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14928.54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1658.73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-10412.26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-3810.32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-4.29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8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Alpha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-4276.21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7661.37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851.26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-5970.28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-2582.15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-5.02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72783"/>
              </p:ext>
            </p:extLst>
          </p:nvPr>
        </p:nvGraphicFramePr>
        <p:xfrm>
          <a:off x="4741318" y="4719073"/>
          <a:ext cx="13236575" cy="3897630"/>
        </p:xfrm>
        <a:graphic>
          <a:graphicData uri="http://schemas.openxmlformats.org/drawingml/2006/table">
            <a:tbl>
              <a:tblPr/>
              <a:tblGrid>
                <a:gridCol w="452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0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576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704020202020204" pitchFamily="34" charset="0"/>
                        </a:rPr>
                        <a:t>Paired Samples Statistics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algn="l" rtl="0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Error 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Resting trial—Low Alpha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14306.46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10978.80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1219.87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SRS session—Low Alpha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21417.76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13420.60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1491.18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Resting trial—High Alpha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11636.89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6597.61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733.07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SRS session—High Alpha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15913.1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7531.09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836.79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038225" y="11950303"/>
            <a:ext cx="2286000" cy="563047"/>
          </a:xfrm>
          <a:prstGeom prst="roundRect">
            <a:avLst/>
          </a:prstGeom>
          <a:solidFill>
            <a:srgbClr val="FF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431250" y="11977880"/>
            <a:ext cx="1639978" cy="563047"/>
          </a:xfrm>
          <a:prstGeom prst="roundRect">
            <a:avLst/>
          </a:prstGeom>
          <a:solidFill>
            <a:srgbClr val="FF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71550" y="12574355"/>
            <a:ext cx="2419350" cy="563047"/>
          </a:xfrm>
          <a:prstGeom prst="roundRect">
            <a:avLst/>
          </a:prstGeom>
          <a:solidFill>
            <a:srgbClr val="FFFF6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1431250" y="12574355"/>
            <a:ext cx="1639978" cy="563047"/>
          </a:xfrm>
          <a:prstGeom prst="roundRect">
            <a:avLst/>
          </a:prstGeom>
          <a:solidFill>
            <a:srgbClr val="FFFF6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741318" y="489389"/>
            <a:ext cx="14327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Differences among various experimental sessions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41318" y="2428381"/>
            <a:ext cx="13070432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Pair sample t-test on the video session and SRS session (H2)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4923225"/>
            <a:ext cx="9142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Comparison of alpha obtained between lecture video viewing and SRS session (low alpha: t=-4.1, </a:t>
            </a:r>
            <a:r>
              <a:rPr lang="en-US" sz="2800" dirty="0" err="1"/>
              <a:t>df</a:t>
            </a:r>
            <a:r>
              <a:rPr lang="en-US" sz="2800" dirty="0"/>
              <a:t>=81, p&lt;0.01; high alpha: t=-4.7, </a:t>
            </a:r>
            <a:r>
              <a:rPr lang="en-US" sz="2800" dirty="0" err="1"/>
              <a:t>df</a:t>
            </a:r>
            <a:r>
              <a:rPr lang="en-US" sz="2800" dirty="0"/>
              <a:t>=81, p&lt;0.01) was also found statistically significant</a:t>
            </a:r>
            <a:endParaRPr lang="en-US" sz="28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01287"/>
              </p:ext>
            </p:extLst>
          </p:nvPr>
        </p:nvGraphicFramePr>
        <p:xfrm>
          <a:off x="1714500" y="8362948"/>
          <a:ext cx="20916900" cy="4872781"/>
        </p:xfrm>
        <a:graphic>
          <a:graphicData uri="http://schemas.openxmlformats.org/drawingml/2006/table">
            <a:tbl>
              <a:tblPr firstRow="1" firstCol="1" bandRow="1"/>
              <a:tblGrid>
                <a:gridCol w="280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8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0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6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1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39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3808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679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Arial Bold" panose="020B0704020202020204" pitchFamily="34" charset="0"/>
                          <a:ea typeface="Times New Roman" panose="02020603050405020304" pitchFamily="18" charset="0"/>
                          <a:cs typeface="Arial Bold" panose="020B0704020202020204" pitchFamily="34" charset="0"/>
                        </a:rPr>
                        <a:t>Paired Differences</a:t>
                      </a:r>
                      <a:endParaRPr lang="en-US" sz="3600" b="1" dirty="0">
                        <a:effectLst/>
                        <a:latin typeface="Arial Bold" panose="020B0704020202020204" pitchFamily="34" charset="0"/>
                        <a:ea typeface="PMingLiU" panose="02020500000000000000" pitchFamily="18" charset="-120"/>
                        <a:cs typeface="Arial Bold" panose="020B07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398">
                <a:tc>
                  <a:txBody>
                    <a:bodyPr/>
                    <a:lstStyle/>
                    <a:p>
                      <a:endParaRPr lang="en-US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 Mean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Confidence Interval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Difference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398">
                <a:tc>
                  <a:txBody>
                    <a:bodyPr/>
                    <a:lstStyle/>
                    <a:p>
                      <a:endParaRPr lang="en-US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Upper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Sig. (2-tailed)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Alpha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-5511.09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12161.70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1343.03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-8183.30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-2838.87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-4.10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81.00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Alpha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-3222.63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6524.50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720.51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-4656.22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-1789.04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-4.47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81.00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1374100" y="12253543"/>
            <a:ext cx="1257300" cy="342900"/>
          </a:xfrm>
          <a:prstGeom prst="roundRect">
            <a:avLst/>
          </a:prstGeom>
          <a:solidFill>
            <a:srgbClr val="FFFF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74100" y="12746978"/>
            <a:ext cx="1257300" cy="342900"/>
          </a:xfrm>
          <a:prstGeom prst="roundRect">
            <a:avLst/>
          </a:prstGeom>
          <a:solidFill>
            <a:srgbClr val="FFFF66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14500" y="12312998"/>
            <a:ext cx="2569618" cy="311498"/>
          </a:xfrm>
          <a:prstGeom prst="roundRect">
            <a:avLst/>
          </a:prstGeom>
          <a:solidFill>
            <a:srgbClr val="FFFF66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33016" y="12857407"/>
            <a:ext cx="2362733" cy="312170"/>
          </a:xfrm>
          <a:prstGeom prst="roundRect">
            <a:avLst/>
          </a:prstGeom>
          <a:solidFill>
            <a:srgbClr val="FFFF66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92420"/>
              </p:ext>
            </p:extLst>
          </p:nvPr>
        </p:nvGraphicFramePr>
        <p:xfrm>
          <a:off x="11868151" y="4347047"/>
          <a:ext cx="10763249" cy="4126280"/>
        </p:xfrm>
        <a:graphic>
          <a:graphicData uri="http://schemas.openxmlformats.org/drawingml/2006/table">
            <a:tbl>
              <a:tblPr/>
              <a:tblGrid>
                <a:gridCol w="432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89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704020202020204" pitchFamily="34" charset="0"/>
                        </a:rPr>
                        <a:t>Paired Samples Statistics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4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Error 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9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Video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session—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Alpha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15851.29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6476.46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715.21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9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SRS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session—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Alpha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21362.38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13346.92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1473.92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89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Video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session—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Alpha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12769.28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5058.57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558.63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89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SRS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session—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Alpha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15991.90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7518.39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830.27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741318" y="489389"/>
            <a:ext cx="14327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Differences among various experimental sessions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41318" y="2742647"/>
            <a:ext cx="1478493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Pair sample t-test on the 1</a:t>
            </a:r>
            <a:r>
              <a:rPr lang="en-US" b="1" spc="600" baseline="300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st</a:t>
            </a:r>
            <a:r>
              <a:rPr lang="en-US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 and 2</a:t>
            </a:r>
            <a:r>
              <a:rPr lang="en-US" b="1" spc="600" baseline="300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nd</a:t>
            </a:r>
            <a:r>
              <a:rPr lang="en-US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 SRS session (H3)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7618" y="4403230"/>
            <a:ext cx="86698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Comparison on high alpha waves collected during 1st and 2nd SRS session revealed a moderate decrease of high alpha activity from 1st to 2nd SRS session, while the difference was not statistical significant (t=1.85, </a:t>
            </a:r>
            <a:r>
              <a:rPr lang="en-US" sz="2800" dirty="0" err="1"/>
              <a:t>df</a:t>
            </a:r>
            <a:r>
              <a:rPr lang="en-US" sz="2800" dirty="0"/>
              <a:t>=36, p=0.07). </a:t>
            </a:r>
            <a:endParaRPr lang="en-US" sz="28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31170"/>
              </p:ext>
            </p:extLst>
          </p:nvPr>
        </p:nvGraphicFramePr>
        <p:xfrm>
          <a:off x="1807618" y="8667748"/>
          <a:ext cx="21164507" cy="4400550"/>
        </p:xfrm>
        <a:graphic>
          <a:graphicData uri="http://schemas.openxmlformats.org/drawingml/2006/table">
            <a:tbl>
              <a:tblPr firstRow="1" firstCol="1" bandRow="1"/>
              <a:tblGrid>
                <a:gridCol w="3270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8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8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23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84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0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7974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Paired Differences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Sig. (2-tailed)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 Mean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Confidence Interval of the Difference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Upper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6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Alpha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1748.05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12331.29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2027.25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-2363.41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5859.51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36.00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96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Alpha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2187.19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7197.56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1183.27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-212.60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4586.98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1.85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36.00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54342"/>
              </p:ext>
            </p:extLst>
          </p:nvPr>
        </p:nvGraphicFramePr>
        <p:xfrm>
          <a:off x="10896600" y="4226710"/>
          <a:ext cx="12075525" cy="3475445"/>
        </p:xfrm>
        <a:graphic>
          <a:graphicData uri="http://schemas.openxmlformats.org/drawingml/2006/table">
            <a:tbl>
              <a:tblPr/>
              <a:tblGrid>
                <a:gridCol w="421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5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82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Paired Samples Statistics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40"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 Deviation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 Error 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SRS Session—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Alpha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23834.00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13902.14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2285.50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SRS Session—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Alpha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22085.95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12076.85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SRS Session—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Alpha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18143.93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8159.91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1341.48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SRS Session—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Alpha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15956.74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8056.15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1324.42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9831050" y="12382604"/>
            <a:ext cx="1257300" cy="342900"/>
          </a:xfrm>
          <a:prstGeom prst="roundRect">
            <a:avLst/>
          </a:prstGeom>
          <a:solidFill>
            <a:srgbClr val="FFFF66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07618" y="12347032"/>
            <a:ext cx="2154782" cy="342900"/>
          </a:xfrm>
          <a:prstGeom prst="roundRect">
            <a:avLst/>
          </a:prstGeom>
          <a:solidFill>
            <a:srgbClr val="FFFF66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7865" y="3846286"/>
            <a:ext cx="13386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Discussions</a:t>
            </a:r>
            <a:endParaRPr lang="en-US" sz="6000" b="1" spc="600" dirty="0">
              <a:solidFill>
                <a:schemeClr val="tx2"/>
              </a:solidFill>
              <a:latin typeface="Playfair Display SC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77865" y="4828384"/>
            <a:ext cx="14461067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Observed EEG patterns suggested potential association of cognitive processes in psychology of learning: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Our results confirms alpha and beta band activities associated with mental workload from high-resolution event-related potential (ERP) studies (Roy, 2016)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A creative brain needs time to think and consolidate: SRS breaks could facilitate mastery process by pausing the input process from lecture format and consolidate irrelevant information when asked to put knowledge obtained to work towards a solution.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Such cognitive process could be inferred from alpha band EEG &amp; cognitive inhibition (Fink, 2009; Sawyer, 2011; </a:t>
            </a:r>
            <a:r>
              <a:rPr lang="en-US" sz="4400" dirty="0" err="1"/>
              <a:t>Beaty</a:t>
            </a:r>
            <a:r>
              <a:rPr lang="en-US" sz="4400" dirty="0"/>
              <a:t>, 2018)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1A6CC4F-A9F2-A44F-ADA9-02BB1066C0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r="14351"/>
          <a:stretch>
            <a:fillRect/>
          </a:stretch>
        </p:blipFill>
        <p:spPr>
          <a:xfrm>
            <a:off x="1673226" y="2220686"/>
            <a:ext cx="6963177" cy="914400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06636A3-ADC1-B641-9C92-31B37948F9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9" r="28559"/>
          <a:stretch>
            <a:fillRect/>
          </a:stretch>
        </p:blipFill>
        <p:spPr>
          <a:xfrm>
            <a:off x="13648268" y="595086"/>
            <a:ext cx="6970898" cy="3251200"/>
          </a:xfrm>
        </p:spPr>
      </p:pic>
    </p:spTree>
    <p:extLst>
      <p:ext uri="{BB962C8B-B14F-4D97-AF65-F5344CB8AC3E}">
        <p14:creationId xmlns:p14="http://schemas.microsoft.com/office/powerpoint/2010/main" val="32010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91397" y="6362572"/>
            <a:ext cx="13386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Conclusions and recommendations </a:t>
            </a:r>
          </a:p>
          <a:p>
            <a:r>
              <a:rPr lang="en-US" sz="6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26779" y="7330050"/>
            <a:ext cx="1338625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/>
              <a:t>Results from this study provided evidence for empirical measurement of learners’ engagement during active learning with SRS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/>
              <a:t>Students’ engagement and attention spiked when switching from passive lecture information encoding to active retrieval of prior knowledge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/>
              <a:t>Repeated testing with multiple SRS sessions may be associated with sensitization of such modality change and testing effect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/>
              <a:t>Optimal mix of SRS sessions and lecture modalities to maximize learning gains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>
          <a:xfrm>
            <a:off x="8896350" y="222157"/>
            <a:ext cx="13228154" cy="6169966"/>
          </a:xfr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" b="63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859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2463" y="3134937"/>
            <a:ext cx="13386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References</a:t>
            </a:r>
            <a:endParaRPr lang="en-US" sz="6000" b="1" spc="600" dirty="0">
              <a:solidFill>
                <a:schemeClr val="tx2"/>
              </a:solidFill>
              <a:latin typeface="Playfair Display SC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2463" y="4441082"/>
            <a:ext cx="20527354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err="1"/>
              <a:t>Beaty</a:t>
            </a:r>
            <a:r>
              <a:rPr lang="en-US" sz="3800" dirty="0"/>
              <a:t>, R. E., </a:t>
            </a:r>
            <a:r>
              <a:rPr lang="en-US" sz="3800" dirty="0" err="1"/>
              <a:t>Kenett</a:t>
            </a:r>
            <a:r>
              <a:rPr lang="en-US" sz="3800" dirty="0"/>
              <a:t>, Y. N., Christensen, A. P., Rosenberg, M. D., </a:t>
            </a:r>
            <a:r>
              <a:rPr lang="en-US" sz="3800" dirty="0" err="1"/>
              <a:t>Benedek</a:t>
            </a:r>
            <a:r>
              <a:rPr lang="en-US" sz="3800" dirty="0"/>
              <a:t>, M., Chen, Q., . . . Silvia, P. J. (2018). Robust prediction of individual creative ability from brain functional connectivity. Proceedings of the National Academy of Sciences, 115(5), 1087-1092. doi:10.1073/pnas.1713532115</a:t>
            </a:r>
          </a:p>
          <a:p>
            <a:pPr algn="just"/>
            <a:endParaRPr lang="en-US" sz="3800" dirty="0"/>
          </a:p>
          <a:p>
            <a:pPr algn="just"/>
            <a:r>
              <a:rPr lang="en-US" sz="3800" dirty="0"/>
              <a:t>Fink, A., </a:t>
            </a:r>
            <a:r>
              <a:rPr lang="en-US" sz="3800" dirty="0" err="1"/>
              <a:t>Grabner</a:t>
            </a:r>
            <a:r>
              <a:rPr lang="en-US" sz="3800" dirty="0"/>
              <a:t>, R. H., </a:t>
            </a:r>
            <a:r>
              <a:rPr lang="en-US" sz="3800" dirty="0" err="1"/>
              <a:t>Benedek</a:t>
            </a:r>
            <a:r>
              <a:rPr lang="en-US" sz="3800" dirty="0"/>
              <a:t>, M., </a:t>
            </a:r>
            <a:r>
              <a:rPr lang="en-US" sz="3800" dirty="0" err="1"/>
              <a:t>Reishofer</a:t>
            </a:r>
            <a:r>
              <a:rPr lang="en-US" sz="3800" dirty="0"/>
              <a:t>, G., Hauswirth, V., </a:t>
            </a:r>
            <a:r>
              <a:rPr lang="en-US" sz="3800" dirty="0" err="1"/>
              <a:t>Fally</a:t>
            </a:r>
            <a:r>
              <a:rPr lang="en-US" sz="3800" dirty="0"/>
              <a:t>, M., . . . Neubauer, A. C. (2009). The creative brain: Investigation of brain activity during creative problem solving by means of EEG and FMRI. Human Brain Mapping, 30(3), 734-748. doi:doi:10.1002/hbm.20538</a:t>
            </a:r>
          </a:p>
          <a:p>
            <a:pPr algn="just"/>
            <a:endParaRPr lang="en-US" sz="3800" dirty="0"/>
          </a:p>
          <a:p>
            <a:pPr algn="just"/>
            <a:r>
              <a:rPr lang="en-US" sz="3800" dirty="0"/>
              <a:t>Roy, R. N., Bonnet, S., </a:t>
            </a:r>
            <a:r>
              <a:rPr lang="en-US" sz="3800" dirty="0" err="1"/>
              <a:t>Charbonnier</a:t>
            </a:r>
            <a:r>
              <a:rPr lang="en-US" sz="3800" dirty="0"/>
              <a:t>, S., &amp; </a:t>
            </a:r>
            <a:r>
              <a:rPr lang="en-US" sz="3800" dirty="0" err="1"/>
              <a:t>Campagne</a:t>
            </a:r>
            <a:r>
              <a:rPr lang="en-US" sz="3800" dirty="0"/>
              <a:t>, A. (2016). Efficient Workload Classification based on Ignored Auditory Probes: A Proof of Concept. Frontiers in Human Neuroscience, 10(519). doi:10.3389/fnhum.2016.00519</a:t>
            </a:r>
          </a:p>
          <a:p>
            <a:pPr algn="just"/>
            <a:endParaRPr lang="en-US" sz="3800" dirty="0"/>
          </a:p>
          <a:p>
            <a:pPr algn="just"/>
            <a:r>
              <a:rPr lang="en-US" sz="3800" dirty="0"/>
              <a:t>Sawyer, K. (2011). The Cognitive Neuroscience of Creativity: A Critical Review. Creativity Research Journal, 23(2), 137-154. doi:10.1080/10400419.2011.571191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94D726-A9D5-4C46-A794-CD44AECF05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958" y="139308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1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70462" y="6425059"/>
            <a:ext cx="14097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600" dirty="0">
                <a:solidFill>
                  <a:schemeClr val="bg1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Write here</a:t>
            </a:r>
          </a:p>
          <a:p>
            <a:pPr algn="ctr"/>
            <a:r>
              <a:rPr lang="en-US" sz="6000" b="1" spc="600" dirty="0">
                <a:solidFill>
                  <a:schemeClr val="bg1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Something About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4665" y="9287381"/>
            <a:ext cx="56316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spc="6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WRITE SOMETHING HERE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393680" y="8717280"/>
            <a:ext cx="35862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2943"/>
          <p:cNvSpPr/>
          <p:nvPr/>
        </p:nvSpPr>
        <p:spPr>
          <a:xfrm>
            <a:off x="11408027" y="3885878"/>
            <a:ext cx="1545973" cy="188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Rectangle 9"/>
          <p:cNvSpPr/>
          <p:nvPr/>
        </p:nvSpPr>
        <p:spPr>
          <a:xfrm>
            <a:off x="6314996" y="2819757"/>
            <a:ext cx="11733384" cy="172350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43798" tIns="121900" rIns="243798" bIns="121900" rtlCol="0" anchor="ctr">
            <a:spAutoFit/>
          </a:bodyPr>
          <a:lstStyle/>
          <a:p>
            <a:pPr algn="ctr">
              <a:tabLst>
                <a:tab pos="338138" algn="l"/>
              </a:tabLst>
            </a:pPr>
            <a:r>
              <a:rPr lang="en-US" sz="9600" dirty="0">
                <a:solidFill>
                  <a:srgbClr val="000000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Want to know more?</a:t>
            </a:r>
            <a:endParaRPr lang="en-US" sz="2000" dirty="0">
              <a:solidFill>
                <a:srgbClr val="00000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950" y="4988816"/>
            <a:ext cx="4985278" cy="49852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5303" y="10513097"/>
            <a:ext cx="7616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http://www.apss.polyu.edu.hk/clickers/</a:t>
            </a:r>
          </a:p>
        </p:txBody>
      </p:sp>
    </p:spTree>
    <p:extLst>
      <p:ext uri="{BB962C8B-B14F-4D97-AF65-F5344CB8AC3E}">
        <p14:creationId xmlns:p14="http://schemas.microsoft.com/office/powerpoint/2010/main" val="169348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3226" y="1635889"/>
            <a:ext cx="105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Background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3226" y="2954778"/>
            <a:ext cx="900140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Students’ response system (SRS) &amp; mobile EEG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3226" y="4595217"/>
            <a:ext cx="9554755" cy="9147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Ubiquitousness</a:t>
            </a:r>
            <a:r>
              <a:rPr lang="en-US" dirty="0"/>
              <a:t> of e-learning technology opens new arrays of possibilities in innovative teaching practice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of students’ response system (SRS) has been suggested to enhance engagement in learning, yet underlying attentional and cognitive processes remain unresolved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Recent advances in mobile electro-encephalogram (EEG) allow monitoring of students’ attention level in a naturalistic learning environment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" b="3455"/>
          <a:stretch>
            <a:fillRect/>
          </a:stretch>
        </p:blipFill>
        <p:spPr>
          <a:xfrm>
            <a:off x="11868150" y="0"/>
            <a:ext cx="12509500" cy="13715999"/>
          </a:xfrm>
        </p:spPr>
      </p:pic>
    </p:spTree>
    <p:extLst>
      <p:ext uri="{BB962C8B-B14F-4D97-AF65-F5344CB8AC3E}">
        <p14:creationId xmlns:p14="http://schemas.microsoft.com/office/powerpoint/2010/main" val="151826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91396" y="7240961"/>
            <a:ext cx="13386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Student Response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91397" y="8453642"/>
            <a:ext cx="10344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Means of interactive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91396" y="9762074"/>
            <a:ext cx="101182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Student response system (SRS), also known as “Clickers”, is a medium allowing students in class to respond to teachers’ questions instantly with simple portal keypads or smart devices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r="21523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4" b="150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109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group of people sitting in a chair&#10;&#10;Description generated with very high confidence">
            <a:hlinkClick r:id="rId3"/>
            <a:extLst>
              <a:ext uri="{FF2B5EF4-FFF2-40B4-BE49-F238E27FC236}">
                <a16:creationId xmlns:a16="http://schemas.microsoft.com/office/drawing/2014/main" id="{2FC51D52-3AF8-4EBD-A4CB-0F1E4B37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613" y="-108961"/>
            <a:ext cx="24557264" cy="138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5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" b="5127"/>
          <a:stretch>
            <a:fillRect/>
          </a:stretch>
        </p:blipFill>
        <p:spPr>
          <a:xfrm>
            <a:off x="9399184" y="672383"/>
            <a:ext cx="13053060" cy="5648904"/>
          </a:xfrm>
        </p:spPr>
      </p:pic>
      <p:sp>
        <p:nvSpPr>
          <p:cNvPr id="14" name="TextBox 13"/>
          <p:cNvSpPr txBox="1"/>
          <p:nvPr/>
        </p:nvSpPr>
        <p:spPr>
          <a:xfrm>
            <a:off x="10679512" y="6355370"/>
            <a:ext cx="11950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Clickers usage at </a:t>
            </a:r>
            <a:r>
              <a:rPr lang="en-US" sz="6000" b="1" spc="600" dirty="0" err="1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PolyU</a:t>
            </a:r>
            <a:endParaRPr lang="en-US" sz="6000" b="1" spc="600" dirty="0">
              <a:solidFill>
                <a:schemeClr val="tx2"/>
              </a:solidFill>
              <a:latin typeface="Playfair Display SC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96354" y="8558669"/>
            <a:ext cx="13333228" cy="484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SRS adoption at the participating institutions has experienced substantial growth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By 1</a:t>
            </a:r>
            <a:r>
              <a:rPr lang="en-US" sz="3000" baseline="30000" dirty="0"/>
              <a:t>st</a:t>
            </a:r>
            <a:r>
              <a:rPr lang="en-US" sz="3000" dirty="0"/>
              <a:t> semester of the 2017-2018 academic year, the cumulative frequency of students engaging in clickers activities at the </a:t>
            </a:r>
            <a:r>
              <a:rPr lang="en-US" sz="3000" dirty="0" err="1"/>
              <a:t>PolyU</a:t>
            </a:r>
            <a:r>
              <a:rPr lang="en-US" sz="3000" dirty="0"/>
              <a:t> has reached a total of </a:t>
            </a:r>
            <a:r>
              <a:rPr lang="en-US" sz="3000" b="1" dirty="0"/>
              <a:t>30,000+</a:t>
            </a:r>
            <a:r>
              <a:rPr lang="en-US" sz="3000" dirty="0"/>
              <a:t> students.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Over </a:t>
            </a:r>
            <a:r>
              <a:rPr lang="en-US" sz="3000" b="1" dirty="0"/>
              <a:t>130</a:t>
            </a:r>
            <a:r>
              <a:rPr lang="en-US" sz="3000" dirty="0"/>
              <a:t> teachers have adopted SRS in their classes respectively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Over </a:t>
            </a:r>
            <a:r>
              <a:rPr lang="en-US" sz="3000" b="1" dirty="0"/>
              <a:t>2,500</a:t>
            </a:r>
            <a:r>
              <a:rPr lang="en-US" sz="3000" dirty="0"/>
              <a:t> sessions of SRS have been launched in more than </a:t>
            </a:r>
            <a:r>
              <a:rPr lang="en-US" sz="3000" b="1" dirty="0"/>
              <a:t>400</a:t>
            </a:r>
            <a:r>
              <a:rPr lang="en-US" sz="3000" dirty="0"/>
              <a:t> classes</a:t>
            </a: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r="4231"/>
          <a:stretch>
            <a:fillRect/>
          </a:stretch>
        </p:blipFill>
        <p:spPr/>
      </p:pic>
      <p:sp>
        <p:nvSpPr>
          <p:cNvPr id="19" name="TextBox 18"/>
          <p:cNvSpPr txBox="1"/>
          <p:nvPr/>
        </p:nvSpPr>
        <p:spPr>
          <a:xfrm>
            <a:off x="10679512" y="7243696"/>
            <a:ext cx="12677445" cy="91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Descriptive figures on clickers usage</a:t>
            </a:r>
          </a:p>
        </p:txBody>
      </p:sp>
    </p:spTree>
    <p:extLst>
      <p:ext uri="{BB962C8B-B14F-4D97-AF65-F5344CB8AC3E}">
        <p14:creationId xmlns:p14="http://schemas.microsoft.com/office/powerpoint/2010/main" val="183662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r="2076"/>
          <a:stretch>
            <a:fillRect/>
          </a:stretch>
        </p:blipFill>
        <p:spPr/>
      </p:pic>
      <p:sp>
        <p:nvSpPr>
          <p:cNvPr id="32" name="TextBox 31"/>
          <p:cNvSpPr txBox="1"/>
          <p:nvPr/>
        </p:nvSpPr>
        <p:spPr>
          <a:xfrm>
            <a:off x="10991397" y="1109529"/>
            <a:ext cx="105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Mobile EEG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991397" y="2779861"/>
            <a:ext cx="7734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Why do we need it?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991397" y="4265528"/>
            <a:ext cx="6080760" cy="748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EEG studies are typically conducted in a </a:t>
            </a:r>
            <a:r>
              <a:rPr lang="en-US" b="1" dirty="0"/>
              <a:t>laboratory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experimental environment is </a:t>
            </a:r>
            <a:r>
              <a:rPr lang="en-US" b="1" dirty="0"/>
              <a:t>controlled</a:t>
            </a:r>
            <a:r>
              <a:rPr lang="en-US" dirty="0"/>
              <a:t> and recording conditions are kept </a:t>
            </a:r>
            <a:r>
              <a:rPr lang="en-US" b="1" dirty="0"/>
              <a:t>consistent</a:t>
            </a:r>
            <a:r>
              <a:rPr lang="en-US" dirty="0"/>
              <a:t> across subjects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 </a:t>
            </a:r>
            <a:r>
              <a:rPr lang="en-US" b="1" dirty="0"/>
              <a:t>precision</a:t>
            </a:r>
            <a:r>
              <a:rPr lang="en-US" dirty="0"/>
              <a:t> but low on </a:t>
            </a:r>
            <a:r>
              <a:rPr lang="en-US" b="1" dirty="0"/>
              <a:t>ecological validity</a:t>
            </a:r>
            <a:endParaRPr lang="en-US" b="1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72157" y="4265528"/>
            <a:ext cx="6489592" cy="831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ontserrat Light" charset="0"/>
                <a:ea typeface="Montserrat Light" charset="0"/>
                <a:cs typeface="Montserrat Light" charset="0"/>
              </a:rPr>
              <a:t>Mobile EEG: It’s </a:t>
            </a:r>
            <a:r>
              <a:rPr lang="en-US" b="1" dirty="0">
                <a:latin typeface="Montserrat Light" charset="0"/>
                <a:ea typeface="Montserrat Light" charset="0"/>
                <a:cs typeface="Montserrat Light" charset="0"/>
              </a:rPr>
              <a:t>small</a:t>
            </a:r>
            <a:r>
              <a:rPr lang="en-US" dirty="0">
                <a:latin typeface="Montserrat Light" charset="0"/>
                <a:ea typeface="Montserrat Light" charset="0"/>
                <a:cs typeface="Montserrat Light" charset="0"/>
              </a:rPr>
              <a:t>, </a:t>
            </a:r>
            <a:r>
              <a:rPr lang="en-US" b="1" dirty="0">
                <a:latin typeface="Montserrat Light" charset="0"/>
                <a:ea typeface="Montserrat Light" charset="0"/>
                <a:cs typeface="Montserrat Light" charset="0"/>
              </a:rPr>
              <a:t>lightweight</a:t>
            </a:r>
            <a:r>
              <a:rPr lang="en-US" dirty="0">
                <a:latin typeface="Montserrat Light" charset="0"/>
                <a:ea typeface="Montserrat Light" charset="0"/>
                <a:cs typeface="Montserrat Light" charset="0"/>
              </a:rPr>
              <a:t> &amp; </a:t>
            </a:r>
            <a:r>
              <a:rPr lang="en-US" b="1" dirty="0">
                <a:latin typeface="Montserrat Light" charset="0"/>
                <a:ea typeface="Montserrat Light" charset="0"/>
                <a:cs typeface="Montserrat Light" charset="0"/>
              </a:rPr>
              <a:t>wirelessly</a:t>
            </a:r>
            <a:endParaRPr lang="en-US" b="1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 the years, the advancement of mobile EEG makes the system easier and faster to use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ontserrat Light" charset="0"/>
                <a:ea typeface="Montserrat Light" charset="0"/>
                <a:cs typeface="Montserrat Light" charset="0"/>
              </a:rPr>
              <a:t>Mobile EEG allows monitoring of neural activities in a </a:t>
            </a:r>
            <a:r>
              <a:rPr lang="en-US" b="1" dirty="0">
                <a:latin typeface="Montserrat Light" charset="0"/>
                <a:ea typeface="Montserrat Light" charset="0"/>
                <a:cs typeface="Montserrat Light" charset="0"/>
              </a:rPr>
              <a:t>less costly and non-intrusive</a:t>
            </a:r>
            <a:r>
              <a:rPr lang="en-US" dirty="0">
                <a:latin typeface="Montserrat Light" charset="0"/>
                <a:ea typeface="Montserrat Light" charset="0"/>
                <a:cs typeface="Montserrat Light" charset="0"/>
              </a:rPr>
              <a:t> fashion</a:t>
            </a:r>
          </a:p>
        </p:txBody>
      </p:sp>
    </p:spTree>
    <p:extLst>
      <p:ext uri="{BB962C8B-B14F-4D97-AF65-F5344CB8AC3E}">
        <p14:creationId xmlns:p14="http://schemas.microsoft.com/office/powerpoint/2010/main" val="12705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167437" y="1589845"/>
            <a:ext cx="105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Methods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65758" y="3107424"/>
            <a:ext cx="10854503" cy="107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EEG experimental session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67437" y="4426869"/>
            <a:ext cx="5488005" cy="9147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Participants (81 undergraduate students) were randomly assigned into one of the 2 experimental conditions:</a:t>
            </a:r>
          </a:p>
          <a:p>
            <a:pPr>
              <a:lnSpc>
                <a:spcPct val="150000"/>
              </a:lnSpc>
            </a:pP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2-SRS-polling-sessions condition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Montserrat Light" charset="0"/>
                <a:ea typeface="Montserrat Light" charset="0"/>
                <a:cs typeface="Montserrat Light" charset="0"/>
              </a:rPr>
              <a:t>Vs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1-SRS-polling-session</a:t>
            </a:r>
          </a:p>
          <a:p>
            <a:pPr>
              <a:lnSpc>
                <a:spcPct val="150000"/>
              </a:lnSpc>
            </a:pP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8197" y="4426869"/>
            <a:ext cx="5318947" cy="748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Gender: 34 male </a:t>
            </a:r>
            <a:r>
              <a:rPr lang="en-HK" dirty="0"/>
              <a:t>♂</a:t>
            </a:r>
            <a:r>
              <a:rPr lang="en-US" dirty="0"/>
              <a:t> &amp; 47 female </a:t>
            </a:r>
            <a:r>
              <a:rPr lang="en-HK" dirty="0"/>
              <a:t>♀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ontserrat Light" charset="0"/>
                <a:ea typeface="Montserrat Light" charset="0"/>
                <a:cs typeface="Montserrat Light" charset="0"/>
              </a:rPr>
              <a:t>We excluded 7 cases in the analyses due to technical problems on sensor connectivity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typical experimental session lasts for 15-20 minutes</a:t>
            </a:r>
            <a:endParaRPr lang="en-US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b="1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99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12792140" y="645476"/>
            <a:ext cx="10553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Experimental setting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792140" y="1716443"/>
            <a:ext cx="824522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b="1" spc="120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792140" y="4296337"/>
            <a:ext cx="10914527" cy="738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All visual stimuli and video lecture were displayed on a laptop computer with a 13-inch screen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EEG signals were acquired through a headset with a single-point, dry electrode sensor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Data were transmitted through Bluetooth connection to a tablet device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Polling sessions were compiled with another tablet installed with the student response system</a:t>
            </a:r>
            <a:endParaRPr lang="en-US" sz="40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937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2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991396" y="644696"/>
            <a:ext cx="11792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EEG data acquisition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991397" y="1778870"/>
            <a:ext cx="11091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pc="600" dirty="0" err="1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Neurosky</a:t>
            </a:r>
            <a:r>
              <a:rPr lang="en-US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 </a:t>
            </a:r>
            <a:r>
              <a:rPr lang="en-US" b="1" spc="600" dirty="0" err="1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Mindwave</a:t>
            </a:r>
            <a:r>
              <a:rPr lang="en-US" b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 Mobile headset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991397" y="3311800"/>
            <a:ext cx="11792402" cy="830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Acquisition of raw EEG data was performed using the </a:t>
            </a:r>
            <a:r>
              <a:rPr lang="en-US" sz="4000" dirty="0" err="1"/>
              <a:t>Neurosky</a:t>
            </a:r>
            <a:r>
              <a:rPr lang="en-US" sz="4000" dirty="0"/>
              <a:t> </a:t>
            </a:r>
            <a:r>
              <a:rPr lang="en-US" sz="4000" dirty="0" err="1"/>
              <a:t>Mindwave</a:t>
            </a:r>
            <a:r>
              <a:rPr lang="en-US" sz="4000" dirty="0"/>
              <a:t> Mobile headset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Signals were collected with a single-point dry-sensor electrode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Electrode for obtaining EEG signals was attached to the FP1 position on the forehead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Another electrode for reference and ground signals was placed with an ear clip at the left side of the headset</a:t>
            </a:r>
            <a:endParaRPr lang="en-US" sz="40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3626"/>
            <a:ext cx="6307857" cy="76979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476" y="5842614"/>
            <a:ext cx="3590925" cy="6924675"/>
          </a:xfrm>
          <a:prstGeom prst="rect">
            <a:avLst/>
          </a:prstGeom>
        </p:spPr>
      </p:pic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21240" cy="13716000"/>
          </a:xfrm>
        </p:spPr>
      </p:sp>
    </p:spTree>
    <p:extLst>
      <p:ext uri="{BB962C8B-B14F-4D97-AF65-F5344CB8AC3E}">
        <p14:creationId xmlns:p14="http://schemas.microsoft.com/office/powerpoint/2010/main" val="25350104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ir Light 2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35208</TotalTime>
  <Words>1608</Words>
  <Application>Microsoft Macintosh PowerPoint</Application>
  <PresentationFormat>Custom</PresentationFormat>
  <Paragraphs>300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 Bold</vt:lpstr>
      <vt:lpstr>Lato Light</vt:lpstr>
      <vt:lpstr>Montserrat Hairline</vt:lpstr>
      <vt:lpstr>Montserrat Light</vt:lpstr>
      <vt:lpstr>Montserrat Semi</vt:lpstr>
      <vt:lpstr>Montserrat Ultra Light</vt:lpstr>
      <vt:lpstr>Playfair Display SC</vt:lpstr>
      <vt:lpstr>PMingLiU</vt:lpstr>
      <vt:lpstr>Arial</vt:lpstr>
      <vt:lpstr>Calibri</vt:lpstr>
      <vt:lpstr>Calibri Light</vt:lpstr>
      <vt:lpstr>Gill Sans</vt:lpstr>
      <vt:lpstr>Times New Roman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Awesome PPT</Manager>
  <Company>Awesome PPT</Company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Slidedizer Presentation</dc:title>
  <dc:subject>Awesome PPT</dc:subject>
  <dc:creator>Slidedizer Co.</dc:creator>
  <cp:keywords>Awesome PPT</cp:keywords>
  <dc:description>Awesome PPT</dc:description>
  <cp:lastModifiedBy>Chan, Kevin [APSS]</cp:lastModifiedBy>
  <cp:revision>6297</cp:revision>
  <dcterms:created xsi:type="dcterms:W3CDTF">2014-11-12T21:47:38Z</dcterms:created>
  <dcterms:modified xsi:type="dcterms:W3CDTF">2018-06-04T03:07:29Z</dcterms:modified>
  <cp:category>Awesome PPT</cp:category>
</cp:coreProperties>
</file>