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1" r:id="rId3"/>
    <p:sldId id="272" r:id="rId4"/>
    <p:sldId id="276" r:id="rId5"/>
    <p:sldId id="275" r:id="rId6"/>
    <p:sldId id="277" r:id="rId7"/>
    <p:sldId id="1549" r:id="rId8"/>
    <p:sldId id="1552" r:id="rId9"/>
    <p:sldId id="1554" r:id="rId10"/>
    <p:sldId id="1561" r:id="rId11"/>
    <p:sldId id="1558" r:id="rId12"/>
    <p:sldId id="1559" r:id="rId13"/>
    <p:sldId id="1562" r:id="rId14"/>
    <p:sldId id="1560" r:id="rId15"/>
    <p:sldId id="1563" r:id="rId16"/>
    <p:sldId id="1566" r:id="rId17"/>
    <p:sldId id="1567" r:id="rId18"/>
    <p:sldId id="1568" r:id="rId19"/>
    <p:sldId id="1570" r:id="rId20"/>
    <p:sldId id="1571" r:id="rId21"/>
    <p:sldId id="1572" r:id="rId22"/>
    <p:sldId id="1573" r:id="rId23"/>
    <p:sldId id="1574" r:id="rId24"/>
    <p:sldId id="1575" r:id="rId25"/>
    <p:sldId id="274" r:id="rId26"/>
    <p:sldId id="257" r:id="rId27"/>
    <p:sldId id="16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2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ura\Dropbox%20(CognaLearn)\5.%20INTELEARN%20KIT%20DASHBOARD\B.%20Product\User%20Feedback\2018%2001%2029\Teacher\%5bplease%20don't%20edit%5d%20InteDashboard%20Educator%20Feedback%20Survey(by%20Individuals)_18%2001%202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ura\Dropbox%20(CognaLearn)\5.%20INTELEARN%20KIT%20DASHBOARD\B.%20Product\User%20Feedback\2018%2001%2029\Student\%5bdon't%20edit%5d%20InteDashboard%20Student%20Feedback%20Survey%20(by%20Individuals)_18%2001%202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ura\Dropbox%20(CognaLearn)\5.%20INTELEARN%20KIT%20DASHBOARD\B.%20Product\User%20Feedback\2018%2001%2029\Teacher\InteDashboard%20Educator%20Feedback%20Survey(by%20Questions)_18%2001%202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ura\Dropbox%20(CognaLearn)\5.%20INTELEARN%20KIT%20DASHBOARD\B.%20Product\User%20Feedback\2018%2001%2029\Student\%5bdon't%20edit%5d%20InteDashboard%20Student%20Feedback%20Survey%20(by%20Individuals)_18%2001%202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laura\Dropbox%20(CognaLearn)\5.%20INTELEARN%20KIT%20DASHBOARD\B.%20Product\User%20Feedback\2018%2001%2029\Teacher\InteDashboard%20Educator%20Feedback%20Survey(by%20Questions)_18%2001%202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B6A-4A5E-84F4-86D109AA866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B6A-4A5E-84F4-86D109AA866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B6A-4A5E-84F4-86D109AA866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B6A-4A5E-84F4-86D109AA866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B6A-4A5E-84F4-86D109AA866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B6A-4A5E-84F4-86D109AA8667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B6A-4A5E-84F4-86D109AA86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Sheet!$G$35:$G$41</c:f>
              <c:strCache>
                <c:ptCount val="7"/>
                <c:pt idx="0">
                  <c:v>UK</c:v>
                </c:pt>
                <c:pt idx="1">
                  <c:v>Brazil</c:v>
                </c:pt>
                <c:pt idx="2">
                  <c:v>Malaysia</c:v>
                </c:pt>
                <c:pt idx="3">
                  <c:v>Spain</c:v>
                </c:pt>
                <c:pt idx="4">
                  <c:v>Singapore</c:v>
                </c:pt>
                <c:pt idx="5">
                  <c:v>Australia</c:v>
                </c:pt>
                <c:pt idx="6">
                  <c:v>USA</c:v>
                </c:pt>
              </c:strCache>
            </c:strRef>
          </c:cat>
          <c:val>
            <c:numRef>
              <c:f>Sheet!$H$35:$H$41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4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B6A-4A5E-84F4-86D109AA866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37-4BBD-B9C0-F8FFE93B0B6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37-4BBD-B9C0-F8FFE93B0B6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37-4BBD-B9C0-F8FFE93B0B65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37-4BBD-B9C0-F8FFE93B0B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Others</a:t>
                    </a:r>
                    <a:r>
                      <a:rPr lang="en-US" baseline="0" dirty="0"/>
                      <a:t>
&lt; 1%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37-4BBD-B9C0-F8FFE93B0B65}"/>
                </c:ext>
              </c:extLst>
            </c:dLbl>
            <c:dLbl>
              <c:idx val="1"/>
              <c:layout>
                <c:manualLayout>
                  <c:x val="2.118379464729702E-2"/>
                  <c:y val="0"/>
                </c:manualLayout>
              </c:layout>
              <c:tx>
                <c:rich>
                  <a:bodyPr/>
                  <a:lstStyle/>
                  <a:p>
                    <a:fld id="{DC128FE7-EA71-174B-9FC1-51F1C4C307FF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C37-4BBD-B9C0-F8FFE93B0B6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4FEAA28-E9A8-D046-8A7F-69D8A72B75C3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16%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C37-4BBD-B9C0-F8FFE93B0B6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9DD98F8-6D86-7D4C-A410-3F930607D139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
78%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C37-4BBD-B9C0-F8FFE93B0B6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Sheet!$E$311:$E$314</c:f>
              <c:strCache>
                <c:ptCount val="4"/>
                <c:pt idx="0">
                  <c:v>NL</c:v>
                </c:pt>
                <c:pt idx="1">
                  <c:v>Australia</c:v>
                </c:pt>
                <c:pt idx="2">
                  <c:v>Singapore</c:v>
                </c:pt>
                <c:pt idx="3">
                  <c:v>USA</c:v>
                </c:pt>
              </c:strCache>
            </c:strRef>
          </c:cat>
          <c:val>
            <c:numRef>
              <c:f>Sheet!$G$311:$G$314</c:f>
              <c:numCache>
                <c:formatCode>General</c:formatCode>
                <c:ptCount val="4"/>
                <c:pt idx="0">
                  <c:v>1</c:v>
                </c:pt>
                <c:pt idx="1">
                  <c:v>19</c:v>
                </c:pt>
                <c:pt idx="2">
                  <c:v>48</c:v>
                </c:pt>
                <c:pt idx="3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37-4BBD-B9C0-F8FFE93B0B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'Question 1'!$D$63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81-4873-9E3F-F29DF43B7DD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81-4873-9E3F-F29DF43B7DD6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681-4873-9E3F-F29DF43B7DD6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681-4873-9E3F-F29DF43B7DD6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81-4873-9E3F-F29DF43B7DD6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681-4873-9E3F-F29DF43B7DD6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681-4873-9E3F-F29DF43B7D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'Question 1'!$B$64:$B$74</c:f>
              <c:numCache>
                <c:formatCode>@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'Question 1'!$D$64:$D$74</c:f>
              <c:numCache>
                <c:formatCode>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3.3333333333333333E-2</c:v>
                </c:pt>
                <c:pt idx="4">
                  <c:v>0</c:v>
                </c:pt>
                <c:pt idx="5">
                  <c:v>3.3333333333333333E-2</c:v>
                </c:pt>
                <c:pt idx="6">
                  <c:v>0.1</c:v>
                </c:pt>
                <c:pt idx="7">
                  <c:v>0.13333333333333333</c:v>
                </c:pt>
                <c:pt idx="8">
                  <c:v>0.26666666666666666</c:v>
                </c:pt>
                <c:pt idx="9">
                  <c:v>0.3</c:v>
                </c:pt>
                <c:pt idx="10">
                  <c:v>0.13333333333333333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681-4873-9E3F-F29DF43B7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55"/>
        <c:axId val="1211595183"/>
        <c:axId val="1211719743"/>
      </c:barChart>
      <c:catAx>
        <c:axId val="1211595183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11719743"/>
        <c:crosses val="autoZero"/>
        <c:auto val="0"/>
        <c:lblAlgn val="ctr"/>
        <c:lblOffset val="100"/>
        <c:tickLblSkip val="1"/>
        <c:noMultiLvlLbl val="0"/>
      </c:catAx>
      <c:valAx>
        <c:axId val="121171974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11595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Sheet!$N$363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B15-40E3-AF31-09F661F5A8D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B15-40E3-AF31-09F661F5A8D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B15-40E3-AF31-09F661F5A8D2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B15-40E3-AF31-09F661F5A8D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B15-40E3-AF31-09F661F5A8D2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B15-40E3-AF31-09F661F5A8D2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B15-40E3-AF31-09F661F5A8D2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B15-40E3-AF31-09F661F5A8D2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B15-40E3-AF31-09F661F5A8D2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B15-40E3-AF31-09F661F5A8D2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B15-40E3-AF31-09F661F5A8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Sheet!$L$364:$L$374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Sheet!$N$364:$N$374</c:f>
              <c:numCache>
                <c:formatCode>0%</c:formatCode>
                <c:ptCount val="11"/>
                <c:pt idx="0">
                  <c:v>2.9605263157894735E-2</c:v>
                </c:pt>
                <c:pt idx="1">
                  <c:v>1.9736842105263157E-2</c:v>
                </c:pt>
                <c:pt idx="2">
                  <c:v>9.8684210526315784E-3</c:v>
                </c:pt>
                <c:pt idx="3">
                  <c:v>6.5789473684210523E-3</c:v>
                </c:pt>
                <c:pt idx="4">
                  <c:v>2.9605263157894735E-2</c:v>
                </c:pt>
                <c:pt idx="5">
                  <c:v>0.20065789473684212</c:v>
                </c:pt>
                <c:pt idx="6">
                  <c:v>0.10526315789473684</c:v>
                </c:pt>
                <c:pt idx="7">
                  <c:v>0.13157894736842105</c:v>
                </c:pt>
                <c:pt idx="8">
                  <c:v>0.19078947368421054</c:v>
                </c:pt>
                <c:pt idx="9">
                  <c:v>9.5394736842105268E-2</c:v>
                </c:pt>
                <c:pt idx="10">
                  <c:v>0.18092105263157895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B15-40E3-AF31-09F661F5A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1138524607"/>
        <c:axId val="1138529471"/>
      </c:barChart>
      <c:catAx>
        <c:axId val="1138524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138529471"/>
        <c:crosses val="autoZero"/>
        <c:auto val="1"/>
        <c:lblAlgn val="ctr"/>
        <c:lblOffset val="100"/>
        <c:noMultiLvlLbl val="0"/>
      </c:catAx>
      <c:valAx>
        <c:axId val="1138529471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38524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75-4B92-AFB7-8A2E93EF576D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75-4B92-AFB7-8A2E93EF576D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75-4B92-AFB7-8A2E93EF576D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75-4B92-AFB7-8A2E93EF576D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A75-4B92-AFB7-8A2E93EF576D}"/>
              </c:ext>
            </c:extLst>
          </c:dPt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A75-4B92-AFB7-8A2E93EF576D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A75-4B92-AFB7-8A2E93EF576D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A75-4B92-AFB7-8A2E93EF576D}"/>
                </c:ext>
              </c:extLst>
            </c:dLbl>
            <c:dLbl>
              <c:idx val="3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A75-4B92-AFB7-8A2E93EF576D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A75-4B92-AFB7-8A2E93EF576D}"/>
                </c:ext>
              </c:extLst>
            </c:dLbl>
            <c:dLbl>
              <c:idx val="5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A75-4B92-AFB7-8A2E93EF576D}"/>
                </c:ext>
              </c:extLst>
            </c:dLbl>
            <c:dLbl>
              <c:idx val="6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1A75-4B92-AFB7-8A2E93EF576D}"/>
                </c:ext>
              </c:extLst>
            </c:dLbl>
            <c:dLbl>
              <c:idx val="7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C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A75-4B92-AFB7-8A2E93EF576D}"/>
                </c:ext>
              </c:extLst>
            </c:dLbl>
            <c:dLbl>
              <c:idx val="8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FFC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A75-4B92-AFB7-8A2E93EF576D}"/>
                </c:ext>
              </c:extLst>
            </c:dLbl>
            <c:dLbl>
              <c:idx val="9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A75-4B92-AFB7-8A2E93EF576D}"/>
                </c:ext>
              </c:extLst>
            </c:dLbl>
            <c:dLbl>
              <c:idx val="1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92D05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A75-4B92-AFB7-8A2E93EF576D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'Question 2'!$B$66:$B$76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cat>
          <c:val>
            <c:numRef>
              <c:f>'Question 2'!$D$66:$D$76</c:f>
              <c:numCache>
                <c:formatCode>0.0%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3.3333333333333333E-2</c:v>
                </c:pt>
                <c:pt idx="4">
                  <c:v>0</c:v>
                </c:pt>
                <c:pt idx="5">
                  <c:v>0.1</c:v>
                </c:pt>
                <c:pt idx="6">
                  <c:v>6.6666666666666666E-2</c:v>
                </c:pt>
                <c:pt idx="7">
                  <c:v>0.13333333333333333</c:v>
                </c:pt>
                <c:pt idx="8">
                  <c:v>0.16666666666666666</c:v>
                </c:pt>
                <c:pt idx="9">
                  <c:v>0.2</c:v>
                </c:pt>
                <c:pt idx="1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A75-4B92-AFB7-8A2E93EF5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696046303"/>
        <c:axId val="696047999"/>
      </c:barChart>
      <c:catAx>
        <c:axId val="69604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96047999"/>
        <c:crosses val="autoZero"/>
        <c:auto val="1"/>
        <c:lblAlgn val="ctr"/>
        <c:lblOffset val="100"/>
        <c:noMultiLvlLbl val="0"/>
      </c:catAx>
      <c:valAx>
        <c:axId val="696047999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69604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0C1700-D0F1-4140-AAE3-A70DDCB4C3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119B40-BBC7-4F20-A48E-773942AD14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D70C1-E748-4637-A3B3-575DB5E146E0}" type="datetime3">
              <a:rPr lang="en-US" smtClean="0"/>
              <a:t>5 June 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A39DF-A9F1-43D7-8770-AD58742DC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Brian@cognalearn.com | www.cognalearn.com Copyright © 2015 - 2018 CognaLearn Pte Ltd.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2ADEE-3E95-4CC8-A688-234482C6E5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EF0D1-379A-4C83-9658-C2788A844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625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356AC-7D35-46AE-9228-25BBE30E5970}" type="datetime3">
              <a:rPr lang="en-US" smtClean="0"/>
              <a:t>5 June 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Brian@cognalearn.com | www.cognalearn.com Copyright © 2015 - 2018 CognaLearn Pte Ltd.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8F7F9-4CC8-4721-91DE-0AEDAE79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415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9DEAF5-D2BE-4EDD-BDAD-D7E9EA7125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3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9FDFA4C-8038-43CB-8941-F5A2555D0E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921932" y="1959428"/>
            <a:ext cx="2431868" cy="2853645"/>
          </a:xfrm>
          <a:ln>
            <a:noFill/>
          </a:ln>
          <a:effectLst>
            <a:softEdge rad="12700"/>
          </a:effectLst>
        </p:spPr>
        <p:txBody>
          <a:bodyPr/>
          <a:lstStyle>
            <a:lvl1pPr>
              <a:defRPr sz="2000" i="1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0C6D4E-3147-4CBC-A8F0-5DC415C23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1750" y="4914900"/>
            <a:ext cx="2432050" cy="1274309"/>
          </a:xfrm>
          <a:solidFill>
            <a:schemeClr val="tx2"/>
          </a:solidFill>
          <a:ln w="3175" cap="rnd">
            <a:solidFill>
              <a:schemeClr val="accent1">
                <a:alpha val="0"/>
              </a:schemeClr>
            </a:solidFill>
          </a:ln>
        </p:spPr>
        <p:txBody>
          <a:bodyPr anchor="ctr" anchorCtr="1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2AC366-E25E-45C4-8B60-DBD70930212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802186" y="1959428"/>
            <a:ext cx="8011886" cy="1095029"/>
          </a:xfrm>
        </p:spPr>
        <p:txBody>
          <a:bodyPr tIns="0" bIns="0" numCol="1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6400" b="1" baseline="30000">
                <a:solidFill>
                  <a:schemeClr val="tx2"/>
                </a:solidFill>
              </a:defRPr>
            </a:lvl1pPr>
          </a:lstStyle>
          <a:p>
            <a:pPr lvl="0"/>
            <a:r>
              <a:rPr lang="en-SG" dirty="0"/>
              <a:t>Impact of enhanced technology for team-based learning 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223B94-7B1A-477B-943E-4FE7F3240BDE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802186" y="3340127"/>
            <a:ext cx="8011886" cy="311001"/>
          </a:xfrm>
        </p:spPr>
        <p:txBody>
          <a:bodyPr tIns="182880" bIns="0" numCol="1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aseline="30000"/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eLearning Forum Asia 2018</a:t>
            </a:r>
          </a:p>
          <a:p>
            <a:pPr lvl="0"/>
            <a:r>
              <a:rPr lang="en-US" dirty="0"/>
              <a:t>National Taipei University of Business</a:t>
            </a:r>
          </a:p>
          <a:p>
            <a:pPr lvl="0"/>
            <a:r>
              <a:rPr lang="en-US" dirty="0"/>
              <a:t>Taipei, Taiwan</a:t>
            </a:r>
          </a:p>
          <a:p>
            <a:pPr lvl="0"/>
            <a:r>
              <a:rPr lang="en-US" dirty="0"/>
              <a:t>24 May 2018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8A53094-23DC-4564-959A-91831C9A9932}"/>
              </a:ext>
            </a:extLst>
          </p:cNvPr>
          <p:cNvSpPr>
            <a:spLocks noGrp="1" noChangeAspect="1"/>
          </p:cNvSpPr>
          <p:nvPr>
            <p:ph sz="half" idx="19" hasCustomPrompt="1"/>
          </p:nvPr>
        </p:nvSpPr>
        <p:spPr>
          <a:xfrm>
            <a:off x="802186" y="4914900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 b="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FD68A3-E1B5-47D8-881F-A25098FD7E05}"/>
              </a:ext>
            </a:extLst>
          </p:cNvPr>
          <p:cNvSpPr>
            <a:spLocks noGrp="1" noChangeAspect="1"/>
          </p:cNvSpPr>
          <p:nvPr>
            <p:ph sz="half" idx="20" hasCustomPrompt="1"/>
          </p:nvPr>
        </p:nvSpPr>
        <p:spPr>
          <a:xfrm>
            <a:off x="3510460" y="4914900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597E0D5-BE2F-459D-888D-8E097016A2F9}"/>
              </a:ext>
            </a:extLst>
          </p:cNvPr>
          <p:cNvSpPr>
            <a:spLocks noGrp="1" noChangeAspect="1"/>
          </p:cNvSpPr>
          <p:nvPr>
            <p:ph sz="half" idx="22" hasCustomPrompt="1"/>
          </p:nvPr>
        </p:nvSpPr>
        <p:spPr>
          <a:xfrm>
            <a:off x="6190615" y="4922786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9839152-7F53-4306-B5AB-901FD093AB36}"/>
              </a:ext>
            </a:extLst>
          </p:cNvPr>
          <p:cNvSpPr>
            <a:spLocks noGrp="1" noChangeAspect="1"/>
          </p:cNvSpPr>
          <p:nvPr>
            <p:ph sz="half" idx="23" hasCustomPrompt="1"/>
          </p:nvPr>
        </p:nvSpPr>
        <p:spPr>
          <a:xfrm>
            <a:off x="802186" y="3557020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 b="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28DFAB7-334F-495A-B749-64AB8F534837}"/>
              </a:ext>
            </a:extLst>
          </p:cNvPr>
          <p:cNvSpPr>
            <a:spLocks noGrp="1" noChangeAspect="1"/>
          </p:cNvSpPr>
          <p:nvPr>
            <p:ph sz="half" idx="24" hasCustomPrompt="1"/>
          </p:nvPr>
        </p:nvSpPr>
        <p:spPr>
          <a:xfrm>
            <a:off x="3510460" y="3557020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CD1EF6-1EED-4E9F-ADB1-3C7738919057}"/>
              </a:ext>
            </a:extLst>
          </p:cNvPr>
          <p:cNvSpPr>
            <a:spLocks noGrp="1" noChangeAspect="1"/>
          </p:cNvSpPr>
          <p:nvPr>
            <p:ph sz="half" idx="25" hasCustomPrompt="1"/>
          </p:nvPr>
        </p:nvSpPr>
        <p:spPr>
          <a:xfrm>
            <a:off x="6190615" y="3564906"/>
            <a:ext cx="2623457" cy="1266423"/>
          </a:xfrm>
        </p:spPr>
        <p:txBody>
          <a:bodyPr anchor="b" anchorCtr="1"/>
          <a:lstStyle>
            <a:lvl1pPr marL="0" indent="0">
              <a:buNone/>
              <a:defRPr sz="1800"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sz="1800" dirty="0"/>
              <a:t>INSERT TEXT</a:t>
            </a:r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9E8A05D5-53BD-4EF3-8EA6-3A8F13AFE7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31100" y="6375400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 dirty="0"/>
              <a:t>Brian@cognalearn.com | www.cognalearn.com</a:t>
            </a:r>
          </a:p>
          <a:p>
            <a:pPr algn="r"/>
            <a:r>
              <a:rPr lang="en-US" dirty="0"/>
              <a:t>Copyright © 2015 - 2018 CognaLearn Pte Ltd. </a:t>
            </a:r>
          </a:p>
          <a:p>
            <a:r>
              <a:rPr lang="en-US" dirty="0"/>
              <a:t> 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99653A7-4E35-4DB7-8BE8-A6A71C50C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9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4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3AA8-832A-48CA-A35E-7700509AB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2FDD536-3BB6-4D0E-8759-3D95E3ED7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1578"/>
            <a:ext cx="5206049" cy="396473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3A925CA-FA9B-42E8-96DD-5450C7056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7674"/>
            <a:ext cx="5206049" cy="156961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7BD8E2-871E-46CF-B025-59F6C1136AA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36055" y="1787341"/>
            <a:ext cx="5230084" cy="396473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768F2A-7AF4-4157-9708-B49D2100389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0" y="3891264"/>
            <a:ext cx="5206049" cy="396473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12F3A50-56FE-4E6B-ADC3-D73A6FE7CFF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136055" y="3887027"/>
            <a:ext cx="5228496" cy="396473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962F3B48-3CD7-4D02-BB87-B79B78573296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158502" y="2250613"/>
            <a:ext cx="5206049" cy="156961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D86EFCB-A9AE-4300-B484-B2EEF242754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838200" y="4354259"/>
            <a:ext cx="5206049" cy="156961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B78DC4D-5E0A-4C66-A31C-BA6AC01CCA5F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6147750" y="4363028"/>
            <a:ext cx="5206049" cy="156961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48364C89-A1A5-4E8C-A4C8-16E0B8E70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54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&amp; Texts 2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837B-E9B2-4EDD-A3E6-905614B7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75A3085-58CE-4820-9FA4-1AF33560ACBE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200" y="1941149"/>
            <a:ext cx="5157787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9D66788-D09D-4FDF-B25C-BBEA30FE2610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196012" y="1941149"/>
            <a:ext cx="5157787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2DA263-F885-4E9F-AC36-0C5A23528455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015118C8-6D97-419B-946C-A281C4113F5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199" y="4330700"/>
            <a:ext cx="5157788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6B1D8FD-0C14-41C8-A9DB-B0696BE2FAB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96011" y="4330699"/>
            <a:ext cx="5157788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69E97FA-BC96-4F84-97A5-54C54C356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07F7703-3E0D-4229-8519-C2B15A67F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7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&amp; Texts 3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4202-2765-40B8-97D9-C25B6D61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B979996-79EF-44DA-9C4B-12B56B818D14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200" y="1909738"/>
            <a:ext cx="3405190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A93639-9242-4141-A480-CAD0E697370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405310" y="1892705"/>
            <a:ext cx="3405190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16E0C-4BF1-4CF7-A8E4-11BD20A19E52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C399DF3-1350-49C6-851F-A9C2FF74965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948609" y="1892705"/>
            <a:ext cx="3405190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41C226-0A50-42AB-AF3A-F975AF16BC8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199" y="4330700"/>
            <a:ext cx="3429002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7B114F2B-C77C-41FD-B58A-E005FBC5AAC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405310" y="4330700"/>
            <a:ext cx="3429002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482268B0-84BD-4C6B-9B6D-F470FFA4274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72421" y="4330700"/>
            <a:ext cx="3429002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A455265-51BB-4DB9-99C7-8CE1F92F42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C330246-CF8C-4D97-85E6-219B7E7B1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8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&amp; Texts 4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59F9B-8870-4D83-9197-3A3FF640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60794E2-AB87-4D17-ADC8-22911D9FD28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200" y="1909738"/>
            <a:ext cx="2518679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A7F193-AA35-4A09-92C3-7AE1F0FA23B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3562348" y="1910984"/>
            <a:ext cx="2460171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5DAF0-9EF5-406F-BD76-4E799D9D3EA8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FF54CD7-2427-46F8-8522-8BEF046430EA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8893628" y="1909738"/>
            <a:ext cx="2460171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393DCE3-7D10-40DA-9E45-7D7D79DD685A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227988" y="1909738"/>
            <a:ext cx="2460171" cy="2287951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Insert content / photos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87BCCD-9527-4E3F-AFEC-21C114A2C2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8199" y="4330700"/>
            <a:ext cx="2518679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03B28CC-37CF-4AEE-A0BC-29D7A6B475A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577320" y="4330699"/>
            <a:ext cx="2445199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0F83544-E59A-497F-9965-6AB5108204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42962" y="4330699"/>
            <a:ext cx="2445198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4850091-CDFD-401E-BDB8-A41D79B3167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921932" y="4330698"/>
            <a:ext cx="2445199" cy="152082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3D50730-DF4E-4275-B123-ACA39D19C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61A3BB2-9178-4935-A264-07ADFE28D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631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D534-4A33-4792-9C3C-CAF30F5C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CE141F94-56FF-46F1-AD75-8AB1BD9F880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38200" y="1815645"/>
            <a:ext cx="10515600" cy="4141380"/>
          </a:xfrm>
        </p:spPr>
        <p:txBody>
          <a:bodyPr anchor="b" anchorCtr="1"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103A0-4044-43B7-87A1-0592821E35E2}"/>
              </a:ext>
            </a:extLst>
          </p:cNvPr>
          <p:cNvSpPr txBox="1"/>
          <p:nvPr userDrawn="1"/>
        </p:nvSpPr>
        <p:spPr>
          <a:xfrm>
            <a:off x="838200" y="6009026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3E8BEA1-806C-4BD5-92B0-7F7836FFE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DA59532-8015-459D-A074-0BD121D2A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7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D534-4A33-4792-9C3C-CAF30F5C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CE141F94-56FF-46F1-AD75-8AB1BD9F880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838200" y="1815645"/>
            <a:ext cx="10515600" cy="4141380"/>
          </a:xfrm>
        </p:spPr>
        <p:txBody>
          <a:bodyPr anchor="b" anchorCtr="1"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103A0-4044-43B7-87A1-0592821E35E2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C966B18-E5A9-4000-8789-2681D9BB3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CA1A338-E897-4D44-B0C6-EEA05F1E0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469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or 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D534-4A33-4792-9C3C-CAF30F5C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103A0-4044-43B7-87A1-0592821E35E2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BB6A602E-E689-400D-9160-C07F0131946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199" y="1816098"/>
            <a:ext cx="10515600" cy="4142232"/>
          </a:xfrm>
        </p:spPr>
        <p:txBody>
          <a:bodyPr anchor="b" anchorCtr="1"/>
          <a:lstStyle/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7C2DD14-5DB9-4BE7-A872-1A635E2D0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45B5D2E-AC70-4625-8C2D-6136ED8FA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83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Aud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D534-4A33-4792-9C3C-CAF30F5C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103A0-4044-43B7-87A1-0592821E35E2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9BB36DB5-9876-4B2F-965C-919CD60438F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838200" y="1803400"/>
            <a:ext cx="10515600" cy="4160520"/>
          </a:xfrm>
        </p:spPr>
        <p:txBody>
          <a:bodyPr anchor="b" anchorCtr="1"/>
          <a:lstStyle/>
          <a:p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B4CF952-279B-41B1-82E3-4A2A4469B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AD505B1-1368-45D0-AA39-9AAA931C7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9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65835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tail 36 header / 24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514475"/>
            <a:ext cx="10515601" cy="4662488"/>
          </a:xfrm>
          <a:prstGeom prst="rect">
            <a:avLst/>
          </a:prstGeom>
        </p:spPr>
        <p:txBody>
          <a:bodyPr/>
          <a:lstStyle>
            <a:lvl1pPr marL="347671" indent="-347671">
              <a:defRPr sz="2400"/>
            </a:lvl1pPr>
            <a:lvl2pPr marL="731538" indent="-274327">
              <a:defRPr sz="2400"/>
            </a:lvl2pPr>
            <a:lvl3pPr marL="1345441" indent="-431018">
              <a:defRPr sz="2400"/>
            </a:lvl3pPr>
            <a:lvl4pPr marL="1662834" indent="-291200">
              <a:defRPr sz="2400"/>
            </a:lvl4pPr>
            <a:lvl5pPr marL="2168580" indent="-339732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Title Text"/>
          <p:cNvSpPr txBox="1">
            <a:spLocks noGrp="1"/>
          </p:cNvSpPr>
          <p:nvPr>
            <p:ph type="title"/>
          </p:nvPr>
        </p:nvSpPr>
        <p:spPr>
          <a:xfrm>
            <a:off x="838200" y="365128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2528" y="6517891"/>
            <a:ext cx="231276" cy="2147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32168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Page (No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72FD-0EE8-43B7-B145-BBD1DFD24D53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838200" y="1094014"/>
            <a:ext cx="10515600" cy="2208842"/>
          </a:xfrm>
        </p:spPr>
        <p:txBody>
          <a:bodyPr anchor="b" anchorCtr="1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1CFA1-4D9B-4ADE-AC9C-AE7B97E3D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410800"/>
            <a:ext cx="10515599" cy="1655762"/>
          </a:xfrm>
        </p:spPr>
        <p:txBody>
          <a:bodyPr anchor="t" anchorCtr="1"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DEA23A1-06CD-4097-9107-429B2575D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359E292-40C6-4784-9E85-4563DF359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6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Page (With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72FD-0EE8-43B7-B145-BBD1DFD24D53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838200" y="2481263"/>
            <a:ext cx="10515600" cy="821592"/>
          </a:xfrm>
        </p:spPr>
        <p:txBody>
          <a:bodyPr anchor="b" anchorCtr="1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1CFA1-4D9B-4ADE-AC9C-AE7B97E3D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410800"/>
            <a:ext cx="10515599" cy="1655762"/>
          </a:xfrm>
        </p:spPr>
        <p:txBody>
          <a:bodyPr anchor="t" anchorCtr="1">
            <a:no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799B308-C899-4CB1-8654-5B545506C4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73338" y="1109663"/>
            <a:ext cx="6962775" cy="126365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E9AAE0-079F-49DC-BBF2-E281968E3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BF4982E-D79E-4DA5-9DEF-2507E0914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A487-2FDC-49E4-894A-03281230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787C0F1-EB97-4FEC-8530-2E661E096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89113"/>
            <a:ext cx="10515600" cy="4167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5E3A042-BAAA-4364-9B27-247539C1F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D86EBAC-3803-4439-93AB-FA7454DD8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375400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www.intedashboard.com where applicable. </a:t>
            </a:r>
            <a:endParaRPr lang="en-SG" dirty="0"/>
          </a:p>
          <a:p>
            <a:pPr algn="l"/>
            <a:r>
              <a:rPr lang="en-US" dirty="0"/>
              <a:t>Slides available from odwyerb@erau.edu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4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nels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69DA-9CE5-416B-A445-4724B6D9B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09793-0DBA-4CDF-999E-24643D3517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1049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E28F7A-C191-49FC-8C97-79293066DBD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72199" y="1825626"/>
            <a:ext cx="5181600" cy="41049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C9FB48-EA09-47ED-848A-D28A64403C7F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14938C0-2B32-4850-A628-E91BB70B7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A03191FB-B8A0-4B17-99E8-B2960368E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82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nels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3611D-0E70-48FF-84A3-92AF6E7A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30DA44-BBAC-44BA-AE04-6B070F01BC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0"/>
            <a:ext cx="3454018" cy="410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C6EF7B-1D13-4168-AE92-1B53498F962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68990" y="1847850"/>
            <a:ext cx="3454018" cy="410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3F81ABB-4D69-4F5B-BA89-1655700AB0F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03096" y="1847850"/>
            <a:ext cx="3454018" cy="410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E83AA-89FA-4933-AA4D-558DFD2E4D2D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AEF8064-A8CC-45AF-ACCE-8580D14F7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A34B6CD-842C-426A-8342-064EBEE07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58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anels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8FE0-3A15-4041-AE47-799DC9BC2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FED3B5-07A7-4224-96A4-EC6AB2470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73563"/>
            <a:ext cx="5181600" cy="20684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363743-13CB-43FC-9916-11E613F1A49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199" y="1760310"/>
            <a:ext cx="5181600" cy="20684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9134DC5-7DB6-4393-8E84-BABDB492E6A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914386"/>
            <a:ext cx="5181600" cy="20684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E22A95-B946-4006-B9F2-0E95D4BAB6A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72199" y="3914386"/>
            <a:ext cx="5181600" cy="206840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5pPr>
              <a:defRPr/>
            </a:lvl5pPr>
            <a:lvl6pPr>
              <a:defRPr sz="260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FA4CC2-14D4-4586-9C7F-0079D74AE980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B2D0C7A-FF9A-4DED-93C6-23F3D4277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29E291C-E70E-41B8-9638-335B6C55B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FFBC-6487-4EDF-B8DE-A3DB89F4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9D59CD-124C-4CF3-9BC5-54822ADFC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1577"/>
            <a:ext cx="5157787" cy="657225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7BAF6-A523-4758-9157-EF53C4633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49691"/>
            <a:ext cx="5157787" cy="340733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AC2D92-E771-4535-B401-0D2BDECA77DA}"/>
              </a:ext>
            </a:extLst>
          </p:cNvPr>
          <p:cNvSpPr txBox="1"/>
          <p:nvPr userDrawn="1"/>
        </p:nvSpPr>
        <p:spPr>
          <a:xfrm>
            <a:off x="838200" y="5957025"/>
            <a:ext cx="1051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Source / Footnote :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77026E2-9F3D-4FE2-A347-775849DE8AF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96012" y="1791577"/>
            <a:ext cx="5157787" cy="657225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9CEDA63-3507-4ED7-BEF7-1D4FD1EBFE2F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96012" y="2549691"/>
            <a:ext cx="5157787" cy="340733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7AF9672-6D19-4F84-BFD4-8A033048D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69049"/>
            <a:ext cx="3266803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US"/>
              <a:t>Brian@cognalearn.com | www.cognalearn.com</a:t>
            </a:r>
          </a:p>
          <a:p>
            <a:pPr algn="r"/>
            <a:r>
              <a:rPr lang="en-US"/>
              <a:t>Copyright © 2015 - 2018 CognaLearn Pte Ltd. </a:t>
            </a:r>
          </a:p>
          <a:p>
            <a:r>
              <a:rPr lang="en-US"/>
              <a:t> </a:t>
            </a:r>
            <a:endParaRPr lang="en-US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F347A51E-9296-4900-B565-A5C08C0B5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695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28D0-C8DF-4EE7-AB2F-4733C9999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992310-007D-40D0-9352-749B2DC2E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91578"/>
            <a:ext cx="3343262" cy="582694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187BA9E-CE36-423F-A89B-74F30A01C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26698"/>
            <a:ext cx="3343262" cy="3541652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EA68B2-4B39-4DC7-ACDE-9198E1654E7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26527" y="1791578"/>
            <a:ext cx="3358697" cy="582694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99CE38-53F6-4BE0-B25B-D9D9815669B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994072" y="1794165"/>
            <a:ext cx="3358697" cy="585566"/>
          </a:xfrm>
          <a:solidFill>
            <a:schemeClr val="tx2"/>
          </a:solidFill>
        </p:spPr>
        <p:txBody>
          <a:bodyPr anchor="ctr" anchorCtr="1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012A052-82CE-4D73-8377-5E56C21496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41962" y="2426698"/>
            <a:ext cx="3343262" cy="3541652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837E839-5178-4913-9162-EA22B64CD281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994072" y="2426698"/>
            <a:ext cx="3343262" cy="3541652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C5040D65-7849-4EE1-B483-B870AB530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E2CD315-D88C-41C7-BDED-02B14986E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4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7D5D57-AF35-4447-8F67-20287D68598C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A8C09-EF32-4F77-A638-0723537D0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86436"/>
            <a:ext cx="10515600" cy="42359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sz="2800" dirty="0"/>
              <a:t>Fourth level</a:t>
            </a:r>
          </a:p>
          <a:p>
            <a:pPr lvl="4"/>
            <a:r>
              <a:rPr lang="en-US" sz="2400" dirty="0"/>
              <a:t>Fifth level</a:t>
            </a:r>
            <a:endParaRPr lang="en-US" dirty="0"/>
          </a:p>
          <a:p>
            <a:pPr lvl="6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3D7E13-0230-4F6C-8EB5-058395FB2C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69798"/>
            <a:ext cx="1828800" cy="394050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B42425E-DA68-45AF-8B32-C638A59FD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4408" y="6369049"/>
            <a:ext cx="6684264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dirty="0"/>
              <a:t>Copyright Brian O’Dwyer, CognaLearn Pte Ltd and www.intedashboard.com where applicable. </a:t>
            </a:r>
          </a:p>
          <a:p>
            <a:r>
              <a:rPr lang="en-US" dirty="0"/>
              <a:t>Slides available from odwyerb@erau.edu and may be used with attribution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DFA52A1-6C78-4972-A449-6E55E9A61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endParaRPr lang="en-US"/>
          </a:p>
          <a:p>
            <a:fld id="{345A6163-626D-41E0-A59F-F4901EAB65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4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76" r:id="rId3"/>
    <p:sldLayoutId id="2147483669" r:id="rId4"/>
    <p:sldLayoutId id="2147483664" r:id="rId5"/>
    <p:sldLayoutId id="2147483667" r:id="rId6"/>
    <p:sldLayoutId id="2147483668" r:id="rId7"/>
    <p:sldLayoutId id="2147483665" r:id="rId8"/>
    <p:sldLayoutId id="2147483670" r:id="rId9"/>
    <p:sldLayoutId id="2147483672" r:id="rId10"/>
    <p:sldLayoutId id="2147483673" r:id="rId11"/>
    <p:sldLayoutId id="2147483674" r:id="rId12"/>
    <p:sldLayoutId id="2147483675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⁻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85950" indent="-51435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romanUcPeriod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indent="-571500" algn="l" defTabSz="914400" rtl="0" eaLnBrk="1" latinLnBrk="0" hangingPunct="1">
        <a:lnSpc>
          <a:spcPct val="90000"/>
        </a:lnSpc>
        <a:spcBef>
          <a:spcPts val="500"/>
        </a:spcBef>
        <a:buFont typeface="+mj-lt"/>
        <a:buAutoNum type="alphaLcPeriod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hyperlink" Target="http://www.intedashboard.com/" TargetMode="Externa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59.png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dashboard.com/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odwyerb@erau.edu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64.tiff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hyperlink" Target="https://npsbenchmarks.com/" TargetMode="External"/><Relationship Id="rId9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teambasedlearning.or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edashboard.com/" TargetMode="Externa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hyperlink" Target="mailto:odwyerb@erau.edu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mailto:odwyerb@erau.edu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odwyerb@erau.edu" TargetMode="External"/><Relationship Id="rId5" Type="http://schemas.openxmlformats.org/officeDocument/2006/relationships/hyperlink" Target="http://www.intedashboard.com/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odwyerb@erau.edu" TargetMode="External"/><Relationship Id="rId2" Type="http://schemas.openxmlformats.org/officeDocument/2006/relationships/hyperlink" Target="http://www.intedashboard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B8C4EE9B-CC3F-49EF-A6B8-E87107CD4A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6" r="7606"/>
          <a:stretch/>
        </p:blipFill>
        <p:spPr>
          <a:xfrm>
            <a:off x="9415818" y="1959428"/>
            <a:ext cx="2432050" cy="285364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700A13-FA24-4EE7-97DD-93C54FEBFC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01563" y="927039"/>
            <a:ext cx="8011886" cy="1095029"/>
          </a:xfrm>
        </p:spPr>
        <p:txBody>
          <a:bodyPr/>
          <a:lstStyle/>
          <a:p>
            <a:r>
              <a:rPr lang="en-SG" dirty="0"/>
              <a:t>Impact of enhanced technology for team-based learning 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A6217F3-98FD-4B40-9A61-E4EADEF8FF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1563" y="5011613"/>
            <a:ext cx="8011886" cy="311001"/>
          </a:xfrm>
        </p:spPr>
        <p:txBody>
          <a:bodyPr/>
          <a:lstStyle/>
          <a:p>
            <a:pPr lvl="0"/>
            <a:r>
              <a:rPr lang="en-US" b="1" dirty="0"/>
              <a:t>eLearning Forum Asia 2018</a:t>
            </a:r>
          </a:p>
          <a:p>
            <a:pPr lvl="0"/>
            <a:r>
              <a:rPr lang="en-US" dirty="0"/>
              <a:t>National Taipei University of Business</a:t>
            </a:r>
          </a:p>
          <a:p>
            <a:pPr lvl="0"/>
            <a:r>
              <a:rPr lang="en-US" dirty="0"/>
              <a:t>Taipei, Taiwan</a:t>
            </a:r>
          </a:p>
          <a:p>
            <a:pPr lvl="0"/>
            <a:r>
              <a:rPr lang="en-US" dirty="0"/>
              <a:t>24 May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64E01-9633-4904-8C2D-B82F3D069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45A6163-626D-41E0-A59F-F4901EAB656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0511EE4F-CDCA-469C-9326-20B36900125C}"/>
              </a:ext>
            </a:extLst>
          </p:cNvPr>
          <p:cNvSpPr txBox="1">
            <a:spLocks/>
          </p:cNvSpPr>
          <p:nvPr/>
        </p:nvSpPr>
        <p:spPr>
          <a:xfrm>
            <a:off x="823882" y="3217240"/>
            <a:ext cx="8367248" cy="311001"/>
          </a:xfrm>
          <a:prstGeom prst="rect">
            <a:avLst/>
          </a:prstGeom>
        </p:spPr>
        <p:txBody>
          <a:bodyPr vert="horz" lIns="91440" tIns="182880" rIns="91440" bIns="0" numCol="1" rtlCol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kern="1200" baseline="30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5950" indent="-514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romanUcPeriod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03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Brian O’Dwyer</a:t>
            </a:r>
          </a:p>
          <a:p>
            <a:r>
              <a:rPr lang="en-US" dirty="0"/>
              <a:t>Embry-Riddle Aeronautical University Asia (Singapore Campus), Adjunct Faculty</a:t>
            </a:r>
          </a:p>
          <a:p>
            <a:r>
              <a:rPr lang="en-US" dirty="0"/>
              <a:t>CognaLearn, Executive Chairman and Commercial Founder</a:t>
            </a:r>
          </a:p>
          <a:p>
            <a:r>
              <a:rPr lang="en-US" dirty="0"/>
              <a:t>Duke-National University of Singapore Medical, Former Entrepreneur-in-Residence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3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TBL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7883D0-09BF-45BE-8922-564C7D8DC96C}"/>
              </a:ext>
            </a:extLst>
          </p:cNvPr>
          <p:cNvGrpSpPr/>
          <p:nvPr/>
        </p:nvGrpSpPr>
        <p:grpSpPr>
          <a:xfrm>
            <a:off x="3108224" y="4213963"/>
            <a:ext cx="1446073" cy="529775"/>
            <a:chOff x="6995372" y="8041499"/>
            <a:chExt cx="1926696" cy="6820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8A07E18-69F9-4A16-B501-A721CC775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69" b="33656"/>
            <a:stretch/>
          </p:blipFill>
          <p:spPr>
            <a:xfrm>
              <a:off x="6999576" y="8041499"/>
              <a:ext cx="1922492" cy="682017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5DCE1B7-2582-4BB4-9A38-675A048670F7}"/>
                </a:ext>
              </a:extLst>
            </p:cNvPr>
            <p:cNvSpPr/>
            <p:nvPr/>
          </p:nvSpPr>
          <p:spPr>
            <a:xfrm>
              <a:off x="6995372" y="8425068"/>
              <a:ext cx="903843" cy="188586"/>
            </a:xfrm>
            <a:prstGeom prst="rect">
              <a:avLst/>
            </a:pr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/>
              <a:endParaRPr lang="en-US" sz="3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555248FF-8438-43FF-A0EA-0D12B3267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855" y="3702030"/>
            <a:ext cx="1221684" cy="3800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37476A3-18FC-448A-8FB2-515A00C3F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7" b="13946"/>
          <a:stretch/>
        </p:blipFill>
        <p:spPr>
          <a:xfrm>
            <a:off x="7734085" y="2238399"/>
            <a:ext cx="1457341" cy="1044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9C2738-0D47-4B65-8A36-9FA8263B73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18" y="4370015"/>
            <a:ext cx="2693132" cy="3936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F5463E9-FB37-4719-A417-EDF10C2F91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756" y="2984057"/>
            <a:ext cx="703882" cy="70388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B5582A-7549-49C3-B845-9C9B283F2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1070" y="2993994"/>
            <a:ext cx="1012037" cy="96363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8E7BB2D-9B2E-45B2-843F-7C297D804F1C}"/>
              </a:ext>
            </a:extLst>
          </p:cNvPr>
          <p:cNvSpPr txBox="1"/>
          <p:nvPr/>
        </p:nvSpPr>
        <p:spPr>
          <a:xfrm>
            <a:off x="360865" y="1585369"/>
            <a:ext cx="3215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1970s by Professor Larry </a:t>
            </a:r>
            <a:r>
              <a:rPr lang="en-US" sz="2400" b="1" dirty="0" err="1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Michaelsen</a:t>
            </a:r>
            <a:r>
              <a:rPr lang="en-US" sz="2400" b="1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 in Marketing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7A849F-5602-4789-9CB0-CD4E7DA56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94" y="3702030"/>
            <a:ext cx="1076958" cy="10639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4EF4728-87C9-468D-B661-CA5AB927A1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292" y="2882905"/>
            <a:ext cx="1771650" cy="24765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EA7690B-8AB4-4C7C-8BFB-004BD75E3C33}"/>
              </a:ext>
            </a:extLst>
          </p:cNvPr>
          <p:cNvSpPr txBox="1"/>
          <p:nvPr/>
        </p:nvSpPr>
        <p:spPr>
          <a:xfrm>
            <a:off x="9531677" y="1812108"/>
            <a:ext cx="20144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Many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Health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Social sciences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Law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4801C4-64C5-47FA-9825-D60C048EB82E}"/>
              </a:ext>
            </a:extLst>
          </p:cNvPr>
          <p:cNvSpPr txBox="1"/>
          <p:nvPr/>
        </p:nvSpPr>
        <p:spPr>
          <a:xfrm>
            <a:off x="4054013" y="1617322"/>
            <a:ext cx="45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100s of universities globally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76CF37-579C-4B35-95A8-1DE5A248C9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59" y="2427534"/>
            <a:ext cx="847003" cy="4568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34AD936-D66C-41D1-8F65-91C60FC029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19" y="3687716"/>
            <a:ext cx="1042218" cy="37241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0ACBDF0-F0AC-47A5-8359-D05240E7A48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26" t="9436" r="12853" b="7378"/>
          <a:stretch/>
        </p:blipFill>
        <p:spPr>
          <a:xfrm>
            <a:off x="5186780" y="3108331"/>
            <a:ext cx="1188016" cy="6110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F0272FA-6769-431A-9694-1637FF4ADD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92864" y="2457855"/>
            <a:ext cx="2728913" cy="4191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72820B5-BE1F-4DCF-8F44-EF918A712B0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5" t="17903" r="14045" b="21611"/>
          <a:stretch/>
        </p:blipFill>
        <p:spPr>
          <a:xfrm>
            <a:off x="6906829" y="4210983"/>
            <a:ext cx="1060114" cy="432335"/>
          </a:xfrm>
          <a:prstGeom prst="rect">
            <a:avLst/>
          </a:prstGeom>
        </p:spPr>
      </p:pic>
      <p:pic>
        <p:nvPicPr>
          <p:cNvPr id="59" name="Picture 2" descr="https://tse2.mm.bing.net/th?id=OIP.AyCl8lNSSqZif1w_Ht5eTQEsBz&amp;pid=15.1&amp;P=0&amp;w=304&amp;h=117">
            <a:extLst>
              <a:ext uri="{FF2B5EF4-FFF2-40B4-BE49-F238E27FC236}">
                <a16:creationId xmlns:a16="http://schemas.microsoft.com/office/drawing/2014/main" id="{595FF2E4-8E65-4D59-9814-6B4F3054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714" y="3037831"/>
            <a:ext cx="1238528" cy="47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A57C4B8-D081-4758-AFFA-647D51492D5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569" t="14792" r="7568" b="15767"/>
          <a:stretch/>
        </p:blipFill>
        <p:spPr>
          <a:xfrm>
            <a:off x="5215775" y="3727562"/>
            <a:ext cx="1216617" cy="55560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BCAA6AA-E98B-40A4-8FCD-6FD45540F335}"/>
              </a:ext>
            </a:extLst>
          </p:cNvPr>
          <p:cNvSpPr txBox="1"/>
          <p:nvPr/>
        </p:nvSpPr>
        <p:spPr>
          <a:xfrm>
            <a:off x="3392864" y="5031975"/>
            <a:ext cx="6228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Calibri body"/>
                <a:cs typeface="Arial" panose="020B0604020202020204" pitchFamily="34" charset="0"/>
              </a:rPr>
              <a:t>Some K-12, government and corporate</a:t>
            </a:r>
          </a:p>
        </p:txBody>
      </p:sp>
    </p:spTree>
    <p:extLst>
      <p:ext uri="{BB962C8B-B14F-4D97-AF65-F5344CB8AC3E}">
        <p14:creationId xmlns:p14="http://schemas.microsoft.com/office/powerpoint/2010/main" val="298351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1. Pre-work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20" name="Picture 2" descr="Picture 2">
            <a:extLst>
              <a:ext uri="{FF2B5EF4-FFF2-40B4-BE49-F238E27FC236}">
                <a16:creationId xmlns:a16="http://schemas.microsoft.com/office/drawing/2014/main" id="{B7B1A404-724F-40E8-8310-A9B50E1C2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6113" t="43116" r="2192" b="9565"/>
          <a:stretch>
            <a:fillRect/>
          </a:stretch>
        </p:blipFill>
        <p:spPr>
          <a:xfrm>
            <a:off x="7839713" y="2288076"/>
            <a:ext cx="3283770" cy="2476622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7064116-8597-4E26-BB9A-8B92E3CC4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27"/>
          <a:stretch/>
        </p:blipFill>
        <p:spPr>
          <a:xfrm>
            <a:off x="1068517" y="2263324"/>
            <a:ext cx="3417969" cy="2526128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781D4362-06BA-4704-9522-51CF4C019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6" t="8398" r="9172" b="4102"/>
          <a:stretch/>
        </p:blipFill>
        <p:spPr bwMode="auto">
          <a:xfrm>
            <a:off x="4967548" y="2263323"/>
            <a:ext cx="2256904" cy="2526129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80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G" dirty="0">
                <a:solidFill>
                  <a:schemeClr val="accent5"/>
                </a:solidFill>
                <a:latin typeface="+mn-lt"/>
              </a:rPr>
              <a:t>2. Individual Readiness Assurance Test (“IRAT”)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13" name="Picture 6" descr="Picture 6">
            <a:extLst>
              <a:ext uri="{FF2B5EF4-FFF2-40B4-BE49-F238E27FC236}">
                <a16:creationId xmlns:a16="http://schemas.microsoft.com/office/drawing/2014/main" id="{159564FA-49B7-438F-BEFB-FF914DBF8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6886" y="2096353"/>
            <a:ext cx="4421929" cy="279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7" descr="Picture 27">
            <a:extLst>
              <a:ext uri="{FF2B5EF4-FFF2-40B4-BE49-F238E27FC236}">
                <a16:creationId xmlns:a16="http://schemas.microsoft.com/office/drawing/2014/main" id="{6A8F33D3-CF3A-4AF0-A75D-7AC61224E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78097" y="2335016"/>
            <a:ext cx="2318990" cy="21879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8BBBF4-5658-4CF8-A69A-385CC03F644D}"/>
              </a:ext>
            </a:extLst>
          </p:cNvPr>
          <p:cNvGrpSpPr/>
          <p:nvPr/>
        </p:nvGrpSpPr>
        <p:grpSpPr>
          <a:xfrm>
            <a:off x="1347486" y="2154105"/>
            <a:ext cx="2819400" cy="2791573"/>
            <a:chOff x="991791" y="1955668"/>
            <a:chExt cx="2820737" cy="2946665"/>
          </a:xfrm>
        </p:grpSpPr>
        <p:pic>
          <p:nvPicPr>
            <p:cNvPr id="11" name="Picture 21" descr="Picture 21">
              <a:extLst>
                <a:ext uri="{FF2B5EF4-FFF2-40B4-BE49-F238E27FC236}">
                  <a16:creationId xmlns:a16="http://schemas.microsoft.com/office/drawing/2014/main" id="{9D5896EA-F408-4FC1-855D-78550E29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91791" y="1955668"/>
              <a:ext cx="2820737" cy="2946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22" descr="Picture 22">
              <a:extLst>
                <a:ext uri="{FF2B5EF4-FFF2-40B4-BE49-F238E27FC236}">
                  <a16:creationId xmlns:a16="http://schemas.microsoft.com/office/drawing/2014/main" id="{C7387AA3-B775-4AB4-830D-8EB3272A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27734" y="2564683"/>
              <a:ext cx="1135141" cy="16404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E1C96A-0930-4E47-BFA5-D4FB26F6A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75" t="39110" r="2992" b="16941"/>
            <a:stretch/>
          </p:blipFill>
          <p:spPr>
            <a:xfrm>
              <a:off x="1893570" y="2969269"/>
              <a:ext cx="830580" cy="922378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7FCE3D2-D1B0-455A-9AF4-9075A02F4167}"/>
                </a:ext>
              </a:extLst>
            </p:cNvPr>
            <p:cNvSpPr/>
            <p:nvPr/>
          </p:nvSpPr>
          <p:spPr>
            <a:xfrm>
              <a:off x="2724150" y="3211830"/>
              <a:ext cx="186690" cy="156210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457200" algn="l"/>
              <a:endParaRPr lang="en-SG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78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G" dirty="0">
                <a:solidFill>
                  <a:schemeClr val="accent5"/>
                </a:solidFill>
                <a:latin typeface="+mn-lt"/>
              </a:rPr>
              <a:t>3. </a:t>
            </a:r>
            <a:r>
              <a:rPr lang="en-SG" i="1" u="sng" dirty="0">
                <a:solidFill>
                  <a:schemeClr val="accent5"/>
                </a:solidFill>
                <a:latin typeface="+mn-lt"/>
              </a:rPr>
              <a:t>Team</a:t>
            </a:r>
            <a:r>
              <a:rPr lang="en-SG" dirty="0">
                <a:solidFill>
                  <a:schemeClr val="accent5"/>
                </a:solidFill>
                <a:latin typeface="+mn-lt"/>
              </a:rPr>
              <a:t> Readiness Assurance Test (“TRAT”) with </a:t>
            </a:r>
            <a:r>
              <a:rPr lang="en-SG" i="1" u="sng" dirty="0">
                <a:solidFill>
                  <a:schemeClr val="accent5"/>
                </a:solidFill>
                <a:latin typeface="+mn-lt"/>
              </a:rPr>
              <a:t>immediate feedback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15" name="Picture 5" descr="Picture 5">
            <a:extLst>
              <a:ext uri="{FF2B5EF4-FFF2-40B4-BE49-F238E27FC236}">
                <a16:creationId xmlns:a16="http://schemas.microsoft.com/office/drawing/2014/main" id="{0C9471B9-F23A-4373-8B6D-951D0495C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1536" t="12113" r="21342" b="11504"/>
          <a:stretch>
            <a:fillRect/>
          </a:stretch>
        </p:blipFill>
        <p:spPr>
          <a:xfrm>
            <a:off x="5066163" y="2448866"/>
            <a:ext cx="1700396" cy="280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21" descr="Picture 21">
            <a:extLst>
              <a:ext uri="{FF2B5EF4-FFF2-40B4-BE49-F238E27FC236}">
                <a16:creationId xmlns:a16="http://schemas.microsoft.com/office/drawing/2014/main" id="{B1182DEB-D637-409D-85B9-9825AFDC7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9681" r="18771"/>
          <a:stretch>
            <a:fillRect/>
          </a:stretch>
        </p:blipFill>
        <p:spPr>
          <a:xfrm>
            <a:off x="1082039" y="2622874"/>
            <a:ext cx="3121199" cy="2454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F8CC0E-2301-42AC-8A94-95A353D95CDF}"/>
              </a:ext>
            </a:extLst>
          </p:cNvPr>
          <p:cNvGrpSpPr/>
          <p:nvPr/>
        </p:nvGrpSpPr>
        <p:grpSpPr>
          <a:xfrm>
            <a:off x="6766559" y="2169337"/>
            <a:ext cx="5401551" cy="3390977"/>
            <a:chOff x="13627323" y="4278201"/>
            <a:chExt cx="9071628" cy="5726936"/>
          </a:xfrm>
        </p:grpSpPr>
        <p:pic>
          <p:nvPicPr>
            <p:cNvPr id="17" name="Picture 12" descr="Picture 12">
              <a:extLst>
                <a:ext uri="{FF2B5EF4-FFF2-40B4-BE49-F238E27FC236}">
                  <a16:creationId xmlns:a16="http://schemas.microsoft.com/office/drawing/2014/main" id="{CF9A7EC1-9CB1-4745-82B4-0C3AF757B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627323" y="4278201"/>
              <a:ext cx="9071628" cy="572693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Picture 1" descr="Picture 1">
              <a:extLst>
                <a:ext uri="{FF2B5EF4-FFF2-40B4-BE49-F238E27FC236}">
                  <a16:creationId xmlns:a16="http://schemas.microsoft.com/office/drawing/2014/main" id="{E5743A83-17FE-477F-AE5C-FDF1D950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l="44920" t="54230" r="35080" b="14629"/>
            <a:stretch>
              <a:fillRect/>
            </a:stretch>
          </p:blipFill>
          <p:spPr>
            <a:xfrm>
              <a:off x="15337783" y="5083571"/>
              <a:ext cx="5650903" cy="3716282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42429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G" dirty="0">
                <a:solidFill>
                  <a:schemeClr val="accent5"/>
                </a:solidFill>
                <a:latin typeface="+mn-lt"/>
              </a:rPr>
              <a:t>4. Clarifications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15" name="Picture 2" descr="C:\Users\gmsrkk\Documents\Synched Work Files\Presentation tools\stock photos\student sleeping lecture.jpg">
            <a:extLst>
              <a:ext uri="{FF2B5EF4-FFF2-40B4-BE49-F238E27FC236}">
                <a16:creationId xmlns:a16="http://schemas.microsoft.com/office/drawing/2014/main" id="{6A003F70-7D88-42B4-8774-1A2AB16A8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5"/>
          <a:stretch/>
        </p:blipFill>
        <p:spPr bwMode="auto">
          <a:xfrm>
            <a:off x="3328965" y="1850448"/>
            <a:ext cx="5534069" cy="31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75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SG" dirty="0">
                <a:solidFill>
                  <a:schemeClr val="accent5"/>
                </a:solidFill>
                <a:latin typeface="+mn-lt"/>
              </a:rPr>
              <a:t>5. 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6" name="Picture 2" descr="Picture 2">
            <a:extLst>
              <a:ext uri="{FF2B5EF4-FFF2-40B4-BE49-F238E27FC236}">
                <a16:creationId xmlns:a16="http://schemas.microsoft.com/office/drawing/2014/main" id="{B411DA0C-FC59-43C4-B00E-16E66CCA1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26891" b="22486"/>
          <a:stretch>
            <a:fillRect/>
          </a:stretch>
        </p:blipFill>
        <p:spPr>
          <a:xfrm>
            <a:off x="6558791" y="3928197"/>
            <a:ext cx="4795009" cy="1820561"/>
          </a:xfrm>
          <a:prstGeom prst="rect">
            <a:avLst/>
          </a:prstGeom>
          <a:ln w="63500">
            <a:solidFill>
              <a:schemeClr val="accent5"/>
            </a:solidFill>
            <a:miter/>
          </a:ln>
        </p:spPr>
      </p:pic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7E616099-D3BF-4E6C-B5C2-3A5FF0E93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8919" b="21911"/>
          <a:stretch>
            <a:fillRect/>
          </a:stretch>
        </p:blipFill>
        <p:spPr>
          <a:xfrm>
            <a:off x="956323" y="3904691"/>
            <a:ext cx="4545701" cy="1793114"/>
          </a:xfrm>
          <a:prstGeom prst="rect">
            <a:avLst/>
          </a:prstGeom>
          <a:ln w="63500">
            <a:solidFill>
              <a:schemeClr val="accent5"/>
            </a:solidFill>
            <a:miter/>
          </a:ln>
        </p:spPr>
      </p:pic>
      <p:sp>
        <p:nvSpPr>
          <p:cNvPr id="9" name="Connector: Curved 5">
            <a:extLst>
              <a:ext uri="{FF2B5EF4-FFF2-40B4-BE49-F238E27FC236}">
                <a16:creationId xmlns:a16="http://schemas.microsoft.com/office/drawing/2014/main" id="{031D2EEB-2CA1-4E89-A6C4-60F07BEF4DC8}"/>
              </a:ext>
            </a:extLst>
          </p:cNvPr>
          <p:cNvSpPr/>
          <p:nvPr/>
        </p:nvSpPr>
        <p:spPr>
          <a:xfrm flipH="1">
            <a:off x="6072442" y="2506621"/>
            <a:ext cx="3294527" cy="670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0800" y="0"/>
                  <a:pt x="21600" y="10800"/>
                  <a:pt x="21600" y="21600"/>
                </a:cubicBezTo>
              </a:path>
            </a:pathLst>
          </a:custGeom>
          <a:ln w="127000">
            <a:solidFill>
              <a:schemeClr val="accent5"/>
            </a:solidFill>
            <a:miter/>
          </a:ln>
        </p:spPr>
        <p:txBody>
          <a:bodyPr tIns="45720" bIns="45720" anchor="ctr"/>
          <a:lstStyle/>
          <a:p>
            <a:pPr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TextBox 28">
            <a:extLst>
              <a:ext uri="{FF2B5EF4-FFF2-40B4-BE49-F238E27FC236}">
                <a16:creationId xmlns:a16="http://schemas.microsoft.com/office/drawing/2014/main" id="{914C277B-1F36-40BB-A0A2-A3FFD9FABE9A}"/>
              </a:ext>
            </a:extLst>
          </p:cNvPr>
          <p:cNvSpPr txBox="1"/>
          <p:nvPr/>
        </p:nvSpPr>
        <p:spPr>
          <a:xfrm>
            <a:off x="4909139" y="2647225"/>
            <a:ext cx="180107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3600">
                <a:solidFill>
                  <a:srgbClr val="3675B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b="1" dirty="0">
                <a:solidFill>
                  <a:schemeClr val="accent5"/>
                </a:solidFill>
              </a:rPr>
              <a:t>Canberra</a:t>
            </a:r>
          </a:p>
        </p:txBody>
      </p:sp>
      <p:sp>
        <p:nvSpPr>
          <p:cNvPr id="12" name="Oval 1">
            <a:extLst>
              <a:ext uri="{FF2B5EF4-FFF2-40B4-BE49-F238E27FC236}">
                <a16:creationId xmlns:a16="http://schemas.microsoft.com/office/drawing/2014/main" id="{DC160B38-18F4-47A9-B544-89BE0BFB84E1}"/>
              </a:ext>
            </a:extLst>
          </p:cNvPr>
          <p:cNvSpPr/>
          <p:nvPr/>
        </p:nvSpPr>
        <p:spPr>
          <a:xfrm>
            <a:off x="9309622" y="2266739"/>
            <a:ext cx="320113" cy="296885"/>
          </a:xfrm>
          <a:prstGeom prst="ellipse">
            <a:avLst/>
          </a:prstGeom>
          <a:solidFill>
            <a:schemeClr val="accent5"/>
          </a:solidFill>
          <a:ln w="127000">
            <a:solidFill>
              <a:srgbClr val="FFFFFF"/>
            </a:solidFill>
            <a:miter/>
          </a:ln>
        </p:spPr>
        <p:txBody>
          <a:bodyPr tIns="45720" bIns="45720" anchor="ctr"/>
          <a:lstStyle/>
          <a:p>
            <a:pPr indent="457200">
              <a:defRPr sz="7200"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13" name="Oval 22">
            <a:extLst>
              <a:ext uri="{FF2B5EF4-FFF2-40B4-BE49-F238E27FC236}">
                <a16:creationId xmlns:a16="http://schemas.microsoft.com/office/drawing/2014/main" id="{57296620-E42A-4066-B636-FE31F04E4FFB}"/>
              </a:ext>
            </a:extLst>
          </p:cNvPr>
          <p:cNvSpPr/>
          <p:nvPr/>
        </p:nvSpPr>
        <p:spPr>
          <a:xfrm>
            <a:off x="5890953" y="2997097"/>
            <a:ext cx="320113" cy="296885"/>
          </a:xfrm>
          <a:prstGeom prst="ellipse">
            <a:avLst/>
          </a:prstGeom>
          <a:solidFill>
            <a:schemeClr val="accent5"/>
          </a:solidFill>
          <a:ln w="127000">
            <a:solidFill>
              <a:srgbClr val="FFFFFF"/>
            </a:solidFill>
            <a:miter/>
          </a:ln>
        </p:spPr>
        <p:txBody>
          <a:bodyPr tIns="45720" bIns="45720" anchor="ctr"/>
          <a:lstStyle/>
          <a:p>
            <a:pPr indent="457200">
              <a:defRPr sz="7200">
                <a:latin typeface="Arial"/>
                <a:ea typeface="Arial"/>
                <a:cs typeface="Arial"/>
                <a:sym typeface="Arial"/>
              </a:defRPr>
            </a:pPr>
            <a:endParaRPr sz="360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7F55DD01-74EC-4E57-92F8-CBAC3001012B}"/>
              </a:ext>
            </a:extLst>
          </p:cNvPr>
          <p:cNvSpPr txBox="1"/>
          <p:nvPr/>
        </p:nvSpPr>
        <p:spPr>
          <a:xfrm>
            <a:off x="9629735" y="2045849"/>
            <a:ext cx="169965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45720" bIns="45720">
            <a:spAutoFit/>
          </a:bodyPr>
          <a:lstStyle>
            <a:lvl1pPr defTabSz="1828800">
              <a:defRPr sz="3600">
                <a:solidFill>
                  <a:srgbClr val="3675B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b="1" dirty="0">
                <a:solidFill>
                  <a:schemeClr val="accent5"/>
                </a:solidFill>
              </a:rPr>
              <a:t>Sydney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id="{C2A74550-0F94-4B0F-964F-0B3D77FE751B}"/>
              </a:ext>
            </a:extLst>
          </p:cNvPr>
          <p:cNvSpPr txBox="1"/>
          <p:nvPr/>
        </p:nvSpPr>
        <p:spPr>
          <a:xfrm>
            <a:off x="1205308" y="1660659"/>
            <a:ext cx="3603102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tIns="45720" bIns="45720">
            <a:spAutoFit/>
          </a:bodyPr>
          <a:lstStyle>
            <a:lvl1pPr defTabSz="18288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3200" b="1" u="sng" dirty="0">
                <a:solidFill>
                  <a:schemeClr val="accent5"/>
                </a:solidFill>
              </a:rPr>
              <a:t>S</a:t>
            </a:r>
            <a:r>
              <a:rPr lang="en-US" sz="3200" dirty="0">
                <a:solidFill>
                  <a:schemeClr val="accent5"/>
                </a:solidFill>
              </a:rPr>
              <a:t>ignificant problem</a:t>
            </a:r>
          </a:p>
          <a:p>
            <a:pPr algn="l"/>
            <a:r>
              <a:rPr lang="en-US" sz="3200" b="1" u="sng" dirty="0">
                <a:solidFill>
                  <a:schemeClr val="accent5"/>
                </a:solidFill>
              </a:rPr>
              <a:t>S</a:t>
            </a:r>
            <a:r>
              <a:rPr lang="en-US" sz="3200" dirty="0">
                <a:solidFill>
                  <a:schemeClr val="accent5"/>
                </a:solidFill>
              </a:rPr>
              <a:t>ame problem</a:t>
            </a:r>
          </a:p>
          <a:p>
            <a:pPr algn="l"/>
            <a:r>
              <a:rPr lang="en-US" sz="3200" b="1" u="sng" dirty="0">
                <a:solidFill>
                  <a:schemeClr val="accent5"/>
                </a:solidFill>
              </a:rPr>
              <a:t>S</a:t>
            </a:r>
            <a:r>
              <a:rPr lang="en-US" sz="3200" dirty="0">
                <a:solidFill>
                  <a:schemeClr val="accent5"/>
                </a:solidFill>
              </a:rPr>
              <a:t>pecific choice</a:t>
            </a:r>
          </a:p>
          <a:p>
            <a:pPr algn="l"/>
            <a:r>
              <a:rPr lang="en-US" sz="3200" b="1" u="sng" dirty="0">
                <a:solidFill>
                  <a:schemeClr val="accent5"/>
                </a:solidFill>
              </a:rPr>
              <a:t>S</a:t>
            </a:r>
            <a:r>
              <a:rPr lang="en-US" sz="3200" dirty="0">
                <a:solidFill>
                  <a:schemeClr val="accent5"/>
                </a:solidFill>
              </a:rPr>
              <a:t>imultaneous report</a:t>
            </a:r>
            <a:endParaRPr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5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+mn-lt"/>
              </a:rPr>
              <a:t>Problem 2:  TBL administrative burden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8" name="Picture 18" descr="Picture 18">
            <a:extLst>
              <a:ext uri="{FF2B5EF4-FFF2-40B4-BE49-F238E27FC236}">
                <a16:creationId xmlns:a16="http://schemas.microsoft.com/office/drawing/2014/main" id="{E0CF531A-5BAC-487B-9AF7-726978CF3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b="30846"/>
          <a:stretch>
            <a:fillRect/>
          </a:stretch>
        </p:blipFill>
        <p:spPr>
          <a:xfrm>
            <a:off x="838200" y="2652605"/>
            <a:ext cx="3566652" cy="2216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19" descr="Picture 19">
            <a:extLst>
              <a:ext uri="{FF2B5EF4-FFF2-40B4-BE49-F238E27FC236}">
                <a16:creationId xmlns:a16="http://schemas.microsoft.com/office/drawing/2014/main" id="{E212F787-2F65-4DC2-B340-1D105B723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b="38285"/>
          <a:stretch>
            <a:fillRect/>
          </a:stretch>
        </p:blipFill>
        <p:spPr>
          <a:xfrm>
            <a:off x="4609368" y="2708214"/>
            <a:ext cx="2804155" cy="216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37" descr="Picture 137">
            <a:extLst>
              <a:ext uri="{FF2B5EF4-FFF2-40B4-BE49-F238E27FC236}">
                <a16:creationId xmlns:a16="http://schemas.microsoft.com/office/drawing/2014/main" id="{CACFD247-07B5-4DD8-9E65-5DE543C73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35626" y="4114194"/>
            <a:ext cx="1565962" cy="44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31" descr="Picture 131">
            <a:extLst>
              <a:ext uri="{FF2B5EF4-FFF2-40B4-BE49-F238E27FC236}">
                <a16:creationId xmlns:a16="http://schemas.microsoft.com/office/drawing/2014/main" id="{3F872212-730C-4120-AA5A-2E9659AF69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9704" y="3754850"/>
            <a:ext cx="807737" cy="71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38" descr="Picture 138">
            <a:extLst>
              <a:ext uri="{FF2B5EF4-FFF2-40B4-BE49-F238E27FC236}">
                <a16:creationId xmlns:a16="http://schemas.microsoft.com/office/drawing/2014/main" id="{84FE532A-E592-44A5-8E08-17D0302018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28701" y="2814308"/>
            <a:ext cx="630010" cy="548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44" descr="Picture 144">
            <a:extLst>
              <a:ext uri="{FF2B5EF4-FFF2-40B4-BE49-F238E27FC236}">
                <a16:creationId xmlns:a16="http://schemas.microsoft.com/office/drawing/2014/main" id="{EE301353-EE8F-4BAA-BD91-1F0575AA1C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83472" y="2833135"/>
            <a:ext cx="863969" cy="3530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B9608-D823-40E9-B1A5-905D7C987893}"/>
              </a:ext>
            </a:extLst>
          </p:cNvPr>
          <p:cNvSpPr txBox="1"/>
          <p:nvPr/>
        </p:nvSpPr>
        <p:spPr>
          <a:xfrm>
            <a:off x="8052300" y="1936085"/>
            <a:ext cx="35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chemeClr val="accent4"/>
                </a:solidFill>
              </a:rPr>
              <a:t>Systems integration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53CA8-D665-4DB8-B95D-0A063BB8E505}"/>
              </a:ext>
            </a:extLst>
          </p:cNvPr>
          <p:cNvSpPr txBox="1"/>
          <p:nvPr/>
        </p:nvSpPr>
        <p:spPr>
          <a:xfrm>
            <a:off x="838199" y="1898923"/>
            <a:ext cx="574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chemeClr val="accent4"/>
                </a:solidFill>
              </a:rPr>
              <a:t>Manual paper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B6F063-4C0C-45ED-B558-3C7EABA6EA25}"/>
              </a:ext>
            </a:extLst>
          </p:cNvPr>
          <p:cNvSpPr txBox="1"/>
          <p:nvPr/>
        </p:nvSpPr>
        <p:spPr>
          <a:xfrm>
            <a:off x="9385975" y="3210193"/>
            <a:ext cx="2015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Learning Management Systems</a:t>
            </a:r>
          </a:p>
        </p:txBody>
      </p:sp>
    </p:spTree>
    <p:extLst>
      <p:ext uri="{BB962C8B-B14F-4D97-AF65-F5344CB8AC3E}">
        <p14:creationId xmlns:p14="http://schemas.microsoft.com/office/powerpoint/2010/main" val="3469118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Solution 2:  All-in-one TBL software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5" name="Pre-work">
            <a:extLst>
              <a:ext uri="{FF2B5EF4-FFF2-40B4-BE49-F238E27FC236}">
                <a16:creationId xmlns:a16="http://schemas.microsoft.com/office/drawing/2014/main" id="{471BA75F-060F-4745-92F7-79F87B0C4032}"/>
              </a:ext>
            </a:extLst>
          </p:cNvPr>
          <p:cNvSpPr/>
          <p:nvPr/>
        </p:nvSpPr>
        <p:spPr>
          <a:xfrm>
            <a:off x="981959" y="1690688"/>
            <a:ext cx="2810039" cy="71056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SG" dirty="0"/>
              <a:t>Individual and </a:t>
            </a:r>
            <a:r>
              <a:rPr lang="en-SG" i="1" u="sng" dirty="0"/>
              <a:t>TEAM</a:t>
            </a:r>
            <a:r>
              <a:rPr lang="en-SG" dirty="0"/>
              <a:t> assessments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32115-0B5B-4EC4-95F6-22CB5ED16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 t="9760" r="22111" b="12506"/>
          <a:stretch/>
        </p:blipFill>
        <p:spPr>
          <a:xfrm>
            <a:off x="981960" y="2580211"/>
            <a:ext cx="766806" cy="1325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8D6D3-28F2-400C-AE25-048397F53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8" y="2600264"/>
            <a:ext cx="1724740" cy="1325564"/>
          </a:xfrm>
          <a:prstGeom prst="rect">
            <a:avLst/>
          </a:prstGeom>
        </p:spPr>
      </p:pic>
      <p:pic>
        <p:nvPicPr>
          <p:cNvPr id="9" name="Picture 1" descr="Picture 1">
            <a:extLst>
              <a:ext uri="{FF2B5EF4-FFF2-40B4-BE49-F238E27FC236}">
                <a16:creationId xmlns:a16="http://schemas.microsoft.com/office/drawing/2014/main" id="{1EF7C8BD-7AD2-49F0-98CA-11652097C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83709" y="2947135"/>
            <a:ext cx="2323998" cy="92992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Pre-work">
            <a:extLst>
              <a:ext uri="{FF2B5EF4-FFF2-40B4-BE49-F238E27FC236}">
                <a16:creationId xmlns:a16="http://schemas.microsoft.com/office/drawing/2014/main" id="{5531FFAB-3287-4274-BD7D-DB0FAB94B395}"/>
              </a:ext>
            </a:extLst>
          </p:cNvPr>
          <p:cNvSpPr/>
          <p:nvPr/>
        </p:nvSpPr>
        <p:spPr>
          <a:xfrm>
            <a:off x="8213583" y="1709201"/>
            <a:ext cx="2810039" cy="71056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SG" dirty="0"/>
              <a:t>Real-time faculty dashboard</a:t>
            </a:r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AF109-3A2A-441F-A263-60AB312C5D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83" y="2456790"/>
            <a:ext cx="2642892" cy="2386376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B26B80A-43C3-4397-8CAA-8D076AB24139}"/>
              </a:ext>
            </a:extLst>
          </p:cNvPr>
          <p:cNvSpPr/>
          <p:nvPr/>
        </p:nvSpPr>
        <p:spPr>
          <a:xfrm>
            <a:off x="7312582" y="3247898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56713C9-822F-47C6-90B1-8E98AAF5C7E6}"/>
              </a:ext>
            </a:extLst>
          </p:cNvPr>
          <p:cNvSpPr/>
          <p:nvPr/>
        </p:nvSpPr>
        <p:spPr>
          <a:xfrm rot="10834217">
            <a:off x="7339212" y="3543687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3DA245A-8CD4-4F0D-84D8-7FB48927110F}"/>
              </a:ext>
            </a:extLst>
          </p:cNvPr>
          <p:cNvSpPr/>
          <p:nvPr/>
        </p:nvSpPr>
        <p:spPr>
          <a:xfrm>
            <a:off x="3998710" y="3236293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48C7416-FFD6-426D-94B0-8E4BEAC90355}"/>
              </a:ext>
            </a:extLst>
          </p:cNvPr>
          <p:cNvSpPr/>
          <p:nvPr/>
        </p:nvSpPr>
        <p:spPr>
          <a:xfrm rot="10834217">
            <a:off x="4025340" y="3532082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868B0BB-A926-4AAA-AD58-B50CFAECF5E5}"/>
              </a:ext>
            </a:extLst>
          </p:cNvPr>
          <p:cNvSpPr/>
          <p:nvPr/>
        </p:nvSpPr>
        <p:spPr>
          <a:xfrm rot="16200000">
            <a:off x="5502290" y="4221352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67636DB-B9D2-4230-AFFF-ED81B2CBF5E1}"/>
              </a:ext>
            </a:extLst>
          </p:cNvPr>
          <p:cNvSpPr/>
          <p:nvPr/>
        </p:nvSpPr>
        <p:spPr>
          <a:xfrm rot="5434217">
            <a:off x="5892464" y="4273004"/>
            <a:ext cx="818777" cy="192707"/>
          </a:xfrm>
          <a:prstGeom prst="rightArrow">
            <a:avLst/>
          </a:prstGeom>
          <a:solidFill>
            <a:schemeClr val="accent5"/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S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e-work">
            <a:extLst>
              <a:ext uri="{FF2B5EF4-FFF2-40B4-BE49-F238E27FC236}">
                <a16:creationId xmlns:a16="http://schemas.microsoft.com/office/drawing/2014/main" id="{86EC425D-C748-426D-BA5C-BAEFE680A168}"/>
              </a:ext>
            </a:extLst>
          </p:cNvPr>
          <p:cNvSpPr/>
          <p:nvPr/>
        </p:nvSpPr>
        <p:spPr>
          <a:xfrm>
            <a:off x="4796409" y="5003825"/>
            <a:ext cx="2810039" cy="710562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/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SG" dirty="0"/>
              <a:t>Learning Management System (“LMS”)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34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Method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5BD5EC-D602-4187-AB9D-53E2803CC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90"/>
          <a:stretch/>
        </p:blipFill>
        <p:spPr>
          <a:xfrm>
            <a:off x="1607820" y="1742416"/>
            <a:ext cx="4079507" cy="369319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3B85C7-E681-40CB-8508-2A6E963D31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73"/>
          <a:stretch/>
        </p:blipFill>
        <p:spPr>
          <a:xfrm>
            <a:off x="6096000" y="1742415"/>
            <a:ext cx="4079506" cy="3689583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7609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Responses: 16 universities, 5 continents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C63295-2213-4989-8DB3-4F8D7AEBB695}"/>
              </a:ext>
            </a:extLst>
          </p:cNvPr>
          <p:cNvSpPr txBox="1"/>
          <p:nvPr/>
        </p:nvSpPr>
        <p:spPr>
          <a:xfrm>
            <a:off x="3724149" y="5330065"/>
            <a:ext cx="755650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F9231-05AA-45BC-86F9-D766686ABBD0}"/>
              </a:ext>
            </a:extLst>
          </p:cNvPr>
          <p:cNvSpPr txBox="1"/>
          <p:nvPr/>
        </p:nvSpPr>
        <p:spPr>
          <a:xfrm>
            <a:off x="5803896" y="5448862"/>
            <a:ext cx="449980" cy="1384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C6C1E-5679-4426-BB44-2A1E71EC5ECD}"/>
              </a:ext>
            </a:extLst>
          </p:cNvPr>
          <p:cNvSpPr txBox="1"/>
          <p:nvPr/>
        </p:nvSpPr>
        <p:spPr>
          <a:xfrm>
            <a:off x="1471641" y="1880596"/>
            <a:ext cx="3817536" cy="535531"/>
          </a:xfrm>
          <a:prstGeom prst="rect">
            <a:avLst/>
          </a:prstGeom>
          <a:solidFill>
            <a:srgbClr val="002D7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Faculty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BC51A5A-F133-479A-A7CF-814C17D83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807007"/>
              </p:ext>
            </p:extLst>
          </p:nvPr>
        </p:nvGraphicFramePr>
        <p:xfrm>
          <a:off x="897194" y="2700512"/>
          <a:ext cx="4678854" cy="3147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9C88F00-0F4B-459D-BFF0-FB6ED5FAF9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675548"/>
              </p:ext>
            </p:extLst>
          </p:nvPr>
        </p:nvGraphicFramePr>
        <p:xfrm>
          <a:off x="5459505" y="2700513"/>
          <a:ext cx="4796119" cy="3081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082CBBF-F155-4327-B2DC-42D975FDB2CF}"/>
              </a:ext>
            </a:extLst>
          </p:cNvPr>
          <p:cNvSpPr txBox="1"/>
          <p:nvPr/>
        </p:nvSpPr>
        <p:spPr>
          <a:xfrm>
            <a:off x="6222935" y="1876833"/>
            <a:ext cx="3817536" cy="535531"/>
          </a:xfrm>
          <a:prstGeom prst="rect">
            <a:avLst/>
          </a:prstGeom>
          <a:solidFill>
            <a:srgbClr val="002D7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Student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59968-521E-4DFE-A3B5-C59BDA5EE1AC}"/>
              </a:ext>
            </a:extLst>
          </p:cNvPr>
          <p:cNvSpPr txBox="1"/>
          <p:nvPr/>
        </p:nvSpPr>
        <p:spPr>
          <a:xfrm>
            <a:off x="1844239" y="5689783"/>
            <a:ext cx="283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/>
              <a:t>N=30 (15% response rate)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FC11A0-7D00-4E65-B104-2664F4C86EAD}"/>
              </a:ext>
            </a:extLst>
          </p:cNvPr>
          <p:cNvSpPr txBox="1"/>
          <p:nvPr/>
        </p:nvSpPr>
        <p:spPr>
          <a:xfrm>
            <a:off x="6615954" y="5659689"/>
            <a:ext cx="2839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400" b="1" dirty="0"/>
              <a:t>N=304 (15% response rate)</a:t>
            </a:r>
          </a:p>
        </p:txBody>
      </p:sp>
    </p:spTree>
    <p:extLst>
      <p:ext uri="{BB962C8B-B14F-4D97-AF65-F5344CB8AC3E}">
        <p14:creationId xmlns:p14="http://schemas.microsoft.com/office/powerpoint/2010/main" val="153824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Acknowledgements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955431-9BB9-4744-90DE-3C6A88139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89113"/>
            <a:ext cx="10515600" cy="4167187"/>
          </a:xfrm>
        </p:spPr>
        <p:txBody>
          <a:bodyPr/>
          <a:lstStyle/>
          <a:p>
            <a:r>
              <a:rPr lang="en-SG" sz="1400" dirty="0"/>
              <a:t>The presenter would like to acknowledge the contribution of Laura Long in collecting, </a:t>
            </a:r>
            <a:r>
              <a:rPr lang="en-SG" sz="1400" dirty="0" err="1"/>
              <a:t>analyzing</a:t>
            </a:r>
            <a:r>
              <a:rPr lang="en-SG" sz="1400" dirty="0"/>
              <a:t> and presenting the data in this presentation.  </a:t>
            </a:r>
          </a:p>
          <a:p>
            <a:r>
              <a:rPr lang="en-SG" sz="1400" dirty="0"/>
              <a:t>The presenter would like to thank the faculty and students of the following institutions that graciously provided their time and feedback for this poster:</a:t>
            </a:r>
          </a:p>
          <a:p>
            <a:endParaRPr lang="en-SG" sz="1400" dirty="0"/>
          </a:p>
          <a:p>
            <a:endParaRPr lang="en-SG" sz="1400" dirty="0"/>
          </a:p>
          <a:p>
            <a:endParaRPr lang="en-SG" sz="1400" dirty="0"/>
          </a:p>
          <a:p>
            <a:endParaRPr lang="en-SG" sz="1400" dirty="0"/>
          </a:p>
          <a:p>
            <a:endParaRPr lang="en-SG" sz="1400" dirty="0"/>
          </a:p>
          <a:p>
            <a:endParaRPr lang="en-SG" sz="1400" dirty="0"/>
          </a:p>
          <a:p>
            <a:r>
              <a:rPr lang="en-SG" sz="1400" dirty="0"/>
              <a:t>The presenter is the Commercial Founder of and has a financial interest in CognaLearn.  CognaLearn is the company that developed </a:t>
            </a:r>
            <a:r>
              <a:rPr lang="en-SG" sz="1400" dirty="0" err="1"/>
              <a:t>InteDashBoard</a:t>
            </a:r>
            <a:r>
              <a:rPr lang="en-SG" sz="1400" dirty="0"/>
              <a:t>™ </a:t>
            </a:r>
            <a:r>
              <a:rPr lang="en-SG" sz="1400" dirty="0">
                <a:hlinkClick r:id="rId2"/>
              </a:rPr>
              <a:t>www.intedashboard.com</a:t>
            </a:r>
            <a:r>
              <a:rPr lang="en-SG" sz="1400" dirty="0"/>
              <a:t>, which is TBL software developed in collaboration with Duke-US Medical School; </a:t>
            </a:r>
            <a:r>
              <a:rPr lang="en-SG" sz="1400" dirty="0" err="1"/>
              <a:t>InteDashBoard</a:t>
            </a:r>
            <a:r>
              <a:rPr lang="en-SG" sz="1400" dirty="0"/>
              <a:t>™ is one of the technology tools described in this presentation.</a:t>
            </a:r>
          </a:p>
          <a:p>
            <a:r>
              <a:rPr lang="en-US" sz="1400" dirty="0"/>
              <a:t>A poster version of this presentation was presented at the 2018 Team-Based Learning Collaborative Conference 2018, San Diego, United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F57DE1-B074-4394-8B88-A8D117E7A324}"/>
              </a:ext>
            </a:extLst>
          </p:cNvPr>
          <p:cNvSpPr txBox="1"/>
          <p:nvPr/>
        </p:nvSpPr>
        <p:spPr>
          <a:xfrm>
            <a:off x="1068730" y="2672377"/>
            <a:ext cx="29708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Times New Roman" charset="0"/>
                <a:cs typeface="Times New Roman" charset="0"/>
              </a:rPr>
              <a:t>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Duke-NUS Medical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Times New Roman" charset="0"/>
                <a:cs typeface="Times New Roman" charset="0"/>
              </a:rPr>
              <a:t>Manipal</a:t>
            </a:r>
            <a:r>
              <a:rPr lang="en-US" sz="1400" dirty="0">
                <a:ea typeface="Times New Roman" charset="0"/>
                <a:cs typeface="Times New Roman" charset="0"/>
              </a:rPr>
              <a:t> International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Singapore Institute of Technology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EB482A-11DA-4C4C-9401-9D11BCA35D73}"/>
              </a:ext>
            </a:extLst>
          </p:cNvPr>
          <p:cNvSpPr txBox="1"/>
          <p:nvPr/>
        </p:nvSpPr>
        <p:spPr>
          <a:xfrm>
            <a:off x="9512892" y="2672377"/>
            <a:ext cx="20933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Times New Roman" charset="0"/>
                <a:cs typeface="Times New Roman" charset="0"/>
              </a:rPr>
              <a:t>South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ea typeface="Times New Roman" charset="0"/>
                <a:cs typeface="Times New Roman" charset="0"/>
              </a:rPr>
              <a:t>Universidade</a:t>
            </a:r>
            <a:r>
              <a:rPr lang="en-US" sz="1400" dirty="0">
                <a:ea typeface="Times New Roman" charset="0"/>
                <a:cs typeface="Times New Roman" charset="0"/>
              </a:rPr>
              <a:t> Federal do </a:t>
            </a:r>
            <a:r>
              <a:rPr lang="en-US" sz="1400" dirty="0" err="1">
                <a:ea typeface="Times New Roman" charset="0"/>
                <a:cs typeface="Times New Roman" charset="0"/>
              </a:rPr>
              <a:t>Maranhão</a:t>
            </a:r>
            <a:endParaRPr lang="en-US" sz="1400" dirty="0">
              <a:ea typeface="Times New Roman" charset="0"/>
              <a:cs typeface="Times New Roman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CBCB-59CE-47E3-83AD-B50C8FBAC366}"/>
              </a:ext>
            </a:extLst>
          </p:cNvPr>
          <p:cNvSpPr txBox="1"/>
          <p:nvPr/>
        </p:nvSpPr>
        <p:spPr>
          <a:xfrm>
            <a:off x="1068729" y="3612720"/>
            <a:ext cx="2827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Times New Roman" charset="0"/>
                <a:cs typeface="Times New Roman" charset="0"/>
              </a:rPr>
              <a:t>Australia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Deakin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Macquarie University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4FE89-CA06-4441-8A44-2C38983D8209}"/>
              </a:ext>
            </a:extLst>
          </p:cNvPr>
          <p:cNvSpPr txBox="1"/>
          <p:nvPr/>
        </p:nvSpPr>
        <p:spPr>
          <a:xfrm>
            <a:off x="4145802" y="2672377"/>
            <a:ext cx="2600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Times New Roman" charset="0"/>
                <a:cs typeface="Times New Roman" charset="0"/>
              </a:rPr>
              <a:t>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IE Business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charset="0"/>
                <a:cs typeface="Times New Roman" charset="0"/>
              </a:rPr>
              <a:t>University of Sussex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B7E933-74A4-4023-87AF-E4C0A987A9CE}"/>
              </a:ext>
            </a:extLst>
          </p:cNvPr>
          <p:cNvSpPr txBox="1"/>
          <p:nvPr/>
        </p:nvSpPr>
        <p:spPr>
          <a:xfrm>
            <a:off x="6446602" y="2672377"/>
            <a:ext cx="2827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400" b="1" dirty="0">
                <a:ea typeface="Times New Roman" charset="0"/>
                <a:cs typeface="Times New Roman" charset="0"/>
              </a:rPr>
              <a:t>North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Augusta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Boise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Columbus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Ithaca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Southern Virginia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University of Hawaii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University of Illinois at Chicago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G" sz="1400" dirty="0">
                <a:ea typeface="Times New Roman" charset="0"/>
                <a:cs typeface="Times New Roman" charset="0"/>
              </a:rPr>
              <a:t>University of South Alabama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ea typeface="Times New Roman" charset="0"/>
              <a:cs typeface="Times New Roman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87F441-3E6B-4A85-986A-8D5295DCC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96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Results:  faculty satisfaction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2E35F-823D-46A8-91AF-7F970259E253}"/>
              </a:ext>
            </a:extLst>
          </p:cNvPr>
          <p:cNvSpPr txBox="1"/>
          <p:nvPr/>
        </p:nvSpPr>
        <p:spPr>
          <a:xfrm>
            <a:off x="997507" y="1654509"/>
            <a:ext cx="10203835" cy="535531"/>
          </a:xfrm>
          <a:prstGeom prst="rect">
            <a:avLst/>
          </a:prstGeom>
          <a:solidFill>
            <a:srgbClr val="002D72"/>
          </a:solidFill>
          <a:ln>
            <a:solidFill>
              <a:srgbClr val="002D7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Faculty Satisfaction Rating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876ECB9-1E2E-4327-A016-79C142F64F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1660475"/>
              </p:ext>
            </p:extLst>
          </p:nvPr>
        </p:nvGraphicFramePr>
        <p:xfrm>
          <a:off x="1852320" y="2713274"/>
          <a:ext cx="8234333" cy="332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Left Bracket 15">
            <a:extLst>
              <a:ext uri="{FF2B5EF4-FFF2-40B4-BE49-F238E27FC236}">
                <a16:creationId xmlns:a16="http://schemas.microsoft.com/office/drawing/2014/main" id="{195DBA89-EB7F-410D-8793-F918BDC36D67}"/>
              </a:ext>
            </a:extLst>
          </p:cNvPr>
          <p:cNvSpPr/>
          <p:nvPr/>
        </p:nvSpPr>
        <p:spPr>
          <a:xfrm rot="5400000">
            <a:off x="8181445" y="977587"/>
            <a:ext cx="108000" cy="3708000"/>
          </a:xfrm>
          <a:prstGeom prst="leftBracket">
            <a:avLst/>
          </a:prstGeom>
          <a:noFill/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7626B-61E8-47DE-89C2-9AF9E3B8016B}"/>
              </a:ext>
            </a:extLst>
          </p:cNvPr>
          <p:cNvSpPr txBox="1"/>
          <p:nvPr/>
        </p:nvSpPr>
        <p:spPr>
          <a:xfrm>
            <a:off x="6784720" y="2218624"/>
            <a:ext cx="400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93%</a:t>
            </a:r>
            <a:r>
              <a:rPr lang="zh-Hans" alt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en-US" altLang="zh-Han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Satisfaction Rate</a:t>
            </a:r>
            <a:endParaRPr lang="en-US" sz="2400" b="1" dirty="0">
              <a:solidFill>
                <a:srgbClr val="92D05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5884C6-E071-4FA5-ABFF-05788350D06D}"/>
              </a:ext>
            </a:extLst>
          </p:cNvPr>
          <p:cNvSpPr txBox="1"/>
          <p:nvPr/>
        </p:nvSpPr>
        <p:spPr>
          <a:xfrm>
            <a:off x="1377338" y="588314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Not satisfied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CC361D-87CC-4622-9DC9-44631D2AEA51}"/>
              </a:ext>
            </a:extLst>
          </p:cNvPr>
          <p:cNvSpPr txBox="1"/>
          <p:nvPr/>
        </p:nvSpPr>
        <p:spPr>
          <a:xfrm>
            <a:off x="8627781" y="588314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Satisfied</a:t>
            </a:r>
          </a:p>
        </p:txBody>
      </p:sp>
    </p:spTree>
    <p:extLst>
      <p:ext uri="{BB962C8B-B14F-4D97-AF65-F5344CB8AC3E}">
        <p14:creationId xmlns:p14="http://schemas.microsoft.com/office/powerpoint/2010/main" val="3299528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Results:  student satisfaction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2E35F-823D-46A8-91AF-7F970259E253}"/>
              </a:ext>
            </a:extLst>
          </p:cNvPr>
          <p:cNvSpPr txBox="1"/>
          <p:nvPr/>
        </p:nvSpPr>
        <p:spPr>
          <a:xfrm>
            <a:off x="997507" y="1654509"/>
            <a:ext cx="10203835" cy="535531"/>
          </a:xfrm>
          <a:prstGeom prst="rect">
            <a:avLst/>
          </a:prstGeom>
          <a:solidFill>
            <a:srgbClr val="002D72"/>
          </a:solidFill>
          <a:ln>
            <a:solidFill>
              <a:srgbClr val="002D7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Student Satisfaction Rating</a:t>
            </a:r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195DBA89-EB7F-410D-8793-F918BDC36D67}"/>
              </a:ext>
            </a:extLst>
          </p:cNvPr>
          <p:cNvSpPr/>
          <p:nvPr/>
        </p:nvSpPr>
        <p:spPr>
          <a:xfrm rot="5400000">
            <a:off x="8181445" y="977587"/>
            <a:ext cx="108000" cy="3708000"/>
          </a:xfrm>
          <a:prstGeom prst="leftBracket">
            <a:avLst/>
          </a:prstGeom>
          <a:noFill/>
          <a:ln w="508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C7626B-61E8-47DE-89C2-9AF9E3B8016B}"/>
              </a:ext>
            </a:extLst>
          </p:cNvPr>
          <p:cNvSpPr txBox="1"/>
          <p:nvPr/>
        </p:nvSpPr>
        <p:spPr>
          <a:xfrm>
            <a:off x="6784720" y="2218624"/>
            <a:ext cx="4006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70%</a:t>
            </a:r>
            <a:r>
              <a:rPr lang="zh-Hans" altLang="en-U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en-US" altLang="zh-Hans" sz="2400" b="1" dirty="0">
                <a:solidFill>
                  <a:srgbClr val="92D050"/>
                </a:solidFill>
                <a:cs typeface="Times New Roman" panose="02020603050405020304" pitchFamily="18" charset="0"/>
              </a:rPr>
              <a:t>Satisfaction Rate</a:t>
            </a:r>
            <a:endParaRPr lang="en-US" sz="2400" b="1" dirty="0">
              <a:solidFill>
                <a:srgbClr val="92D05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8436920-4072-4E9C-8998-D0591F7F9E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865110"/>
              </p:ext>
            </p:extLst>
          </p:nvPr>
        </p:nvGraphicFramePr>
        <p:xfrm>
          <a:off x="1697378" y="2584424"/>
          <a:ext cx="8226356" cy="330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AFDB1EDC-9E58-4F61-BB82-EC257CB2EDB2}"/>
              </a:ext>
            </a:extLst>
          </p:cNvPr>
          <p:cNvSpPr/>
          <p:nvPr/>
        </p:nvSpPr>
        <p:spPr>
          <a:xfrm>
            <a:off x="3381398" y="2257729"/>
            <a:ext cx="2284802" cy="845119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>
                <a:solidFill>
                  <a:schemeClr val="tx1"/>
                </a:solidFill>
                <a:cs typeface="Arial" panose="020B0604020202020204" pitchFamily="34" charset="0"/>
              </a:rPr>
              <a:t>90%</a:t>
            </a:r>
          </a:p>
          <a:p>
            <a:pPr algn="ctr"/>
            <a:r>
              <a:rPr lang="en-SG" sz="2400" b="1" dirty="0">
                <a:solidFill>
                  <a:schemeClr val="tx1"/>
                </a:solidFill>
                <a:cs typeface="Arial" panose="020B0604020202020204" pitchFamily="34" charset="0"/>
              </a:rPr>
              <a:t> 5 and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D87FC-018D-4995-BD94-530CCDB62C94}"/>
              </a:ext>
            </a:extLst>
          </p:cNvPr>
          <p:cNvSpPr txBox="1"/>
          <p:nvPr/>
        </p:nvSpPr>
        <p:spPr>
          <a:xfrm>
            <a:off x="1377338" y="571550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Not satisfied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B0BCD-B498-49B4-9E52-85FADB03F367}"/>
              </a:ext>
            </a:extLst>
          </p:cNvPr>
          <p:cNvSpPr txBox="1"/>
          <p:nvPr/>
        </p:nvSpPr>
        <p:spPr>
          <a:xfrm>
            <a:off x="8627781" y="571550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Satisfied</a:t>
            </a:r>
          </a:p>
        </p:txBody>
      </p:sp>
    </p:spTree>
    <p:extLst>
      <p:ext uri="{BB962C8B-B14F-4D97-AF65-F5344CB8AC3E}">
        <p14:creationId xmlns:p14="http://schemas.microsoft.com/office/powerpoint/2010/main" val="4263707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ECFE2-002B-4D04-B593-D7BEF2E6FC61}"/>
              </a:ext>
            </a:extLst>
          </p:cNvPr>
          <p:cNvGrpSpPr/>
          <p:nvPr/>
        </p:nvGrpSpPr>
        <p:grpSpPr>
          <a:xfrm>
            <a:off x="1406771" y="2290734"/>
            <a:ext cx="8790827" cy="3302340"/>
            <a:chOff x="23198022" y="27449229"/>
            <a:chExt cx="10051122" cy="425465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005AE47-8E2B-4E78-9C6B-8B32D06793C4}"/>
                </a:ext>
              </a:extLst>
            </p:cNvPr>
            <p:cNvGrpSpPr/>
            <p:nvPr/>
          </p:nvGrpSpPr>
          <p:grpSpPr>
            <a:xfrm>
              <a:off x="23198022" y="27449229"/>
              <a:ext cx="8226000" cy="4254658"/>
              <a:chOff x="23198022" y="27449229"/>
              <a:chExt cx="8226000" cy="4254658"/>
            </a:xfrm>
          </p:grpSpPr>
          <p:graphicFrame>
            <p:nvGraphicFramePr>
              <p:cNvPr id="18" name="Chart 17">
                <a:extLst>
                  <a:ext uri="{FF2B5EF4-FFF2-40B4-BE49-F238E27FC236}">
                    <a16:creationId xmlns:a16="http://schemas.microsoft.com/office/drawing/2014/main" id="{194A119D-666C-4C99-ADF1-00A18A4307E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741913591"/>
                  </p:ext>
                </p:extLst>
              </p:nvPr>
            </p:nvGraphicFramePr>
            <p:xfrm>
              <a:off x="23198022" y="28402687"/>
              <a:ext cx="8226000" cy="3301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421BBCC1-5AFD-4EF1-AC06-7A7480386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91983" y="28074345"/>
                <a:ext cx="0" cy="315282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9FA026E-A5F6-4F87-8EF6-200115531A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832468" y="28074345"/>
                <a:ext cx="0" cy="3152828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9F49D0E-F772-47FC-BBBC-4C80DEA69E01}"/>
                  </a:ext>
                </a:extLst>
              </p:cNvPr>
              <p:cNvSpPr txBox="1"/>
              <p:nvPr/>
            </p:nvSpPr>
            <p:spPr>
              <a:xfrm>
                <a:off x="23665903" y="27500780"/>
                <a:ext cx="2929410" cy="59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Hans" sz="24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Detractors : 20%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E71ABA1-F680-4B59-AF44-57D9E2135167}"/>
                  </a:ext>
                </a:extLst>
              </p:cNvPr>
              <p:cNvSpPr txBox="1"/>
              <p:nvPr/>
            </p:nvSpPr>
            <p:spPr>
              <a:xfrm>
                <a:off x="27552794" y="27449229"/>
                <a:ext cx="3328933" cy="59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Hans" sz="2400" b="1" dirty="0">
                    <a:solidFill>
                      <a:srgbClr val="FFC000"/>
                    </a:solidFill>
                    <a:cs typeface="Times New Roman" panose="02020603050405020304" pitchFamily="18" charset="0"/>
                  </a:rPr>
                  <a:t>Passives : 30%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8E9FF0-9E50-4166-B169-1094E03F25FE}"/>
                </a:ext>
              </a:extLst>
            </p:cNvPr>
            <p:cNvSpPr txBox="1"/>
            <p:nvPr/>
          </p:nvSpPr>
          <p:spPr>
            <a:xfrm>
              <a:off x="29920211" y="27455757"/>
              <a:ext cx="3328933" cy="59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Hans" sz="2400" b="1" dirty="0">
                  <a:solidFill>
                    <a:srgbClr val="92D050"/>
                  </a:solidFill>
                  <a:cs typeface="Times New Roman" panose="02020603050405020304" pitchFamily="18" charset="0"/>
                </a:rPr>
                <a:t>Promoters : 50%</a:t>
              </a: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Results:  net promoter score (“NPS”)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3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4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2E35F-823D-46A8-91AF-7F970259E253}"/>
              </a:ext>
            </a:extLst>
          </p:cNvPr>
          <p:cNvSpPr txBox="1"/>
          <p:nvPr/>
        </p:nvSpPr>
        <p:spPr>
          <a:xfrm>
            <a:off x="997507" y="1654509"/>
            <a:ext cx="10203835" cy="535531"/>
          </a:xfrm>
          <a:prstGeom prst="rect">
            <a:avLst/>
          </a:prstGeom>
          <a:solidFill>
            <a:srgbClr val="002D72"/>
          </a:solidFill>
          <a:ln>
            <a:solidFill>
              <a:srgbClr val="002D7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Faculty willingness to recommend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5D87FC-018D-4995-BD94-530CCDB62C94}"/>
              </a:ext>
            </a:extLst>
          </p:cNvPr>
          <p:cNvSpPr txBox="1"/>
          <p:nvPr/>
        </p:nvSpPr>
        <p:spPr>
          <a:xfrm>
            <a:off x="782978" y="571550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Not satisfied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1B0BCD-B498-49B4-9E52-85FADB03F367}"/>
              </a:ext>
            </a:extLst>
          </p:cNvPr>
          <p:cNvSpPr txBox="1"/>
          <p:nvPr/>
        </p:nvSpPr>
        <p:spPr>
          <a:xfrm>
            <a:off x="8033421" y="5715507"/>
            <a:ext cx="163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b="1" dirty="0"/>
              <a:t>Satisfied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57E978A-9CD5-4729-BD14-F6E02566DA3A}"/>
              </a:ext>
            </a:extLst>
          </p:cNvPr>
          <p:cNvSpPr/>
          <p:nvPr/>
        </p:nvSpPr>
        <p:spPr>
          <a:xfrm>
            <a:off x="8860992" y="2624361"/>
            <a:ext cx="2800050" cy="299216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SG" sz="2400" b="1" dirty="0">
                <a:solidFill>
                  <a:schemeClr val="bg1"/>
                </a:solidFill>
                <a:cs typeface="Arial" panose="020B0604020202020204" pitchFamily="34" charset="0"/>
              </a:rPr>
              <a:t>NPS = Promoters</a:t>
            </a:r>
          </a:p>
          <a:p>
            <a:pPr algn="ctr"/>
            <a:r>
              <a:rPr lang="en-SG" sz="2400" b="1" dirty="0">
                <a:solidFill>
                  <a:schemeClr val="bg1"/>
                </a:solidFill>
                <a:cs typeface="Arial" panose="020B0604020202020204" pitchFamily="34" charset="0"/>
              </a:rPr>
              <a:t> – </a:t>
            </a:r>
          </a:p>
          <a:p>
            <a:pPr algn="ctr"/>
            <a:r>
              <a:rPr lang="en-SG" sz="2400" b="1" dirty="0">
                <a:solidFill>
                  <a:schemeClr val="bg1"/>
                </a:solidFill>
                <a:cs typeface="Arial" panose="020B0604020202020204" pitchFamily="34" charset="0"/>
              </a:rPr>
              <a:t>Detractors</a:t>
            </a:r>
          </a:p>
          <a:p>
            <a:pPr algn="ctr"/>
            <a:endParaRPr lang="en-SG" sz="2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en-SG" sz="2400" b="1" dirty="0">
                <a:solidFill>
                  <a:schemeClr val="bg1"/>
                </a:solidFill>
                <a:cs typeface="Arial" panose="020B0604020202020204" pitchFamily="34" charset="0"/>
              </a:rPr>
              <a:t>50 - 20 = 30</a:t>
            </a:r>
          </a:p>
          <a:p>
            <a:pPr algn="ctr"/>
            <a:endParaRPr lang="en-SG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0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Results:  NPS benchmarking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2E35F-823D-46A8-91AF-7F970259E253}"/>
              </a:ext>
            </a:extLst>
          </p:cNvPr>
          <p:cNvSpPr txBox="1"/>
          <p:nvPr/>
        </p:nvSpPr>
        <p:spPr>
          <a:xfrm>
            <a:off x="997507" y="2005029"/>
            <a:ext cx="10203835" cy="535531"/>
          </a:xfrm>
          <a:prstGeom prst="rect">
            <a:avLst/>
          </a:prstGeom>
          <a:solidFill>
            <a:srgbClr val="002D72"/>
          </a:solidFill>
          <a:ln>
            <a:solidFill>
              <a:srgbClr val="002D7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  <a:ea typeface="Times New Roman" charset="0"/>
                <a:cs typeface="Times New Roman" charset="0"/>
              </a:rPr>
              <a:t>Net Promotor Score Comparison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855A24-B1B5-4A89-9286-E1163EFD331D}"/>
              </a:ext>
            </a:extLst>
          </p:cNvPr>
          <p:cNvSpPr/>
          <p:nvPr/>
        </p:nvSpPr>
        <p:spPr>
          <a:xfrm>
            <a:off x="1124593" y="5648512"/>
            <a:ext cx="5210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Source: retrieved from </a:t>
            </a:r>
            <a:r>
              <a:rPr lang="en-US" sz="1400" dirty="0">
                <a:cs typeface="Times New Roman" panose="02020603050405020304" pitchFamily="18" charset="0"/>
                <a:hlinkClick r:id="rId4"/>
              </a:rPr>
              <a:t>https://npsbenchmarks.com</a:t>
            </a:r>
            <a:r>
              <a:rPr lang="en-US" sz="1400" dirty="0">
                <a:cs typeface="Times New Roman" panose="02020603050405020304" pitchFamily="18" charset="0"/>
              </a:rPr>
              <a:t> in February 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4167F4-EBBD-458F-93DD-EDEFD0CD4323}"/>
              </a:ext>
            </a:extLst>
          </p:cNvPr>
          <p:cNvSpPr txBox="1"/>
          <p:nvPr/>
        </p:nvSpPr>
        <p:spPr>
          <a:xfrm>
            <a:off x="5141568" y="4060608"/>
            <a:ext cx="62196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D000A3-6997-44A5-9C44-0FFAFD9D0E64}"/>
              </a:ext>
            </a:extLst>
          </p:cNvPr>
          <p:cNvSpPr txBox="1"/>
          <p:nvPr/>
        </p:nvSpPr>
        <p:spPr>
          <a:xfrm>
            <a:off x="8286794" y="4191509"/>
            <a:ext cx="6219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D0769-C9EB-445C-BA46-6FF4E9ADBC0B}"/>
              </a:ext>
            </a:extLst>
          </p:cNvPr>
          <p:cNvSpPr txBox="1"/>
          <p:nvPr/>
        </p:nvSpPr>
        <p:spPr>
          <a:xfrm>
            <a:off x="7178514" y="4179023"/>
            <a:ext cx="6219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C1AC767-7277-4346-B0DE-9B70629D1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891" y="3416728"/>
            <a:ext cx="551753" cy="5517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E407060-DF8D-46ED-86D0-3C89C4CCD4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" t="20348" r="3144" b="22152"/>
          <a:stretch/>
        </p:blipFill>
        <p:spPr>
          <a:xfrm>
            <a:off x="3985998" y="3368272"/>
            <a:ext cx="2595822" cy="6372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4744FB-6435-406F-AB72-E64FF1A8E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739" y="3402158"/>
            <a:ext cx="923232" cy="6143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53208E6-FCCB-482F-8187-049EDAAA47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5758"/>
          <a:stretch/>
        </p:blipFill>
        <p:spPr>
          <a:xfrm>
            <a:off x="3176883" y="3391312"/>
            <a:ext cx="477445" cy="6692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09F3C70-BE83-4F17-85FA-B17461E1D9D7}"/>
              </a:ext>
            </a:extLst>
          </p:cNvPr>
          <p:cNvSpPr txBox="1"/>
          <p:nvPr/>
        </p:nvSpPr>
        <p:spPr>
          <a:xfrm>
            <a:off x="3227897" y="4152940"/>
            <a:ext cx="6219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6C2D8D3-6D68-40E3-A1EF-48296BC392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776"/>
          <a:stretch/>
        </p:blipFill>
        <p:spPr>
          <a:xfrm>
            <a:off x="1957494" y="3308726"/>
            <a:ext cx="876714" cy="8827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DE8E13B-7FED-4AB4-852F-8B72798FF519}"/>
              </a:ext>
            </a:extLst>
          </p:cNvPr>
          <p:cNvSpPr txBox="1"/>
          <p:nvPr/>
        </p:nvSpPr>
        <p:spPr>
          <a:xfrm>
            <a:off x="2149808" y="4147294"/>
            <a:ext cx="62196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67090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Results: qualitative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C6C1E-5679-4426-BB44-2A1E71EC5ECD}"/>
              </a:ext>
            </a:extLst>
          </p:cNvPr>
          <p:cNvSpPr txBox="1"/>
          <p:nvPr/>
        </p:nvSpPr>
        <p:spPr>
          <a:xfrm>
            <a:off x="1102295" y="1758675"/>
            <a:ext cx="4680000" cy="630000"/>
          </a:xfrm>
          <a:prstGeom prst="rect">
            <a:avLst/>
          </a:prstGeom>
          <a:solidFill>
            <a:srgbClr val="002D72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Benefits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2CBBF-F155-4327-B2DC-42D975FDB2CF}"/>
              </a:ext>
            </a:extLst>
          </p:cNvPr>
          <p:cNvSpPr txBox="1"/>
          <p:nvPr/>
        </p:nvSpPr>
        <p:spPr>
          <a:xfrm>
            <a:off x="6222934" y="1754912"/>
            <a:ext cx="4680000" cy="630000"/>
          </a:xfrm>
          <a:prstGeom prst="rect">
            <a:avLst/>
          </a:prstGeom>
          <a:solidFill>
            <a:srgbClr val="002D72"/>
          </a:solidFill>
          <a:ln>
            <a:solidFill>
              <a:schemeClr val="tx2"/>
            </a:solidFill>
          </a:ln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Concerns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8C3383-1F5F-42D4-9343-CA68E0833F9E}"/>
              </a:ext>
            </a:extLst>
          </p:cNvPr>
          <p:cNvSpPr/>
          <p:nvPr/>
        </p:nvSpPr>
        <p:spPr>
          <a:xfrm>
            <a:off x="838200" y="2423100"/>
            <a:ext cx="4944095" cy="4214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5175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Real-time </a:t>
            </a:r>
            <a:r>
              <a:rPr lang="en-US" sz="2400" dirty="0">
                <a:ea typeface="Times New Roman" charset="0"/>
                <a:cs typeface="Times New Roman" charset="0"/>
              </a:rPr>
              <a:t>feedback, results collection, monitoring and analysis</a:t>
            </a:r>
          </a:p>
          <a:p>
            <a:pPr marL="765175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sz="2400" dirty="0">
                <a:ea typeface="Times New Roman" charset="0"/>
                <a:cs typeface="Times New Roman" charset="0"/>
              </a:rPr>
              <a:t>Has made TBL easier to implement: </a:t>
            </a: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reduced manual work</a:t>
            </a:r>
            <a:r>
              <a:rPr lang="en-US" sz="2400" dirty="0">
                <a:ea typeface="Times New Roman" charset="0"/>
                <a:cs typeface="Times New Roman" charset="0"/>
              </a:rPr>
              <a:t> in grading and conducting peer evaluation</a:t>
            </a:r>
          </a:p>
          <a:p>
            <a:pPr marL="765175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One-stop</a:t>
            </a:r>
            <a:r>
              <a:rPr lang="en-US" sz="2400" dirty="0">
                <a:ea typeface="Times New Roman" charset="0"/>
                <a:cs typeface="Times New Roman" charset="0"/>
              </a:rPr>
              <a:t> online solution for TBL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AutoNum type="arabicPeriod"/>
            </a:pPr>
            <a:endParaRPr lang="en-US" sz="2400" dirty="0">
              <a:ea typeface="Times New Roman" charset="0"/>
              <a:cs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692C50-6955-4046-AA2D-C8162D7BB864}"/>
              </a:ext>
            </a:extLst>
          </p:cNvPr>
          <p:cNvSpPr/>
          <p:nvPr/>
        </p:nvSpPr>
        <p:spPr>
          <a:xfrm>
            <a:off x="6096000" y="2384912"/>
            <a:ext cx="4806934" cy="2728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5175" lvl="1" indent="-457200">
              <a:spcBef>
                <a:spcPts val="1000"/>
              </a:spcBef>
              <a:buAutoNum type="arabicPeriod"/>
            </a:pP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More peer evaluation </a:t>
            </a:r>
            <a:r>
              <a:rPr lang="en-US" sz="2400" dirty="0">
                <a:ea typeface="Times New Roman" charset="0"/>
                <a:cs typeface="Times New Roman" charset="0"/>
              </a:rPr>
              <a:t>types</a:t>
            </a:r>
          </a:p>
          <a:p>
            <a:pPr marL="765175" lvl="1" indent="-457200">
              <a:spcBef>
                <a:spcPts val="1000"/>
              </a:spcBef>
              <a:buAutoNum type="arabicPeriod"/>
            </a:pPr>
            <a:r>
              <a:rPr lang="en-US" sz="2400" dirty="0">
                <a:ea typeface="Times New Roman" charset="0"/>
                <a:cs typeface="Times New Roman" charset="0"/>
              </a:rPr>
              <a:t>Features to support </a:t>
            </a: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online remote </a:t>
            </a:r>
            <a:r>
              <a:rPr lang="en-US" sz="2400" dirty="0">
                <a:ea typeface="Times New Roman" charset="0"/>
                <a:cs typeface="Times New Roman" charset="0"/>
              </a:rPr>
              <a:t>TBL learning</a:t>
            </a:r>
          </a:p>
          <a:p>
            <a:pPr marL="765175" lvl="1" indent="-457200">
              <a:spcBef>
                <a:spcPts val="1000"/>
              </a:spcBef>
              <a:buAutoNum type="arabicPeriod"/>
            </a:pPr>
            <a:r>
              <a:rPr lang="en-US" sz="2400" b="1" dirty="0">
                <a:solidFill>
                  <a:schemeClr val="accent1"/>
                </a:solidFill>
                <a:ea typeface="Times New Roman" charset="0"/>
                <a:cs typeface="Times New Roman" charset="0"/>
              </a:rPr>
              <a:t>Infographics</a:t>
            </a:r>
            <a:r>
              <a:rPr lang="en-US" sz="2400" dirty="0">
                <a:ea typeface="Times New Roman" charset="0"/>
                <a:cs typeface="Times New Roman" charset="0"/>
              </a:rPr>
              <a:t> of student performance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AutoNum type="arabicPeriod"/>
            </a:pPr>
            <a:endParaRPr lang="en-US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36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Summary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955431-9BB9-4744-90DE-3C6A88139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715000" cy="4167187"/>
          </a:xfrm>
        </p:spPr>
        <p:txBody>
          <a:bodyPr/>
          <a:lstStyle/>
          <a:p>
            <a:r>
              <a:rPr lang="en-US" sz="3200" b="1" dirty="0"/>
              <a:t> Team-based learning (“TBL”): </a:t>
            </a:r>
            <a:r>
              <a:rPr lang="en-US" sz="3200" dirty="0"/>
              <a:t>specific type of blended learning</a:t>
            </a:r>
          </a:p>
          <a:p>
            <a:r>
              <a:rPr lang="en-US" sz="3200" b="1" dirty="0"/>
              <a:t> Technology helped:</a:t>
            </a:r>
          </a:p>
          <a:p>
            <a:pPr marL="742950" indent="-377825">
              <a:buAutoNum type="arabicPeriod"/>
            </a:pPr>
            <a:r>
              <a:rPr lang="en-US" sz="3200" dirty="0"/>
              <a:t>Provide real-time data</a:t>
            </a:r>
          </a:p>
          <a:p>
            <a:pPr marL="742950" indent="-377825">
              <a:buAutoNum type="arabicPeriod"/>
            </a:pPr>
            <a:r>
              <a:rPr lang="en-US" sz="3200" dirty="0"/>
              <a:t>Automate manual tasks</a:t>
            </a:r>
          </a:p>
          <a:p>
            <a:r>
              <a:rPr lang="en-US" sz="3200" b="1" dirty="0"/>
              <a:t>Satisfaction:  </a:t>
            </a:r>
          </a:p>
          <a:p>
            <a:pPr marL="0" indent="365125">
              <a:buNone/>
            </a:pPr>
            <a:r>
              <a:rPr lang="en-US" sz="3200" dirty="0"/>
              <a:t>93% faculty and 70% students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  <a:p>
            <a:pPr marL="1828800" lvl="4" indent="0">
              <a:buNone/>
            </a:pPr>
            <a:endParaRPr lang="en-US" sz="3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A38381-CD54-4153-B9C7-A94C4442A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02581E0-0943-460A-BED4-1B4AF5C77373}"/>
              </a:ext>
            </a:extLst>
          </p:cNvPr>
          <p:cNvSpPr txBox="1">
            <a:spLocks/>
          </p:cNvSpPr>
          <p:nvPr/>
        </p:nvSpPr>
        <p:spPr>
          <a:xfrm>
            <a:off x="6949440" y="1742441"/>
            <a:ext cx="5318760" cy="41671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5950" indent="-5143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romanUcPeriod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00300" indent="-5715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200" b="1" dirty="0"/>
              <a:t>Brian </a:t>
            </a:r>
            <a:r>
              <a:rPr lang="en-US" sz="3200" b="1" dirty="0" err="1"/>
              <a:t>O’Dwyer</a:t>
            </a:r>
            <a:endParaRPr lang="en-US" sz="3200" b="1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3200" dirty="0">
                <a:hlinkClick r:id="rId3"/>
              </a:rPr>
              <a:t>odwyerb@erau.edu</a:t>
            </a:r>
            <a:endParaRPr lang="en-US" sz="3200" dirty="0"/>
          </a:p>
          <a:p>
            <a:pPr marL="0" indent="0">
              <a:buFont typeface="Wingdings" panose="05000000000000000000" pitchFamily="2" charset="2"/>
              <a:buNone/>
            </a:pPr>
            <a:endParaRPr lang="en-US" sz="1200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3200" b="1" dirty="0"/>
              <a:t>Team-Based Learning Collaborative</a:t>
            </a:r>
          </a:p>
          <a:p>
            <a:pPr marL="0" indent="0">
              <a:buNone/>
            </a:pPr>
            <a:r>
              <a:rPr lang="en-US" sz="3200" dirty="0">
                <a:hlinkClick r:id="rId4"/>
              </a:rPr>
              <a:t>www.teambasedlearning.org</a:t>
            </a:r>
            <a:r>
              <a:rPr lang="en-US" sz="3200" dirty="0"/>
              <a:t> 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3200" b="1" dirty="0"/>
              <a:t>TBL software</a:t>
            </a:r>
          </a:p>
          <a:p>
            <a:pPr marL="0" indent="0">
              <a:buNone/>
            </a:pPr>
            <a:r>
              <a:rPr lang="en-US" sz="3200" dirty="0">
                <a:hlinkClick r:id="rId2"/>
              </a:rPr>
              <a:t>www.intedashboard.com</a:t>
            </a:r>
            <a:r>
              <a:rPr lang="en-US" sz="3200" dirty="0"/>
              <a:t> </a:t>
            </a:r>
          </a:p>
          <a:p>
            <a:pPr marL="1828800" lvl="4" indent="0">
              <a:buFont typeface="+mj-lt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68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27572-660B-47FE-B96F-D640D8E03C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ED5EB-9A67-4F02-9C37-8D1539246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360" y="3410800"/>
            <a:ext cx="6431278" cy="1655762"/>
          </a:xfrm>
        </p:spPr>
        <p:txBody>
          <a:bodyPr/>
          <a:lstStyle/>
          <a:p>
            <a:pPr algn="l"/>
            <a:r>
              <a:rPr lang="en-US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97F78-796B-441D-9480-3F366E237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AFD2CA-6759-4718-AE77-5FA674BBB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80300" y="6356349"/>
            <a:ext cx="3266803" cy="365125"/>
          </a:xfrm>
        </p:spPr>
        <p:txBody>
          <a:bodyPr/>
          <a:lstStyle/>
          <a:p>
            <a:pPr algn="r"/>
            <a:r>
              <a:rPr lang="en-US" dirty="0"/>
              <a:t>Brian@cognalearn.com | www.cognalearn.com</a:t>
            </a:r>
          </a:p>
          <a:p>
            <a:pPr algn="r"/>
            <a:r>
              <a:rPr lang="en-US" dirty="0"/>
              <a:t>Copyright © 2015 - 2018 </a:t>
            </a:r>
            <a:r>
              <a:rPr lang="en-US" dirty="0" err="1"/>
              <a:t>CognaLearn</a:t>
            </a:r>
            <a:r>
              <a:rPr lang="en-US" dirty="0"/>
              <a:t> </a:t>
            </a:r>
            <a:r>
              <a:rPr lang="en-US" dirty="0" err="1"/>
              <a:t>Pte</a:t>
            </a:r>
            <a:r>
              <a:rPr lang="en-US" dirty="0"/>
              <a:t> Ltd.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5978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 txBox="1">
            <a:spLocks/>
          </p:cNvSpPr>
          <p:nvPr/>
        </p:nvSpPr>
        <p:spPr>
          <a:xfrm>
            <a:off x="1304243" y="229807"/>
            <a:ext cx="9068300" cy="121710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1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1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2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Team-Based Learning (“TBL”)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9" b="1737"/>
          <a:stretch/>
        </p:blipFill>
        <p:spPr>
          <a:xfrm>
            <a:off x="287970" y="1208230"/>
            <a:ext cx="11904030" cy="4278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552" y="5758774"/>
            <a:ext cx="9291468" cy="4001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After class: Appeals and 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33799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27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Objectives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955431-9BB9-4744-90DE-3C6A881391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this session participants should be able to: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b="1" dirty="0"/>
              <a:t>Explain:  </a:t>
            </a:r>
            <a:r>
              <a:rPr lang="en-US" dirty="0"/>
              <a:t>who I am and why I am here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b="1" dirty="0"/>
              <a:t>Define:  </a:t>
            </a:r>
            <a:r>
              <a:rPr lang="en-US" dirty="0"/>
              <a:t>team-based learning (“TBL”)</a:t>
            </a:r>
            <a:endParaRPr lang="en-US" b="1" dirty="0"/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b="1" dirty="0"/>
              <a:t>Describe:  </a:t>
            </a:r>
            <a:r>
              <a:rPr lang="en-US" dirty="0"/>
              <a:t>the impact of enhanced TBL technology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DBAFEA-4ECA-426B-B91C-9B9622175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38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Flying\Hubb's wedding 1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6609" r="-1034" b="12597"/>
          <a:stretch/>
        </p:blipFill>
        <p:spPr bwMode="auto">
          <a:xfrm>
            <a:off x="1" y="-1"/>
            <a:ext cx="12612029" cy="90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0" fontAlgn="base">
              <a:spcBef>
                <a:spcPct val="0"/>
              </a:spcBef>
              <a:spcAft>
                <a:spcPct val="0"/>
              </a:spcAft>
              <a:defRPr/>
            </a:pPr>
            <a:fld id="{AD15839B-ECA6-429E-AAC0-3B79FB49EC0E}" type="slidenum">
              <a:rPr lang="en-US" sz="9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9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804963" y="380104"/>
            <a:ext cx="9906001" cy="1236132"/>
          </a:xfrm>
          <a:prstGeom prst="rect">
            <a:avLst/>
          </a:prstGeom>
        </p:spPr>
        <p:txBody>
          <a:bodyPr/>
          <a:lstStyle>
            <a:lvl1pPr marL="347663" indent="-347663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62063" indent="-347663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—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&gt;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6400" b="1" i="1" u="sng" dirty="0">
                <a:solidFill>
                  <a:prstClr val="white"/>
                </a:solidFill>
                <a:latin typeface="+mn-lt"/>
              </a:rPr>
              <a:t>Landing objective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568481" y="2243911"/>
            <a:ext cx="40096" cy="2544095"/>
          </a:xfrm>
          <a:prstGeom prst="straightConnector1">
            <a:avLst/>
          </a:prstGeom>
          <a:ln w="2540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20910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D14A720-E993-4B82-8C55-AF45CB36A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8523FEE-40F2-42AC-A9B4-12DAE6A21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00" y="2215293"/>
            <a:ext cx="2721078" cy="1325563"/>
          </a:xfrm>
        </p:spPr>
        <p:txBody>
          <a:bodyPr/>
          <a:lstStyle/>
          <a:p>
            <a:r>
              <a:rPr lang="en-SG" dirty="0">
                <a:latin typeface="+mn-lt"/>
              </a:rPr>
              <a:t>Too </a:t>
            </a:r>
            <a:r>
              <a:rPr lang="en-SG" dirty="0">
                <a:solidFill>
                  <a:schemeClr val="accent5"/>
                </a:solidFill>
                <a:latin typeface="+mn-lt"/>
              </a:rPr>
              <a:t>fast?  </a:t>
            </a:r>
            <a:r>
              <a:rPr lang="en-SG" dirty="0">
                <a:latin typeface="+mn-lt"/>
              </a:rPr>
              <a:t>Too </a:t>
            </a:r>
            <a:r>
              <a:rPr lang="en-SG" dirty="0">
                <a:solidFill>
                  <a:schemeClr val="accent4"/>
                </a:solidFill>
                <a:latin typeface="+mn-lt"/>
              </a:rPr>
              <a:t>slow?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C681B675-D386-4CB2-9D50-C25CEA7D2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4240" y="1395350"/>
            <a:ext cx="3418324" cy="3226142"/>
          </a:xfrm>
          <a:prstGeom prst="rect">
            <a:avLst/>
          </a:prstGeom>
          <a:ln w="127000">
            <a:solidFill>
              <a:srgbClr val="A9A481"/>
            </a:solidFill>
            <a:miter/>
          </a:ln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D8A11757-F6EF-4335-964F-A4FAAE25E665}"/>
              </a:ext>
            </a:extLst>
          </p:cNvPr>
          <p:cNvSpPr txBox="1">
            <a:spLocks/>
          </p:cNvSpPr>
          <p:nvPr/>
        </p:nvSpPr>
        <p:spPr>
          <a:xfrm>
            <a:off x="8401226" y="2215293"/>
            <a:ext cx="27210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SG" dirty="0">
                <a:latin typeface="+mn-lt"/>
              </a:rPr>
              <a:t>Too </a:t>
            </a:r>
            <a:r>
              <a:rPr lang="en-SG" dirty="0">
                <a:solidFill>
                  <a:schemeClr val="accent5"/>
                </a:solidFill>
                <a:latin typeface="+mn-lt"/>
              </a:rPr>
              <a:t>high?</a:t>
            </a:r>
            <a:r>
              <a:rPr lang="en-SG" dirty="0">
                <a:latin typeface="+mn-lt"/>
              </a:rPr>
              <a:t> Too </a:t>
            </a:r>
            <a:r>
              <a:rPr lang="en-SG" dirty="0">
                <a:solidFill>
                  <a:schemeClr val="accent4"/>
                </a:solidFill>
                <a:latin typeface="+mn-lt"/>
              </a:rPr>
              <a:t>low?</a:t>
            </a:r>
            <a:endParaRPr lang="en-SG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103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49B6E91-4780-46FF-BBEF-A60F8883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Team-based learning…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FFA0D-F320-4694-9DA9-397AE23C6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t>6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E3EB30-EA07-45B4-9699-FAD1FBAF1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6876"/>
            <a:ext cx="5040000" cy="591176"/>
          </a:xfrm>
        </p:spPr>
        <p:txBody>
          <a:bodyPr/>
          <a:lstStyle/>
          <a:p>
            <a:r>
              <a:rPr lang="en-US" sz="3200" dirty="0"/>
              <a:t>Educator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A9D5E41-DD84-42E9-B288-4D6E7579B4E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36055" y="1592639"/>
            <a:ext cx="5040000" cy="591176"/>
          </a:xfrm>
        </p:spPr>
        <p:txBody>
          <a:bodyPr/>
          <a:lstStyle/>
          <a:p>
            <a:r>
              <a:rPr lang="en-US" sz="3200" dirty="0"/>
              <a:t>Entrepreneur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BE86D2-9355-4F44-B68A-B7A7D50ABFB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38200" y="3696562"/>
            <a:ext cx="5040000" cy="591176"/>
          </a:xfrm>
        </p:spPr>
        <p:txBody>
          <a:bodyPr/>
          <a:lstStyle/>
          <a:p>
            <a:r>
              <a:rPr lang="en-US" sz="3200" dirty="0"/>
              <a:t>Speaker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457F134-FE13-4F02-A008-33CF97E89F5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136055" y="3692325"/>
            <a:ext cx="5040000" cy="591176"/>
          </a:xfrm>
        </p:spPr>
        <p:txBody>
          <a:bodyPr/>
          <a:lstStyle/>
          <a:p>
            <a:r>
              <a:rPr lang="en-US" sz="3200" dirty="0"/>
              <a:t>Parent</a:t>
            </a:r>
          </a:p>
        </p:txBody>
      </p:sp>
      <p:pic>
        <p:nvPicPr>
          <p:cNvPr id="21" name="Picture 15" descr="Picture 15">
            <a:extLst>
              <a:ext uri="{FF2B5EF4-FFF2-40B4-BE49-F238E27FC236}">
                <a16:creationId xmlns:a16="http://schemas.microsoft.com/office/drawing/2014/main" id="{E61FD83C-07FC-4626-BFCA-30639513D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7064" y="2608022"/>
            <a:ext cx="3508320" cy="591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F0E6D6-9DDC-4E5C-BF1A-BB9DE7F8B8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14613" r="30589" b="13855"/>
          <a:stretch/>
        </p:blipFill>
        <p:spPr>
          <a:xfrm rot="5400000">
            <a:off x="1422179" y="4227760"/>
            <a:ext cx="1320175" cy="1816802"/>
          </a:xfrm>
          <a:prstGeom prst="rect">
            <a:avLst/>
          </a:prstGeom>
        </p:spPr>
      </p:pic>
      <p:pic>
        <p:nvPicPr>
          <p:cNvPr id="23" name="Picture 10" descr="Picture 10">
            <a:extLst>
              <a:ext uri="{FF2B5EF4-FFF2-40B4-BE49-F238E27FC236}">
                <a16:creationId xmlns:a16="http://schemas.microsoft.com/office/drawing/2014/main" id="{2403768E-8B40-49B5-B8A6-0EDAA9EEC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t="21109"/>
          <a:stretch>
            <a:fillRect/>
          </a:stretch>
        </p:blipFill>
        <p:spPr>
          <a:xfrm>
            <a:off x="7357858" y="4476073"/>
            <a:ext cx="2596394" cy="153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17" descr="Picture 17">
            <a:extLst>
              <a:ext uri="{FF2B5EF4-FFF2-40B4-BE49-F238E27FC236}">
                <a16:creationId xmlns:a16="http://schemas.microsoft.com/office/drawing/2014/main" id="{E13E55DE-9E74-46DE-8714-7C0E655FF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t="14407" b="13946"/>
          <a:stretch>
            <a:fillRect/>
          </a:stretch>
        </p:blipFill>
        <p:spPr>
          <a:xfrm>
            <a:off x="6292253" y="2410762"/>
            <a:ext cx="1408730" cy="1009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CognaLearn-Logo.png" descr="CognaLearn-Logo.png">
            <a:extLst>
              <a:ext uri="{FF2B5EF4-FFF2-40B4-BE49-F238E27FC236}">
                <a16:creationId xmlns:a16="http://schemas.microsoft.com/office/drawing/2014/main" id="{53D8E95D-0B61-4B91-8843-B2CD23209D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73440" y="2378831"/>
            <a:ext cx="3080360" cy="128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A64D2A-5E68-48BF-8CD8-34BEEF3F65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044" r="23071" b="17380"/>
          <a:stretch/>
        </p:blipFill>
        <p:spPr>
          <a:xfrm>
            <a:off x="3449257" y="4476073"/>
            <a:ext cx="2428944" cy="1359032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39EEC65E-2561-4144-B361-D01854C60AC4}"/>
              </a:ext>
            </a:extLst>
          </p:cNvPr>
          <p:cNvSpPr txBox="1">
            <a:spLocks/>
          </p:cNvSpPr>
          <p:nvPr/>
        </p:nvSpPr>
        <p:spPr>
          <a:xfrm>
            <a:off x="3559278" y="6282804"/>
            <a:ext cx="72386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Copyright Brian O’Dwyer and CognaLearn Pte Ltd and </a:t>
            </a:r>
            <a:r>
              <a:rPr lang="en-US" sz="1200" dirty="0">
                <a:hlinkClick r:id="rId8"/>
              </a:rPr>
              <a:t>www.intedashboard.com</a:t>
            </a:r>
            <a:r>
              <a:rPr lang="en-US" sz="1200" dirty="0"/>
              <a:t> where applicable. </a:t>
            </a:r>
            <a:endParaRPr lang="en-SG" sz="1200" dirty="0"/>
          </a:p>
          <a:p>
            <a:r>
              <a:rPr lang="en-US" sz="1200" dirty="0"/>
              <a:t>Slides available from </a:t>
            </a:r>
            <a:r>
              <a:rPr lang="en-US" sz="1200" dirty="0">
                <a:hlinkClick r:id="rId9"/>
              </a:rPr>
              <a:t>odwyerb@erau.edu</a:t>
            </a:r>
            <a:r>
              <a:rPr lang="en-US" sz="1200" dirty="0"/>
              <a:t> and may be used with attribution</a:t>
            </a:r>
            <a:endParaRPr lang="en-SG" sz="1200" dirty="0"/>
          </a:p>
          <a:p>
            <a:r>
              <a:rPr lang="en-US" sz="1200" dirty="0"/>
              <a:t> </a:t>
            </a:r>
            <a:endParaRPr lang="en-SG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1688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DFE161-F6BC-4CAD-887D-53B4232C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275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My path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BA58D-BD66-4735-BD1F-B26CDE32B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DBAFEA-4ECA-426B-B91C-9B9622175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6AE1B-B929-49A8-9B49-A0CF9A0C80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6" t="9964" r="-6618" b="21572"/>
          <a:stretch/>
        </p:blipFill>
        <p:spPr>
          <a:xfrm>
            <a:off x="743171" y="1737278"/>
            <a:ext cx="3043063" cy="1773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F89FB8-A779-4052-A718-0FF904D6E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73" y="1737278"/>
            <a:ext cx="2770089" cy="19196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8CE2F-5A92-434A-BA24-494804142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199" y="1737278"/>
            <a:ext cx="2194173" cy="1948707"/>
          </a:xfrm>
          <a:prstGeom prst="rect">
            <a:avLst/>
          </a:prstGeom>
        </p:spPr>
      </p:pic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69F5E5D-4B8D-48C7-B694-FA5C58A091ED}"/>
              </a:ext>
            </a:extLst>
          </p:cNvPr>
          <p:cNvSpPr/>
          <p:nvPr/>
        </p:nvSpPr>
        <p:spPr>
          <a:xfrm rot="5400000">
            <a:off x="3803149" y="2315829"/>
            <a:ext cx="1333616" cy="504835"/>
          </a:xfrm>
          <a:prstGeom prst="triangl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9061CCB-0507-4C29-8996-95376E7A42BA}"/>
              </a:ext>
            </a:extLst>
          </p:cNvPr>
          <p:cNvSpPr/>
          <p:nvPr/>
        </p:nvSpPr>
        <p:spPr>
          <a:xfrm rot="5400000">
            <a:off x="8007805" y="2300746"/>
            <a:ext cx="1296450" cy="497835"/>
          </a:xfrm>
          <a:prstGeom prst="triangl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5CAB78-1E6B-49C4-A9DB-9B93727137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639" b="34207"/>
          <a:stretch/>
        </p:blipFill>
        <p:spPr>
          <a:xfrm>
            <a:off x="4384771" y="4257912"/>
            <a:ext cx="3802566" cy="984591"/>
          </a:xfrm>
          <a:prstGeom prst="rect">
            <a:avLst/>
          </a:prstGeom>
          <a:ln w="28575"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3925DA-9E85-42EC-87CF-3A8FE55C0CB5}"/>
              </a:ext>
            </a:extLst>
          </p:cNvPr>
          <p:cNvGrpSpPr>
            <a:grpSpLocks noChangeAspect="1"/>
          </p:cNvGrpSpPr>
          <p:nvPr/>
        </p:nvGrpSpPr>
        <p:grpSpPr>
          <a:xfrm>
            <a:off x="8883945" y="3871108"/>
            <a:ext cx="2883427" cy="1764695"/>
            <a:chOff x="3592836" y="4441689"/>
            <a:chExt cx="2038027" cy="12472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63321F-62E7-4E2A-921A-AA65C90FE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5491" y="4441689"/>
              <a:ext cx="1205372" cy="12472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D6B673-D7E4-4553-904B-C7EF424D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836" y="4441690"/>
              <a:ext cx="834250" cy="124729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928818D-7605-4A91-8AF4-5E45897F9B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171" y="3871108"/>
            <a:ext cx="2768879" cy="1842564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C9814C4-E5BA-4E39-BE2C-2E0FFE1E2FC9}"/>
              </a:ext>
            </a:extLst>
          </p:cNvPr>
          <p:cNvSpPr/>
          <p:nvPr/>
        </p:nvSpPr>
        <p:spPr>
          <a:xfrm rot="16200000">
            <a:off x="3334782" y="4576036"/>
            <a:ext cx="1169457" cy="348344"/>
          </a:xfrm>
          <a:prstGeom prst="triangl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5B761104-356F-415C-A1E6-5A5D620F8ADA}"/>
              </a:ext>
            </a:extLst>
          </p:cNvPr>
          <p:cNvSpPr/>
          <p:nvPr/>
        </p:nvSpPr>
        <p:spPr>
          <a:xfrm rot="16200000">
            <a:off x="7902965" y="4579283"/>
            <a:ext cx="1169457" cy="348344"/>
          </a:xfrm>
          <a:prstGeom prst="triangl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7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  <a:latin typeface="+mn-lt"/>
              </a:rPr>
              <a:t>Problem 1:  Employability gap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48B1BE-AB03-4400-84D5-81EB0D7CA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91578"/>
            <a:ext cx="2736788" cy="582694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Learning 1.0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CDAFA9-4029-4061-A684-62E016C3349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68653" y="1791578"/>
            <a:ext cx="2736788" cy="582694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Learning 2.0</a:t>
            </a:r>
          </a:p>
        </p:txBody>
      </p:sp>
      <p:pic>
        <p:nvPicPr>
          <p:cNvPr id="14" name="Picture 34" descr="Picture 34">
            <a:extLst>
              <a:ext uri="{FF2B5EF4-FFF2-40B4-BE49-F238E27FC236}">
                <a16:creationId xmlns:a16="http://schemas.microsoft.com/office/drawing/2014/main" id="{CD477FBC-4B37-4057-BEBA-96BFF98F1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299" y="2486737"/>
            <a:ext cx="2540001" cy="2082801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pic>
        <p:nvPicPr>
          <p:cNvPr id="17" name="Picture 38" descr="Picture 38">
            <a:extLst>
              <a:ext uri="{FF2B5EF4-FFF2-40B4-BE49-F238E27FC236}">
                <a16:creationId xmlns:a16="http://schemas.microsoft.com/office/drawing/2014/main" id="{0BD48035-98FE-4D21-8CD8-ECE6E0D31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10861" r="41263" b="13406"/>
          <a:stretch>
            <a:fillRect/>
          </a:stretch>
        </p:blipFill>
        <p:spPr>
          <a:xfrm>
            <a:off x="4475747" y="2525458"/>
            <a:ext cx="2540001" cy="2080974"/>
          </a:xfrm>
          <a:prstGeom prst="rect">
            <a:avLst/>
          </a:prstGeom>
          <a:ln w="63500">
            <a:solidFill>
              <a:schemeClr val="accent4"/>
            </a:solidFill>
          </a:ln>
        </p:spPr>
      </p:pic>
      <p:sp>
        <p:nvSpPr>
          <p:cNvPr id="18" name="Rectangle 35">
            <a:extLst>
              <a:ext uri="{FF2B5EF4-FFF2-40B4-BE49-F238E27FC236}">
                <a16:creationId xmlns:a16="http://schemas.microsoft.com/office/drawing/2014/main" id="{F39128E0-7DC2-4D8A-9587-7C524F64AEE3}"/>
              </a:ext>
            </a:extLst>
          </p:cNvPr>
          <p:cNvSpPr txBox="1"/>
          <p:nvPr/>
        </p:nvSpPr>
        <p:spPr>
          <a:xfrm>
            <a:off x="838200" y="4732604"/>
            <a:ext cx="2540001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2859" tIns="22859" rIns="22859" bIns="22859" anchor="ctr">
            <a:spAutoFit/>
          </a:bodyPr>
          <a:lstStyle/>
          <a:p>
            <a:pPr defTabSz="4572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sz="1000"/>
              <a:t>Laurentius de Voltolina, School of</a:t>
            </a:r>
          </a:p>
          <a:p>
            <a:pPr defTabSz="4572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rPr sz="1000"/>
              <a:t>Bologna 14</a:t>
            </a:r>
            <a:r>
              <a:rPr sz="1000" baseline="31000"/>
              <a:t>th</a:t>
            </a:r>
            <a:r>
              <a:rPr sz="1000"/>
              <a:t> century.</a:t>
            </a:r>
          </a:p>
        </p:txBody>
      </p:sp>
      <p:pic>
        <p:nvPicPr>
          <p:cNvPr id="19" name="Picture 1" descr="Picture 1">
            <a:extLst>
              <a:ext uri="{FF2B5EF4-FFF2-40B4-BE49-F238E27FC236}">
                <a16:creationId xmlns:a16="http://schemas.microsoft.com/office/drawing/2014/main" id="{075B5AD0-2DD4-4D97-A0F4-68DB2F1DB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10264" r="5206"/>
          <a:stretch>
            <a:fillRect/>
          </a:stretch>
        </p:blipFill>
        <p:spPr>
          <a:xfrm>
            <a:off x="8452038" y="2483755"/>
            <a:ext cx="3266803" cy="2205092"/>
          </a:xfrm>
          <a:prstGeom prst="rect">
            <a:avLst/>
          </a:prstGeom>
          <a:ln w="63500">
            <a:solidFill>
              <a:srgbClr val="C0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E4708D-6AFC-46CF-BD09-372D7D2BDE2F}"/>
              </a:ext>
            </a:extLst>
          </p:cNvPr>
          <p:cNvSpPr txBox="1"/>
          <p:nvPr/>
        </p:nvSpPr>
        <p:spPr>
          <a:xfrm>
            <a:off x="7288266" y="2833039"/>
            <a:ext cx="795528" cy="15901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SG" sz="10000" b="1" dirty="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A4B70BB-ACA9-4BA1-8452-E99EA0FA468A}"/>
              </a:ext>
            </a:extLst>
          </p:cNvPr>
          <p:cNvCxnSpPr>
            <a:cxnSpLocks/>
          </p:cNvCxnSpPr>
          <p:nvPr/>
        </p:nvCxnSpPr>
        <p:spPr>
          <a:xfrm flipH="1">
            <a:off x="7513488" y="3228429"/>
            <a:ext cx="271736" cy="895286"/>
          </a:xfrm>
          <a:prstGeom prst="line">
            <a:avLst/>
          </a:prstGeom>
          <a:noFill/>
          <a:ln w="254000" cap="flat">
            <a:solidFill>
              <a:schemeClr val="accent4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5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6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65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1A87DD1-3A8F-407F-BAEF-F633537B5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Solution 1:  Team-based learning (“TBL”)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F0446-5823-42B6-B50F-DB2498E0C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3612" y="6356350"/>
            <a:ext cx="420188" cy="365125"/>
          </a:xfrm>
          <a:prstGeom prst="rect">
            <a:avLst/>
          </a:prstGeom>
        </p:spPr>
        <p:txBody>
          <a:bodyPr/>
          <a:lstStyle/>
          <a:p>
            <a:fld id="{345A6163-626D-41E0-A59F-F4901EAB65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B243B931-65FA-44B8-9273-81CD50BE9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59278" y="6282804"/>
            <a:ext cx="7238626" cy="365125"/>
          </a:xfrm>
        </p:spPr>
        <p:txBody>
          <a:bodyPr/>
          <a:lstStyle/>
          <a:p>
            <a:pPr algn="l"/>
            <a:r>
              <a:rPr lang="en-US" dirty="0"/>
              <a:t>Copyright Brian O’Dwyer and CognaLearn Pte Ltd and </a:t>
            </a:r>
            <a:r>
              <a:rPr lang="en-US" dirty="0">
                <a:hlinkClick r:id="rId2"/>
              </a:rPr>
              <a:t>www.intedashboard.com</a:t>
            </a:r>
            <a:r>
              <a:rPr lang="en-US" dirty="0"/>
              <a:t> where applicable. </a:t>
            </a:r>
            <a:endParaRPr lang="en-SG" dirty="0"/>
          </a:p>
          <a:p>
            <a:pPr algn="l"/>
            <a:r>
              <a:rPr lang="en-US" dirty="0"/>
              <a:t>Slides available from </a:t>
            </a:r>
            <a:r>
              <a:rPr lang="en-US" dirty="0">
                <a:hlinkClick r:id="rId3"/>
              </a:rPr>
              <a:t>odwyerb@erau.edu</a:t>
            </a:r>
            <a:r>
              <a:rPr lang="en-US" dirty="0"/>
              <a:t> and may be used with attribution</a:t>
            </a:r>
            <a:endParaRPr lang="en-SG" dirty="0"/>
          </a:p>
          <a:p>
            <a:pPr algn="l"/>
            <a:r>
              <a:rPr lang="en-US" dirty="0"/>
              <a:t> </a:t>
            </a:r>
            <a:endParaRPr lang="en-SG" dirty="0"/>
          </a:p>
          <a:p>
            <a:pPr algn="l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A434B-8413-43A8-B054-0DBD62BD6D62}"/>
              </a:ext>
            </a:extLst>
          </p:cNvPr>
          <p:cNvSpPr txBox="1"/>
          <p:nvPr/>
        </p:nvSpPr>
        <p:spPr>
          <a:xfrm>
            <a:off x="8891864" y="1724632"/>
            <a:ext cx="31136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class: apply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E7A1E2-98F5-4D9D-B357-BC1A9F361DDD}"/>
              </a:ext>
            </a:extLst>
          </p:cNvPr>
          <p:cNvSpPr txBox="1"/>
          <p:nvPr/>
        </p:nvSpPr>
        <p:spPr>
          <a:xfrm>
            <a:off x="579841" y="4156759"/>
            <a:ext cx="2252246" cy="1371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Pre-work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AAC95-6C47-4732-813A-D19A9F14F4F5}"/>
              </a:ext>
            </a:extLst>
          </p:cNvPr>
          <p:cNvSpPr txBox="1"/>
          <p:nvPr/>
        </p:nvSpPr>
        <p:spPr>
          <a:xfrm>
            <a:off x="6907976" y="4156759"/>
            <a:ext cx="1811848" cy="1371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Clarify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doubts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SG" sz="2800" b="1" kern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F150D-AB83-403B-8202-7C5F32CD2D77}"/>
              </a:ext>
            </a:extLst>
          </p:cNvPr>
          <p:cNvSpPr txBox="1"/>
          <p:nvPr/>
        </p:nvSpPr>
        <p:spPr>
          <a:xfrm>
            <a:off x="3008175" y="4156759"/>
            <a:ext cx="1548000" cy="1371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Quiz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053B0-6835-4693-ACD9-6C4771EEEE28}"/>
              </a:ext>
            </a:extLst>
          </p:cNvPr>
          <p:cNvSpPr txBox="1"/>
          <p:nvPr/>
        </p:nvSpPr>
        <p:spPr>
          <a:xfrm>
            <a:off x="9400308" y="4156759"/>
            <a:ext cx="2515169" cy="1371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Team applications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2B293B-BD08-4532-B2CE-393B4FADB1EC}"/>
              </a:ext>
            </a:extLst>
          </p:cNvPr>
          <p:cNvSpPr txBox="1"/>
          <p:nvPr/>
        </p:nvSpPr>
        <p:spPr>
          <a:xfrm>
            <a:off x="4823960" y="4156759"/>
            <a:ext cx="1772867" cy="137160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marL="365125" indent="-3651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Team quiz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8D1246-FEC6-48F2-9EA6-D9FA88DC6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" t="45428" r="78863" b="41514"/>
          <a:stretch/>
        </p:blipFill>
        <p:spPr>
          <a:xfrm>
            <a:off x="4955739" y="2552079"/>
            <a:ext cx="1463040" cy="14277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6FD55D-E551-4F5C-89D2-CF602C6DDE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6" t="57430" r="79738" b="30854"/>
          <a:stretch/>
        </p:blipFill>
        <p:spPr>
          <a:xfrm>
            <a:off x="6990689" y="2529384"/>
            <a:ext cx="1463040" cy="14907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3FFCCE-17E8-43F1-A90D-47EF86F38E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" t="67799" r="78863" b="18567"/>
          <a:stretch/>
        </p:blipFill>
        <p:spPr>
          <a:xfrm>
            <a:off x="9678355" y="2550981"/>
            <a:ext cx="1463040" cy="14907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825B16-A949-4D6D-AE5E-7D543B741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" t="34549" r="78863" b="52977"/>
          <a:stretch/>
        </p:blipFill>
        <p:spPr>
          <a:xfrm>
            <a:off x="2957904" y="2562647"/>
            <a:ext cx="1463040" cy="13639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9484089-653C-40E7-8B19-A7760B50D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2" t="23967" r="78863" b="63555"/>
          <a:stretch/>
        </p:blipFill>
        <p:spPr>
          <a:xfrm>
            <a:off x="850961" y="2552078"/>
            <a:ext cx="1463040" cy="13643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E8BCB02-981A-4AC0-9AD2-B7FBC85BB240}"/>
              </a:ext>
            </a:extLst>
          </p:cNvPr>
          <p:cNvSpPr txBox="1"/>
          <p:nvPr/>
        </p:nvSpPr>
        <p:spPr>
          <a:xfrm>
            <a:off x="3168200" y="1734111"/>
            <a:ext cx="5062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class: theory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C6BB7B-1DC2-4E67-AA38-2169A6F929DB}"/>
              </a:ext>
            </a:extLst>
          </p:cNvPr>
          <p:cNvSpPr/>
          <p:nvPr/>
        </p:nvSpPr>
        <p:spPr>
          <a:xfrm>
            <a:off x="2842920" y="2344127"/>
            <a:ext cx="5794301" cy="2895437"/>
          </a:xfrm>
          <a:prstGeom prst="rect">
            <a:avLst/>
          </a:prstGeom>
          <a:grp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55AEEE6-5AE0-4527-A7DC-DF527BCB384A}"/>
              </a:ext>
            </a:extLst>
          </p:cNvPr>
          <p:cNvSpPr/>
          <p:nvPr/>
        </p:nvSpPr>
        <p:spPr>
          <a:xfrm>
            <a:off x="9192576" y="2344126"/>
            <a:ext cx="2558337" cy="2895437"/>
          </a:xfrm>
          <a:prstGeom prst="rect">
            <a:avLst/>
          </a:prstGeom>
          <a:grp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457200" algn="l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840997-9499-4E40-BBEA-F10427E4C538}"/>
              </a:ext>
            </a:extLst>
          </p:cNvPr>
          <p:cNvSpPr txBox="1"/>
          <p:nvPr/>
        </p:nvSpPr>
        <p:spPr>
          <a:xfrm>
            <a:off x="2842920" y="5434931"/>
            <a:ext cx="8907993" cy="584775"/>
          </a:xfrm>
          <a:prstGeom prst="rect">
            <a:avLst/>
          </a:prstGeom>
          <a:noFill/>
          <a:ln w="762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360° </a:t>
            </a:r>
            <a:r>
              <a:rPr lang="en-US" sz="2800" b="1" kern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teammate evaluation</a:t>
            </a:r>
          </a:p>
        </p:txBody>
      </p:sp>
    </p:spTree>
    <p:extLst>
      <p:ext uri="{BB962C8B-B14F-4D97-AF65-F5344CB8AC3E}">
        <p14:creationId xmlns:p14="http://schemas.microsoft.com/office/powerpoint/2010/main" val="1075752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gnaLearn Theme">
  <a:themeElements>
    <a:clrScheme name="5stepCareers">
      <a:dk1>
        <a:sysClr val="windowText" lastClr="000000"/>
      </a:dk1>
      <a:lt1>
        <a:sysClr val="window" lastClr="FFFFFF"/>
      </a:lt1>
      <a:dk2>
        <a:srgbClr val="002D72"/>
      </a:dk2>
      <a:lt2>
        <a:srgbClr val="97999B"/>
      </a:lt2>
      <a:accent1>
        <a:srgbClr val="0077C8"/>
      </a:accent1>
      <a:accent2>
        <a:srgbClr val="FFC72C"/>
      </a:accent2>
      <a:accent3>
        <a:srgbClr val="D57800"/>
      </a:accent3>
      <a:accent4>
        <a:srgbClr val="AF272F"/>
      </a:accent4>
      <a:accent5>
        <a:srgbClr val="74AA50"/>
      </a:accent5>
      <a:accent6>
        <a:srgbClr val="8C4799"/>
      </a:accent6>
      <a:hlink>
        <a:srgbClr val="0077C8"/>
      </a:hlink>
      <a:folHlink>
        <a:srgbClr val="8C47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63500">
          <a:noFill/>
        </a:ln>
      </a:spPr>
      <a:bodyPr rtlCol="0" anchor="ctr"/>
      <a:lstStyle>
        <a:defPPr algn="ctr">
          <a:defRPr sz="2400" b="1" dirty="0" smtClean="0">
            <a:solidFill>
              <a:schemeClr val="tx1"/>
            </a:solidFill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002D72"/>
        </a:solidFill>
        <a:ln>
          <a:solidFill>
            <a:schemeClr val="tx2"/>
          </a:solidFill>
        </a:ln>
      </a:spPr>
      <a:bodyPr wrap="square" rtlCol="0" anchor="ctr" anchorCtr="0">
        <a:noAutofit/>
      </a:bodyPr>
      <a:lstStyle>
        <a:defPPr algn="ctr">
          <a:lnSpc>
            <a:spcPct val="90000"/>
          </a:lnSpc>
          <a:defRPr sz="3200" b="1" dirty="0" smtClean="0">
            <a:solidFill>
              <a:schemeClr val="bg1"/>
            </a:solidFill>
            <a:ea typeface="Times New Roman" charset="0"/>
            <a:cs typeface="Times New Roma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 10 27 5step Careers" id="{2AA91071-CC0A-46E1-A1C6-48A9E20F118D}" vid="{24DB0D54-9E8B-4C56-B7A2-86396C00C9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CognaLearn Theme</Template>
  <TotalTime>2478</TotalTime>
  <Words>1445</Words>
  <Application>Microsoft Office PowerPoint</Application>
  <PresentationFormat>Widescreen</PresentationFormat>
  <Paragraphs>282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 body</vt:lpstr>
      <vt:lpstr>等线</vt:lpstr>
      <vt:lpstr>Helvetica Neue</vt:lpstr>
      <vt:lpstr>Arial</vt:lpstr>
      <vt:lpstr>Calibri</vt:lpstr>
      <vt:lpstr>Calibri Light</vt:lpstr>
      <vt:lpstr>Times New Roman</vt:lpstr>
      <vt:lpstr>Wingdings</vt:lpstr>
      <vt:lpstr>CognaLearn Theme</vt:lpstr>
      <vt:lpstr>PowerPoint Presentation</vt:lpstr>
      <vt:lpstr>Acknowledgements</vt:lpstr>
      <vt:lpstr>Objectives</vt:lpstr>
      <vt:lpstr>PowerPoint Presentation</vt:lpstr>
      <vt:lpstr>Too fast?  Too slow?</vt:lpstr>
      <vt:lpstr>Team-based learning…</vt:lpstr>
      <vt:lpstr>My path</vt:lpstr>
      <vt:lpstr>Problem 1:  Employability gap</vt:lpstr>
      <vt:lpstr>Solution 1:  Team-based learning (“TBL”)</vt:lpstr>
      <vt:lpstr>TBL </vt:lpstr>
      <vt:lpstr>1. Pre-work</vt:lpstr>
      <vt:lpstr>2. Individual Readiness Assurance Test (“IRAT”)</vt:lpstr>
      <vt:lpstr>3. Team Readiness Assurance Test (“TRAT”) with immediate feedback</vt:lpstr>
      <vt:lpstr>4. Clarifications</vt:lpstr>
      <vt:lpstr>5. Applications</vt:lpstr>
      <vt:lpstr>Problem 2:  TBL administrative burden</vt:lpstr>
      <vt:lpstr>Solution 2:  All-in-one TBL software</vt:lpstr>
      <vt:lpstr>Method</vt:lpstr>
      <vt:lpstr>Responses: 16 universities, 5 continents</vt:lpstr>
      <vt:lpstr>Results:  faculty satisfaction</vt:lpstr>
      <vt:lpstr>Results:  student satisfaction</vt:lpstr>
      <vt:lpstr>Results:  net promoter score (“NPS”)</vt:lpstr>
      <vt:lpstr>Results:  NPS benchmarking</vt:lpstr>
      <vt:lpstr>Results: qualitative</vt:lpstr>
      <vt:lpstr>Summary </vt:lpstr>
      <vt:lpstr>Appendix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Xaviera</dc:creator>
  <cp:lastModifiedBy>Brian O'Dwyer</cp:lastModifiedBy>
  <cp:revision>52</cp:revision>
  <dcterms:created xsi:type="dcterms:W3CDTF">2018-05-14T07:00:06Z</dcterms:created>
  <dcterms:modified xsi:type="dcterms:W3CDTF">2018-06-05T20:17:25Z</dcterms:modified>
</cp:coreProperties>
</file>