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png&amp;ehk=UlbVP5Us" ContentType="image/p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92" r:id="rId3"/>
    <p:sldId id="293" r:id="rId4"/>
    <p:sldId id="283" r:id="rId5"/>
    <p:sldId id="261" r:id="rId6"/>
    <p:sldId id="294" r:id="rId7"/>
    <p:sldId id="285" r:id="rId8"/>
    <p:sldId id="295" r:id="rId9"/>
    <p:sldId id="262" r:id="rId10"/>
    <p:sldId id="287" r:id="rId11"/>
    <p:sldId id="288" r:id="rId12"/>
    <p:sldId id="290" r:id="rId13"/>
    <p:sldId id="296" r:id="rId14"/>
    <p:sldId id="274" r:id="rId15"/>
    <p:sldId id="28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F152"/>
    <a:srgbClr val="B8C3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754" autoAdjust="0"/>
    <p:restoredTop sz="90146" autoAdjust="0"/>
  </p:normalViewPr>
  <p:slideViewPr>
    <p:cSldViewPr snapToGrid="0">
      <p:cViewPr varScale="1">
        <p:scale>
          <a:sx n="86" d="100"/>
          <a:sy n="86" d="100"/>
        </p:scale>
        <p:origin x="555" y="2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C83476-1732-439B-872A-6856BE4ED49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F50398-742A-4030-A61E-950DD7DA6954}" type="pres">
      <dgm:prSet presAssocID="{9BC83476-1732-439B-872A-6856BE4ED49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</dgm:ptLst>
  <dgm:cxnLst>
    <dgm:cxn modelId="{D0BF44CC-10CD-469D-B8E5-CDE9AF587F37}" type="presOf" srcId="{9BC83476-1732-439B-872A-6856BE4ED495}" destId="{32F50398-742A-4030-A61E-950DD7DA6954}" srcOrd="0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H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F415D-C030-4FAA-9A23-2514483A9717}" type="datetimeFigureOut">
              <a:rPr lang="en-HK" smtClean="0"/>
              <a:t>23/5/2018</a:t>
            </a:fld>
            <a:endParaRPr lang="en-H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H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F727AB-28A9-46E1-A03B-B958DB0DF99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996657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727AB-28A9-46E1-A03B-B958DB0DF992}" type="slidenum">
              <a:rPr lang="en-HK" smtClean="0"/>
              <a:t>1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237822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81899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F9C34F7-857F-4EBA-94B3-B1428B29352C}" type="slidenum">
              <a:rPr lang="en-HK" smtClean="0"/>
              <a:t>‹#›</a:t>
            </a:fld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3694855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81899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F9C34F7-857F-4EBA-94B3-B1428B29352C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728905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81899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F9C34F7-857F-4EBA-94B3-B1428B29352C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282770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81899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F9C34F7-857F-4EBA-94B3-B1428B29352C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43007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81899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F9C34F7-857F-4EBA-94B3-B1428B29352C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305956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81899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F9C34F7-857F-4EBA-94B3-B1428B29352C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801354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H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H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881899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F9C34F7-857F-4EBA-94B3-B1428B29352C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340596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H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H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81899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F9C34F7-857F-4EBA-94B3-B1428B29352C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493197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H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H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81899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F9C34F7-857F-4EBA-94B3-B1428B29352C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385181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81899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F9C34F7-857F-4EBA-94B3-B1428B29352C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044035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81899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F9C34F7-857F-4EBA-94B3-B1428B29352C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205104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67E4B8B-DE40-4191-B5FE-2065EF2FC89B}"/>
              </a:ext>
            </a:extLst>
          </p:cNvPr>
          <p:cNvSpPr/>
          <p:nvPr userDrawn="1"/>
        </p:nvSpPr>
        <p:spPr>
          <a:xfrm rot="10800000">
            <a:off x="-1" y="-1"/>
            <a:ext cx="9143999" cy="1374777"/>
          </a:xfrm>
          <a:prstGeom prst="rect">
            <a:avLst/>
          </a:prstGeom>
          <a:gradFill>
            <a:gsLst>
              <a:gs pos="100000">
                <a:srgbClr val="92D050"/>
              </a:gs>
              <a:gs pos="0">
                <a:srgbClr val="00B0F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HK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1E6D46-B462-4EA9-883A-60557AD06424}"/>
              </a:ext>
            </a:extLst>
          </p:cNvPr>
          <p:cNvSpPr/>
          <p:nvPr userDrawn="1"/>
        </p:nvSpPr>
        <p:spPr>
          <a:xfrm>
            <a:off x="1" y="6248335"/>
            <a:ext cx="9143999" cy="609665"/>
          </a:xfrm>
          <a:prstGeom prst="rect">
            <a:avLst/>
          </a:prstGeom>
          <a:gradFill>
            <a:gsLst>
              <a:gs pos="100000">
                <a:srgbClr val="92D050"/>
              </a:gs>
              <a:gs pos="0">
                <a:srgbClr val="00B0F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HK" sz="13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3FD3795-54FA-4006-8D9D-50CD17473E5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5" y="6225407"/>
            <a:ext cx="3541222" cy="65552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608839"/>
            <a:ext cx="7886700" cy="765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9542"/>
            <a:ext cx="7886700" cy="4564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0" name="Picture 19" descr="A picture containing clipart, text, object&#10;&#10;Description generated with high confidence">
            <a:extLst>
              <a:ext uri="{FF2B5EF4-FFF2-40B4-BE49-F238E27FC236}">
                <a16:creationId xmlns:a16="http://schemas.microsoft.com/office/drawing/2014/main" id="{40209611-7BAB-4066-BD25-F7291816715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4998" y="227035"/>
            <a:ext cx="920704" cy="920704"/>
          </a:xfrm>
          <a:prstGeom prst="rect">
            <a:avLst/>
          </a:prstGeom>
        </p:spPr>
      </p:pic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F5F79324-0A8C-42CD-A81D-78313E925A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95854" y="6370604"/>
            <a:ext cx="4852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100A7F4-653B-4763-B96E-F822F3B0A879}" type="slidenum">
              <a:rPr lang="en-HK" smtClean="0"/>
              <a:pPr/>
              <a:t>‹#›</a:t>
            </a:fld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2267632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&amp;ehk=UlbVP5Us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ilyclipart.net/clipart/category/baby-clip-art/page/2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d/3.0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undial.academy/courses/1/mech2040-solid-mechanics-i/3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45FEE-0520-4150-8879-4CBC937657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089149"/>
            <a:ext cx="7772400" cy="114776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Sundial Academy</a:t>
            </a:r>
            <a:endParaRPr lang="en-HK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CC50E3-4E04-47F1-AE58-E3C5837354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3236912"/>
            <a:ext cx="7391400" cy="2754314"/>
          </a:xfrm>
        </p:spPr>
        <p:txBody>
          <a:bodyPr>
            <a:normAutofit/>
          </a:bodyPr>
          <a:lstStyle/>
          <a:p>
            <a:r>
              <a:rPr lang="en-HK" dirty="0"/>
              <a:t>An online peer-learning platform to support UG education in MAE</a:t>
            </a:r>
          </a:p>
          <a:p>
            <a:endParaRPr lang="en-HK" dirty="0"/>
          </a:p>
          <a:p>
            <a:r>
              <a:rPr lang="en-US" dirty="0" err="1"/>
              <a:t>eLFA</a:t>
            </a:r>
            <a:r>
              <a:rPr lang="en-US" dirty="0"/>
              <a:t> 2018, NTUB</a:t>
            </a:r>
          </a:p>
          <a:p>
            <a:r>
              <a:rPr lang="en-US" dirty="0"/>
              <a:t>24 May 2018</a:t>
            </a:r>
          </a:p>
          <a:p>
            <a:r>
              <a:rPr lang="en-HK" dirty="0"/>
              <a:t>WU, Sen Globas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5CF792-12C8-43B0-B9BB-6A1AC7793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34F7-857F-4EBA-94B3-B1428B29352C}" type="slidenum">
              <a:rPr lang="en-HK" smtClean="0"/>
              <a:t>1</a:t>
            </a:fld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23862956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DFACE-7EF3-41A5-BDFB-F0DD4036B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Assurance</a:t>
            </a:r>
            <a:endParaRPr lang="en-H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4B5EE9-DDC5-4D8B-8E1C-D3BC1B84C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34F7-857F-4EBA-94B3-B1428B29352C}" type="slidenum">
              <a:rPr lang="en-HK" smtClean="0"/>
              <a:t>10</a:t>
            </a:fld>
            <a:endParaRPr lang="en-HK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80DE91D-9E31-46B2-99F5-84CF6AFFD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8718" y="1529542"/>
            <a:ext cx="4186631" cy="4564029"/>
          </a:xfrm>
        </p:spPr>
        <p:txBody>
          <a:bodyPr/>
          <a:lstStyle/>
          <a:p>
            <a:r>
              <a:rPr lang="en-US" dirty="0"/>
              <a:t>Minimize the errors by peer review</a:t>
            </a:r>
          </a:p>
          <a:p>
            <a:r>
              <a:rPr lang="en-US" dirty="0"/>
              <a:t>Seek advisors’ and instructors’ help when encountering problems</a:t>
            </a:r>
          </a:p>
          <a:p>
            <a:r>
              <a:rPr lang="en-US" dirty="0"/>
              <a:t>Check answers from textbook when needed</a:t>
            </a:r>
            <a:endParaRPr lang="en-HK" dirty="0"/>
          </a:p>
        </p:txBody>
      </p:sp>
      <p:pic>
        <p:nvPicPr>
          <p:cNvPr id="9" name="Picture 8" descr="A picture containing green, stationary&#10;&#10;Description generated with high confidence">
            <a:extLst>
              <a:ext uri="{FF2B5EF4-FFF2-40B4-BE49-F238E27FC236}">
                <a16:creationId xmlns:a16="http://schemas.microsoft.com/office/drawing/2014/main" id="{407073D3-7241-4E8B-B347-3713A648D6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431572"/>
            <a:ext cx="3523378" cy="264252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3D41466-1261-4A11-B0FB-B593C50DFCC1}"/>
              </a:ext>
            </a:extLst>
          </p:cNvPr>
          <p:cNvSpPr txBox="1"/>
          <p:nvPr/>
        </p:nvSpPr>
        <p:spPr>
          <a:xfrm>
            <a:off x="651318" y="5108787"/>
            <a:ext cx="3167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Lack of Error</a:t>
            </a:r>
            <a:endParaRPr lang="en-H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954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173DC-A32E-47C6-BA79-9DABFF601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Assurance</a:t>
            </a:r>
            <a:endParaRPr lang="en-HK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BD9B13C-067F-4C28-AD28-E3FDA1555111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716734" y="1739294"/>
          <a:ext cx="7651283" cy="30554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7497">
                  <a:extLst>
                    <a:ext uri="{9D8B030D-6E8A-4147-A177-3AD203B41FA5}">
                      <a16:colId xmlns:a16="http://schemas.microsoft.com/office/drawing/2014/main" val="111495764"/>
                    </a:ext>
                  </a:extLst>
                </a:gridCol>
                <a:gridCol w="2541722">
                  <a:extLst>
                    <a:ext uri="{9D8B030D-6E8A-4147-A177-3AD203B41FA5}">
                      <a16:colId xmlns:a16="http://schemas.microsoft.com/office/drawing/2014/main" val="3936871152"/>
                    </a:ext>
                  </a:extLst>
                </a:gridCol>
                <a:gridCol w="3362064">
                  <a:extLst>
                    <a:ext uri="{9D8B030D-6E8A-4147-A177-3AD203B41FA5}">
                      <a16:colId xmlns:a16="http://schemas.microsoft.com/office/drawing/2014/main" val="1055244844"/>
                    </a:ext>
                  </a:extLst>
                </a:gridCol>
              </a:tblGrid>
              <a:tr h="7116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Course Code &amp; Name</a:t>
                      </a:r>
                      <a:endParaRPr lang="en-HK" sz="15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Chief academic editors’ grade in the Course</a:t>
                      </a:r>
                      <a:endParaRPr lang="en-HK" sz="15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altLang="zh-HK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Chief academic editors’ b</a:t>
                      </a:r>
                      <a:r>
                        <a:rPr lang="en-HK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 Grade in English Language Courses*</a:t>
                      </a:r>
                      <a:endParaRPr lang="en-HK" sz="15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04714988"/>
                  </a:ext>
                </a:extLst>
              </a:tr>
              <a:tr h="7812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MECH 2210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Fluid Mechanics</a:t>
                      </a:r>
                      <a:endParaRPr lang="en-HK" sz="15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A+</a:t>
                      </a:r>
                      <a:endParaRPr lang="en-HK" sz="15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A–</a:t>
                      </a:r>
                      <a:endParaRPr lang="en-HK" sz="15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71127845"/>
                  </a:ext>
                </a:extLst>
              </a:tr>
              <a:tr h="7812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MECH 2410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Engineering Materials</a:t>
                      </a:r>
                      <a:endParaRPr lang="en-HK" sz="15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A+</a:t>
                      </a:r>
                      <a:endParaRPr lang="en-HK" sz="15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A–</a:t>
                      </a:r>
                      <a:endParaRPr lang="en-HK" sz="15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55597072"/>
                  </a:ext>
                </a:extLst>
              </a:tr>
              <a:tr h="7812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MECH 2040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Solid Mechanics I</a:t>
                      </a:r>
                      <a:endParaRPr lang="en-HK" sz="15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HK" sz="15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B+</a:t>
                      </a:r>
                      <a:endParaRPr lang="en-HK" sz="15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3175912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6BE30E-5904-42D5-A0DA-ABE79F8C9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34F7-857F-4EBA-94B3-B1428B29352C}" type="slidenum">
              <a:rPr lang="en-HK" smtClean="0"/>
              <a:t>11</a:t>
            </a:fld>
            <a:endParaRPr lang="en-HK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C3D7D8-D753-439D-A210-EDA8B9E60D49}"/>
              </a:ext>
            </a:extLst>
          </p:cNvPr>
          <p:cNvSpPr txBox="1"/>
          <p:nvPr/>
        </p:nvSpPr>
        <p:spPr>
          <a:xfrm>
            <a:off x="628650" y="5159229"/>
            <a:ext cx="78274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* Refers to the highest grade in compulsory English language courses offered by HKUST</a:t>
            </a:r>
            <a:endParaRPr lang="en-H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419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FB5C8-BB5A-422E-973A-1876F805D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statistics (as of 19 Jul) </a:t>
            </a:r>
            <a:endParaRPr lang="en-HK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827EC39-0DD2-431A-9522-15AC7937DC14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268448" y="1526797"/>
          <a:ext cx="8607104" cy="3930430"/>
        </p:xfrm>
        <a:graphic>
          <a:graphicData uri="http://schemas.openxmlformats.org/drawingml/2006/table">
            <a:tbl>
              <a:tblPr firstRow="1" firstCol="1" lastRow="1" bandRow="1">
                <a:tableStyleId>{5C22544A-7EE6-4342-B048-85BDC9FD1C3A}</a:tableStyleId>
              </a:tblPr>
              <a:tblGrid>
                <a:gridCol w="2501860">
                  <a:extLst>
                    <a:ext uri="{9D8B030D-6E8A-4147-A177-3AD203B41FA5}">
                      <a16:colId xmlns:a16="http://schemas.microsoft.com/office/drawing/2014/main" val="243917070"/>
                    </a:ext>
                  </a:extLst>
                </a:gridCol>
                <a:gridCol w="1296500">
                  <a:extLst>
                    <a:ext uri="{9D8B030D-6E8A-4147-A177-3AD203B41FA5}">
                      <a16:colId xmlns:a16="http://schemas.microsoft.com/office/drawing/2014/main" val="737937981"/>
                    </a:ext>
                  </a:extLst>
                </a:gridCol>
                <a:gridCol w="1296500">
                  <a:extLst>
                    <a:ext uri="{9D8B030D-6E8A-4147-A177-3AD203B41FA5}">
                      <a16:colId xmlns:a16="http://schemas.microsoft.com/office/drawing/2014/main" val="3229514268"/>
                    </a:ext>
                  </a:extLst>
                </a:gridCol>
                <a:gridCol w="1001544">
                  <a:extLst>
                    <a:ext uri="{9D8B030D-6E8A-4147-A177-3AD203B41FA5}">
                      <a16:colId xmlns:a16="http://schemas.microsoft.com/office/drawing/2014/main" val="2741173928"/>
                    </a:ext>
                  </a:extLst>
                </a:gridCol>
                <a:gridCol w="1685882">
                  <a:extLst>
                    <a:ext uri="{9D8B030D-6E8A-4147-A177-3AD203B41FA5}">
                      <a16:colId xmlns:a16="http://schemas.microsoft.com/office/drawing/2014/main" val="2257149772"/>
                    </a:ext>
                  </a:extLst>
                </a:gridCol>
                <a:gridCol w="824818">
                  <a:extLst>
                    <a:ext uri="{9D8B030D-6E8A-4147-A177-3AD203B41FA5}">
                      <a16:colId xmlns:a16="http://schemas.microsoft.com/office/drawing/2014/main" val="1196035379"/>
                    </a:ext>
                  </a:extLst>
                </a:gridCol>
              </a:tblGrid>
              <a:tr h="7860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Course Code &amp; Name</a:t>
                      </a:r>
                      <a:endParaRPr lang="en-HK" sz="15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Students</a:t>
                      </a:r>
                      <a:r>
                        <a:rPr lang="en-HK" sz="15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en-HK" sz="15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 dirty="0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Number of View</a:t>
                      </a:r>
                      <a:r>
                        <a:rPr lang="en-HK" sz="1500" baseline="0" dirty="0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 baseline="0" dirty="0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/Student</a:t>
                      </a:r>
                      <a:endParaRPr lang="en-HK" sz="15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Duration of Videos</a:t>
                      </a:r>
                      <a:endParaRPr lang="en-HK" sz="15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Videos</a:t>
                      </a:r>
                      <a:endParaRPr lang="en-HK" sz="15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Views</a:t>
                      </a:r>
                      <a:endParaRPr lang="en-HK" sz="15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70848281"/>
                  </a:ext>
                </a:extLst>
              </a:tr>
              <a:tr h="7860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MECH 2210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Fluid Mechanics</a:t>
                      </a:r>
                      <a:endParaRPr lang="en-HK" sz="15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</a:t>
                      </a:r>
                      <a:endParaRPr lang="en-HK" sz="15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 dirty="0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19.5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311.5 min</a:t>
                      </a:r>
                      <a:endParaRPr lang="en-HK" sz="15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en-HK" sz="15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3382</a:t>
                      </a:r>
                      <a:endParaRPr lang="en-HK" sz="15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94038787"/>
                  </a:ext>
                </a:extLst>
              </a:tr>
              <a:tr h="7860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MECH 2410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Engineering Materials</a:t>
                      </a:r>
                      <a:endParaRPr lang="en-HK" sz="15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</a:t>
                      </a:r>
                      <a:endParaRPr lang="en-HK" sz="15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 dirty="0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4.27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436.4 min</a:t>
                      </a:r>
                      <a:endParaRPr lang="en-HK" sz="15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en-HK" sz="15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734</a:t>
                      </a:r>
                      <a:endParaRPr lang="en-HK" sz="15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72432418"/>
                  </a:ext>
                </a:extLst>
              </a:tr>
              <a:tr h="7860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MECH 2040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Solid Mechanics I*</a:t>
                      </a:r>
                      <a:endParaRPr lang="en-HK" sz="15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</a:t>
                      </a:r>
                      <a:endParaRPr lang="en-HK" sz="15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 dirty="0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3.84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551.3 min</a:t>
                      </a:r>
                      <a:endParaRPr lang="en-HK" sz="15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HK" sz="15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665</a:t>
                      </a:r>
                      <a:endParaRPr lang="en-HK" sz="15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90225347"/>
                  </a:ext>
                </a:extLst>
              </a:tr>
              <a:tr h="7860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n-HK" sz="15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172-173</a:t>
                      </a:r>
                      <a:endParaRPr lang="en-HK" sz="15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Arial" panose="020B0604020202020204" pitchFamily="34" charset="0"/>
                        </a:rPr>
                        <a:t>27.6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1299.2</a:t>
                      </a:r>
                      <a:endParaRPr lang="en-HK" sz="15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en-HK" sz="15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HK" sz="15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4781</a:t>
                      </a:r>
                      <a:endParaRPr lang="en-HK" sz="15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5521359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5CBEF3-C417-4C71-92E3-F1A9AE70B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34F7-857F-4EBA-94B3-B1428B29352C}" type="slidenum">
              <a:rPr lang="en-HK" smtClean="0"/>
              <a:t>12</a:t>
            </a:fld>
            <a:endParaRPr lang="en-HK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000EB9-1861-4039-B759-2613BACE59B3}"/>
              </a:ext>
            </a:extLst>
          </p:cNvPr>
          <p:cNvSpPr txBox="1"/>
          <p:nvPr/>
        </p:nvSpPr>
        <p:spPr>
          <a:xfrm>
            <a:off x="628650" y="5457227"/>
            <a:ext cx="78274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* The tutorial materials for MECH 2040 is incomplete.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+ From class enrolment record</a:t>
            </a:r>
            <a:endParaRPr lang="en-H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804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Benefits to Teaching and Learning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34F7-857F-4EBA-94B3-B1428B29352C}" type="slidenum">
              <a:rPr lang="en-HK" smtClean="0"/>
              <a:t>13</a:t>
            </a:fld>
            <a:endParaRPr lang="en-HK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093315"/>
              </p:ext>
            </p:extLst>
          </p:nvPr>
        </p:nvGraphicFramePr>
        <p:xfrm>
          <a:off x="769257" y="1397000"/>
          <a:ext cx="7605486" cy="43308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5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5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51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92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Students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Student Teachers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Instructors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07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Directly absorb knowledge and “important tips” from senior peers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Ask for help from available alumni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Review</a:t>
                      </a:r>
                      <a:r>
                        <a:rPr lang="en-US" baseline="0" dirty="0"/>
                        <a:t> the knowledge they have learnt critically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Teaching experience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Refine their presentation skills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Extra teaching resources available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Flexibility of arranging more active teaching techniques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Collect</a:t>
                      </a:r>
                      <a:r>
                        <a:rPr lang="en-US" baseline="0" dirty="0"/>
                        <a:t> more constructive feedbacks from students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3955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62392F1-0322-41AC-88C8-04EFCA01D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of Sundial Academy</a:t>
            </a:r>
            <a:endParaRPr lang="en-HK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E8F66A15-5408-4225-8471-C2141EC32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</a:t>
            </a:r>
            <a:r>
              <a:rPr lang="en-HK" sz="2400" dirty="0" err="1"/>
              <a:t>ourses</a:t>
            </a:r>
            <a:r>
              <a:rPr lang="en-HK" sz="2400" dirty="0"/>
              <a:t> from different departments will be added</a:t>
            </a:r>
          </a:p>
          <a:p>
            <a:r>
              <a:rPr lang="en-HK" sz="2400" dirty="0"/>
              <a:t>The project is sustained and managed by future students</a:t>
            </a:r>
          </a:p>
          <a:p>
            <a:r>
              <a:rPr lang="en-US" sz="2400" dirty="0"/>
              <a:t>We </a:t>
            </a:r>
            <a:r>
              <a:rPr lang="en-HK" sz="2400" dirty="0"/>
              <a:t>wish to improve the student academic performance by exploiting the benefits of peer learning.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7C96BC-F856-4999-BFEA-F1F179E19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34F7-857F-4EBA-94B3-B1428B29352C}" type="slidenum">
              <a:rPr lang="en-HK" smtClean="0"/>
              <a:t>14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07380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943073C-1679-4A84-8035-0A4000D80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Q &amp; A</a:t>
            </a:r>
            <a:endParaRPr lang="en-HK" dirty="0">
              <a:solidFill>
                <a:schemeClr val="tx1"/>
              </a:solidFill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451F5AE-52F2-457A-9809-47966473F9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Any questions are welcomed!</a:t>
            </a:r>
            <a:endParaRPr lang="en-H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4BF79F-2C8E-4246-B359-C2772BE8A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34F7-857F-4EBA-94B3-B1428B29352C}" type="slidenum">
              <a:rPr lang="en-HK" smtClean="0"/>
              <a:t>15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456751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E179B-0F98-4B4B-AC74-E8454FD16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our project?</a:t>
            </a:r>
            <a:endParaRPr lang="en-H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8FE790-7627-48EE-8FDE-BAC3BF1D4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34F7-857F-4EBA-94B3-B1428B29352C}" type="slidenum">
              <a:rPr lang="en-HK" smtClean="0"/>
              <a:t>2</a:t>
            </a:fld>
            <a:endParaRPr lang="en-HK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98C3FE2-06D2-474E-9D30-E9548E692C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200400" y="1972135"/>
            <a:ext cx="2743200" cy="2428538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196EE58-3CDE-44E0-824F-A84C44E7D7FC}"/>
              </a:ext>
            </a:extLst>
          </p:cNvPr>
          <p:cNvSpPr txBox="1"/>
          <p:nvPr/>
        </p:nvSpPr>
        <p:spPr>
          <a:xfrm>
            <a:off x="5682343" y="6352144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sz="900" dirty="0">
                <a:hlinkClick r:id="rId3" tooltip="http://www.dailyclipart.net/clipart/category/baby-clip-art/page/2/"/>
              </a:rPr>
              <a:t>This Photo</a:t>
            </a:r>
            <a:r>
              <a:rPr lang="en-HK" sz="900" dirty="0"/>
              <a:t> by Unknown Author is licensed under </a:t>
            </a:r>
            <a:r>
              <a:rPr lang="en-HK" sz="900" dirty="0">
                <a:hlinkClick r:id="rId4" tooltip="https://creativecommons.org/licenses/by-nd/3.0/"/>
              </a:rPr>
              <a:t>CC BY-ND</a:t>
            </a:r>
            <a:endParaRPr lang="en-HK" sz="9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D3E30A-7A36-4B54-8CF6-969197E5259E}"/>
              </a:ext>
            </a:extLst>
          </p:cNvPr>
          <p:cNvSpPr txBox="1"/>
          <p:nvPr/>
        </p:nvSpPr>
        <p:spPr>
          <a:xfrm>
            <a:off x="2420722" y="4637314"/>
            <a:ext cx="44611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UEI Project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YouTube Channel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DOB: ~1 Jan 2017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POB: Dept. Mechanical and Aerospace Engineering, HKUST, Clear Water Bay</a:t>
            </a:r>
            <a:endParaRPr lang="en-H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658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A1B05-4CD0-44EC-9B47-ED3A07478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our project?</a:t>
            </a:r>
            <a:endParaRPr lang="en-H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FAE90D-4235-46B3-8D42-2E097E105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34F7-857F-4EBA-94B3-B1428B29352C}" type="slidenum">
              <a:rPr lang="en-HK" smtClean="0"/>
              <a:t>3</a:t>
            </a:fld>
            <a:endParaRPr lang="en-HK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B5A86A1-F4DA-4132-A773-B564C27501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0151" y="2565476"/>
            <a:ext cx="1626111" cy="1626111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BC5CD65-7046-4E7F-8CDE-476C7470E3F5}"/>
              </a:ext>
            </a:extLst>
          </p:cNvPr>
          <p:cNvSpPr txBox="1"/>
          <p:nvPr/>
        </p:nvSpPr>
        <p:spPr>
          <a:xfrm>
            <a:off x="2375349" y="4637314"/>
            <a:ext cx="45519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Sundial Academy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Our Website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DOB: 9 Aug. 2017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Sponsor: Dept. Mechanical and Aerospace Engineering, HKUST, Clear Water Bay</a:t>
            </a:r>
            <a:endParaRPr lang="en-H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903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/>
              <a:t>What is our project?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9542"/>
            <a:ext cx="7886700" cy="4564029"/>
          </a:xfrm>
        </p:spPr>
        <p:txBody>
          <a:bodyPr/>
          <a:lstStyle/>
          <a:p>
            <a:r>
              <a:rPr lang="en-HK" dirty="0"/>
              <a:t>A website containing:</a:t>
            </a:r>
          </a:p>
          <a:p>
            <a:pPr lvl="1"/>
            <a:r>
              <a:rPr lang="en-US" dirty="0"/>
              <a:t>Tutorial Videos</a:t>
            </a:r>
          </a:p>
          <a:p>
            <a:pPr lvl="1"/>
            <a:r>
              <a:rPr lang="en-US" dirty="0"/>
              <a:t>Handouts</a:t>
            </a:r>
          </a:p>
          <a:p>
            <a:pPr lvl="1"/>
            <a:r>
              <a:rPr lang="en-US" dirty="0"/>
              <a:t>Exercises</a:t>
            </a:r>
          </a:p>
          <a:p>
            <a:pPr lvl="1"/>
            <a:r>
              <a:rPr lang="en-US" dirty="0"/>
              <a:t>Mock Exams</a:t>
            </a:r>
            <a:endParaRPr lang="en-HK" dirty="0"/>
          </a:p>
          <a:p>
            <a:pPr lvl="1"/>
            <a:endParaRPr lang="en-HK" dirty="0"/>
          </a:p>
          <a:p>
            <a:r>
              <a:rPr lang="en-US" dirty="0"/>
              <a:t>A student-initiated project:</a:t>
            </a:r>
          </a:p>
          <a:p>
            <a:pPr lvl="1"/>
            <a:r>
              <a:rPr lang="en-US" dirty="0"/>
              <a:t>All content is made by students</a:t>
            </a:r>
          </a:p>
          <a:p>
            <a:pPr lvl="1"/>
            <a:r>
              <a:rPr lang="en-HK" dirty="0"/>
              <a:t>Content is specifically designed and delivered from the student perspective</a:t>
            </a:r>
          </a:p>
          <a:p>
            <a:pPr lvl="1"/>
            <a:endParaRPr lang="en-HK" dirty="0"/>
          </a:p>
          <a:p>
            <a:pPr lvl="1"/>
            <a:endParaRPr lang="en-US" b="1" dirty="0"/>
          </a:p>
          <a:p>
            <a:pPr lvl="1"/>
            <a:endParaRPr lang="en-HK" dirty="0"/>
          </a:p>
          <a:p>
            <a:pPr lvl="1"/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34F7-857F-4EBA-94B3-B1428B29352C}" type="slidenum">
              <a:rPr lang="en-HK" smtClean="0"/>
              <a:t>4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94186913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B5A83-7418-42C5-9DA7-E82DBE5DF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our project?</a:t>
            </a:r>
            <a:endParaRPr lang="en-H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9012AB-95C5-4BB2-83CF-F777A6240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34F7-857F-4EBA-94B3-B1428B29352C}" type="slidenum">
              <a:rPr lang="en-HK" smtClean="0"/>
              <a:t>5</a:t>
            </a:fld>
            <a:endParaRPr lang="en-HK" dirty="0"/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CCF79B25-0490-4986-B32A-69ED4B1B48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388960"/>
              </p:ext>
            </p:extLst>
          </p:nvPr>
        </p:nvGraphicFramePr>
        <p:xfrm>
          <a:off x="628650" y="1528763"/>
          <a:ext cx="7886700" cy="4564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lowchart: Process 7">
            <a:extLst>
              <a:ext uri="{FF2B5EF4-FFF2-40B4-BE49-F238E27FC236}">
                <a16:creationId xmlns:a16="http://schemas.microsoft.com/office/drawing/2014/main" id="{C5B7D688-F921-4579-B1E1-BBBDF29A4890}"/>
              </a:ext>
            </a:extLst>
          </p:cNvPr>
          <p:cNvSpPr/>
          <p:nvPr/>
        </p:nvSpPr>
        <p:spPr>
          <a:xfrm>
            <a:off x="628650" y="2259226"/>
            <a:ext cx="1809139" cy="4026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Instructor Team</a:t>
            </a:r>
            <a:endParaRPr lang="en-H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Flowchart: Summing Junction 14">
            <a:extLst>
              <a:ext uri="{FF2B5EF4-FFF2-40B4-BE49-F238E27FC236}">
                <a16:creationId xmlns:a16="http://schemas.microsoft.com/office/drawing/2014/main" id="{EECE587E-B678-46FD-8B7D-610EB56B653D}"/>
              </a:ext>
            </a:extLst>
          </p:cNvPr>
          <p:cNvSpPr/>
          <p:nvPr/>
        </p:nvSpPr>
        <p:spPr>
          <a:xfrm>
            <a:off x="2840459" y="2259226"/>
            <a:ext cx="402672" cy="402672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2342DB8-87B6-4B75-AB2C-51F613CD0062}"/>
              </a:ext>
            </a:extLst>
          </p:cNvPr>
          <p:cNvCxnSpPr>
            <a:cxnSpLocks/>
            <a:stCxn id="8" idx="3"/>
            <a:endCxn id="15" idx="2"/>
          </p:cNvCxnSpPr>
          <p:nvPr/>
        </p:nvCxnSpPr>
        <p:spPr>
          <a:xfrm>
            <a:off x="2437789" y="2460562"/>
            <a:ext cx="4026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lowchart: Process 17">
            <a:extLst>
              <a:ext uri="{FF2B5EF4-FFF2-40B4-BE49-F238E27FC236}">
                <a16:creationId xmlns:a16="http://schemas.microsoft.com/office/drawing/2014/main" id="{744AB4FE-DAFC-4271-87D9-BEDBDC6F1638}"/>
              </a:ext>
            </a:extLst>
          </p:cNvPr>
          <p:cNvSpPr/>
          <p:nvPr/>
        </p:nvSpPr>
        <p:spPr>
          <a:xfrm>
            <a:off x="3784222" y="2259226"/>
            <a:ext cx="1670458" cy="4026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endParaRPr lang="en-H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Flowchart: Process 23">
            <a:extLst>
              <a:ext uri="{FF2B5EF4-FFF2-40B4-BE49-F238E27FC236}">
                <a16:creationId xmlns:a16="http://schemas.microsoft.com/office/drawing/2014/main" id="{E62E507A-B70D-422E-99EF-B26CD99566D8}"/>
              </a:ext>
            </a:extLst>
          </p:cNvPr>
          <p:cNvSpPr/>
          <p:nvPr/>
        </p:nvSpPr>
        <p:spPr>
          <a:xfrm>
            <a:off x="6429829" y="2259226"/>
            <a:ext cx="1718268" cy="4026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HK" dirty="0"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8DF7F69-23B1-44B4-B6E5-517891C43D1C}"/>
              </a:ext>
            </a:extLst>
          </p:cNvPr>
          <p:cNvCxnSpPr>
            <a:cxnSpLocks/>
            <a:stCxn id="18" idx="3"/>
            <a:endCxn id="24" idx="1"/>
          </p:cNvCxnSpPr>
          <p:nvPr/>
        </p:nvCxnSpPr>
        <p:spPr>
          <a:xfrm>
            <a:off x="5454680" y="2460562"/>
            <a:ext cx="9751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1E774AC-9D4C-4037-A153-FC7E609F50E7}"/>
              </a:ext>
            </a:extLst>
          </p:cNvPr>
          <p:cNvCxnSpPr>
            <a:stCxn id="15" idx="6"/>
            <a:endCxn id="18" idx="1"/>
          </p:cNvCxnSpPr>
          <p:nvPr/>
        </p:nvCxnSpPr>
        <p:spPr>
          <a:xfrm>
            <a:off x="3243131" y="2460562"/>
            <a:ext cx="5410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2913833" y="2446406"/>
            <a:ext cx="3012859" cy="2638324"/>
            <a:chOff x="2913833" y="2446406"/>
            <a:chExt cx="3012859" cy="2638324"/>
          </a:xfrm>
        </p:grpSpPr>
        <p:grpSp>
          <p:nvGrpSpPr>
            <p:cNvPr id="6" name="Group 5"/>
            <p:cNvGrpSpPr/>
            <p:nvPr/>
          </p:nvGrpSpPr>
          <p:grpSpPr>
            <a:xfrm>
              <a:off x="3041795" y="2460562"/>
              <a:ext cx="2884897" cy="2624168"/>
              <a:chOff x="3041795" y="2460562"/>
              <a:chExt cx="2884897" cy="2624168"/>
            </a:xfrm>
          </p:grpSpPr>
          <p:sp>
            <p:nvSpPr>
              <p:cNvPr id="33" name="Flowchart: Process 32">
                <a:extLst>
                  <a:ext uri="{FF2B5EF4-FFF2-40B4-BE49-F238E27FC236}">
                    <a16:creationId xmlns:a16="http://schemas.microsoft.com/office/drawing/2014/main" id="{006FE58F-245C-4392-A948-77D9FEB77142}"/>
                  </a:ext>
                </a:extLst>
              </p:cNvPr>
              <p:cNvSpPr/>
              <p:nvPr/>
            </p:nvSpPr>
            <p:spPr>
              <a:xfrm>
                <a:off x="3385833" y="3492407"/>
                <a:ext cx="2291940" cy="660126"/>
              </a:xfrm>
              <a:prstGeom prst="flowChartProcess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Making Online Learning Resources</a:t>
                </a:r>
                <a:endParaRPr lang="en-HK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" name="Flowchart: Process 33">
                <a:extLst>
                  <a:ext uri="{FF2B5EF4-FFF2-40B4-BE49-F238E27FC236}">
                    <a16:creationId xmlns:a16="http://schemas.microsoft.com/office/drawing/2014/main" id="{70B09A47-1974-42D3-A2C0-F84CF762C9F4}"/>
                  </a:ext>
                </a:extLst>
              </p:cNvPr>
              <p:cNvSpPr/>
              <p:nvPr/>
            </p:nvSpPr>
            <p:spPr>
              <a:xfrm>
                <a:off x="3473480" y="4424604"/>
                <a:ext cx="2116646" cy="660126"/>
              </a:xfrm>
              <a:prstGeom prst="flowChartProcess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Review the Learnt Knowledge</a:t>
                </a:r>
                <a:endParaRPr lang="en-HK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F989F380-3052-4B2F-ABEC-66AD11A1FF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26692" y="2460562"/>
                <a:ext cx="0" cy="229410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EB6ADDCB-5012-449C-983D-0FACAC9A6B0F}"/>
                  </a:ext>
                </a:extLst>
              </p:cNvPr>
              <p:cNvCxnSpPr>
                <a:cxnSpLocks/>
                <a:stCxn id="33" idx="3"/>
              </p:cNvCxnSpPr>
              <p:nvPr/>
            </p:nvCxnSpPr>
            <p:spPr>
              <a:xfrm>
                <a:off x="5677773" y="3822470"/>
                <a:ext cx="248919" cy="0"/>
              </a:xfrm>
              <a:prstGeom prst="straightConnector1">
                <a:avLst/>
              </a:prstGeom>
              <a:ln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42">
                <a:extLst>
                  <a:ext uri="{FF2B5EF4-FFF2-40B4-BE49-F238E27FC236}">
                    <a16:creationId xmlns:a16="http://schemas.microsoft.com/office/drawing/2014/main" id="{B2902B1D-7CC0-4C62-A612-63E4734A7879}"/>
                  </a:ext>
                </a:extLst>
              </p:cNvPr>
              <p:cNvCxnSpPr>
                <a:cxnSpLocks/>
                <a:stCxn id="34" idx="3"/>
              </p:cNvCxnSpPr>
              <p:nvPr/>
            </p:nvCxnSpPr>
            <p:spPr>
              <a:xfrm>
                <a:off x="5590126" y="4754667"/>
                <a:ext cx="336566" cy="0"/>
              </a:xfrm>
              <a:prstGeom prst="straightConnector1">
                <a:avLst/>
              </a:prstGeom>
              <a:ln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98902C41-73FF-43D0-9197-91D3864998AF}"/>
                  </a:ext>
                </a:extLst>
              </p:cNvPr>
              <p:cNvCxnSpPr>
                <a:cxnSpLocks/>
                <a:stCxn id="15" idx="4"/>
              </p:cNvCxnSpPr>
              <p:nvPr/>
            </p:nvCxnSpPr>
            <p:spPr>
              <a:xfrm>
                <a:off x="3041795" y="2661898"/>
                <a:ext cx="0" cy="209276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Arrow Connector 47">
                <a:extLst>
                  <a:ext uri="{FF2B5EF4-FFF2-40B4-BE49-F238E27FC236}">
                    <a16:creationId xmlns:a16="http://schemas.microsoft.com/office/drawing/2014/main" id="{6879BDF1-D122-413D-81B2-8ED950859572}"/>
                  </a:ext>
                </a:extLst>
              </p:cNvPr>
              <p:cNvCxnSpPr>
                <a:cxnSpLocks/>
                <a:endCxn id="34" idx="1"/>
              </p:cNvCxnSpPr>
              <p:nvPr/>
            </p:nvCxnSpPr>
            <p:spPr>
              <a:xfrm>
                <a:off x="3041795" y="4754667"/>
                <a:ext cx="431685" cy="0"/>
              </a:xfrm>
              <a:prstGeom prst="straightConnector1">
                <a:avLst/>
              </a:prstGeom>
              <a:ln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>
                <a:extLst>
                  <a:ext uri="{FF2B5EF4-FFF2-40B4-BE49-F238E27FC236}">
                    <a16:creationId xmlns:a16="http://schemas.microsoft.com/office/drawing/2014/main" id="{7B9AEF06-745E-40F7-AA6E-4EC2E5D3C795}"/>
                  </a:ext>
                </a:extLst>
              </p:cNvPr>
              <p:cNvCxnSpPr>
                <a:cxnSpLocks/>
                <a:endCxn id="33" idx="1"/>
              </p:cNvCxnSpPr>
              <p:nvPr/>
            </p:nvCxnSpPr>
            <p:spPr>
              <a:xfrm>
                <a:off x="3041795" y="3822470"/>
                <a:ext cx="344038" cy="0"/>
              </a:xfrm>
              <a:prstGeom prst="straightConnector1">
                <a:avLst/>
              </a:prstGeom>
              <a:ln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A33D7775-CC57-4596-A981-4C7C6A947F30}"/>
                </a:ext>
              </a:extLst>
            </p:cNvPr>
            <p:cNvSpPr txBox="1"/>
            <p:nvPr/>
          </p:nvSpPr>
          <p:spPr>
            <a:xfrm>
              <a:off x="2913833" y="2446406"/>
              <a:ext cx="2892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en-HK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A41B1B63-3914-4BB7-8F61-A864249C1B33}"/>
              </a:ext>
            </a:extLst>
          </p:cNvPr>
          <p:cNvSpPr txBox="1"/>
          <p:nvPr/>
        </p:nvSpPr>
        <p:spPr>
          <a:xfrm>
            <a:off x="2809119" y="2307906"/>
            <a:ext cx="289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HK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938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2C230-071E-4F41-A2B6-37076D2FE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  <a:endParaRPr lang="en-H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55FC8A-0B9E-4705-B332-79F551D4E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34F7-857F-4EBA-94B3-B1428B29352C}" type="slidenum">
              <a:rPr lang="en-HK" smtClean="0"/>
              <a:t>6</a:t>
            </a:fld>
            <a:endParaRPr lang="en-HK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C4C79D-D87C-4907-B344-6268788B2934}"/>
              </a:ext>
            </a:extLst>
          </p:cNvPr>
          <p:cNvSpPr txBox="1"/>
          <p:nvPr/>
        </p:nvSpPr>
        <p:spPr>
          <a:xfrm>
            <a:off x="2541865" y="1736521"/>
            <a:ext cx="989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???</a:t>
            </a:r>
            <a:endParaRPr lang="en-HK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E7008C-74B1-400F-80F9-0E3509BF8ABF}"/>
              </a:ext>
            </a:extLst>
          </p:cNvPr>
          <p:cNvSpPr txBox="1"/>
          <p:nvPr/>
        </p:nvSpPr>
        <p:spPr>
          <a:xfrm>
            <a:off x="4330118" y="2333537"/>
            <a:ext cx="989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???</a:t>
            </a:r>
            <a:endParaRPr lang="en-HK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HK" dirty="0"/>
              <a:t>Teaching Nowadays:</a:t>
            </a:r>
            <a:endParaRPr lang="en-US" dirty="0"/>
          </a:p>
          <a:p>
            <a:pPr lvl="1"/>
            <a:r>
              <a:rPr lang="en-HK" dirty="0"/>
              <a:t>Professor &amp; TA deliver presentations</a:t>
            </a:r>
          </a:p>
          <a:p>
            <a:pPr lvl="1"/>
            <a:r>
              <a:rPr lang="en-US" dirty="0"/>
              <a:t>Video recording are available </a:t>
            </a:r>
            <a:r>
              <a:rPr lang="en-US" i="1" dirty="0"/>
              <a:t>sometimes</a:t>
            </a:r>
            <a:endParaRPr lang="en-HK" dirty="0"/>
          </a:p>
          <a:p>
            <a:pPr lvl="1"/>
            <a:r>
              <a:rPr lang="en-HK" dirty="0"/>
              <a:t>Little interaction between prof. and students</a:t>
            </a:r>
          </a:p>
          <a:p>
            <a:pPr lvl="1"/>
            <a:r>
              <a:rPr lang="en-HK" dirty="0"/>
              <a:t>Students can’t get timely feedback when have questions</a:t>
            </a:r>
          </a:p>
          <a:p>
            <a:pPr lvl="1"/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1818777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HK" dirty="0"/>
              <a:t>[http://www.sciencemag.org/news/2014/05/lectures-arent-just-boring-theyre-ineffective-too-study-finds ]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34F7-857F-4EBA-94B3-B1428B29352C}" type="slidenum">
              <a:rPr lang="en-HK" smtClean="0"/>
              <a:t>7</a:t>
            </a:fld>
            <a:endParaRPr lang="en-HK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149" t="41667" r="35351" b="20833"/>
          <a:stretch/>
        </p:blipFill>
        <p:spPr>
          <a:xfrm>
            <a:off x="885825" y="2776013"/>
            <a:ext cx="7372350" cy="3317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454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Tackling the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HK" dirty="0"/>
              <a:t>Peer Teaching:</a:t>
            </a:r>
          </a:p>
          <a:p>
            <a:pPr lvl="1"/>
            <a:r>
              <a:rPr lang="en-HK" b="1" dirty="0"/>
              <a:t>Student-made</a:t>
            </a:r>
            <a:r>
              <a:rPr lang="en-HK" dirty="0"/>
              <a:t> videos &amp; notes</a:t>
            </a:r>
          </a:p>
          <a:p>
            <a:pPr lvl="1"/>
            <a:r>
              <a:rPr lang="en-HK" dirty="0"/>
              <a:t>Deliver course content from students’ perspective </a:t>
            </a:r>
          </a:p>
          <a:p>
            <a:pPr lvl="1"/>
            <a:r>
              <a:rPr lang="en-HK" dirty="0"/>
              <a:t>Emphasis on feedback from students</a:t>
            </a:r>
          </a:p>
          <a:p>
            <a:r>
              <a:rPr lang="en-HK" dirty="0"/>
              <a:t>Self-paced learning</a:t>
            </a:r>
          </a:p>
          <a:p>
            <a:pPr lvl="1"/>
            <a:r>
              <a:rPr lang="en-HK" dirty="0"/>
              <a:t>They can have a flexible learning schedule by then instead of the fixed schedule defined by lectures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34F7-857F-4EBA-94B3-B1428B29352C}" type="slidenum">
              <a:rPr lang="en-HK" smtClean="0"/>
              <a:t>8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198994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B5A83-7418-42C5-9DA7-E82DBE5DF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K" dirty="0"/>
              <a:t>Our Website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9012AB-95C5-4BB2-83CF-F777A6240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34F7-857F-4EBA-94B3-B1428B29352C}" type="slidenum">
              <a:rPr lang="en-HK" smtClean="0"/>
              <a:t>9</a:t>
            </a:fld>
            <a:endParaRPr lang="en-HK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BDCC12-4ED8-434B-8BE9-03F9A56F0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>
                <a:hlinkClick r:id="rId2"/>
              </a:rPr>
              <a:t>https://sundial.academy</a:t>
            </a:r>
            <a:endParaRPr lang="en-HK" sz="4000" dirty="0"/>
          </a:p>
        </p:txBody>
      </p:sp>
    </p:spTree>
    <p:extLst>
      <p:ext uri="{BB962C8B-B14F-4D97-AF65-F5344CB8AC3E}">
        <p14:creationId xmlns:p14="http://schemas.microsoft.com/office/powerpoint/2010/main" val="1261132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18256</TotalTime>
  <Words>529</Words>
  <Application>Microsoft Office PowerPoint</Application>
  <PresentationFormat>On-screen Show (4:3)</PresentationFormat>
  <Paragraphs>153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等线</vt:lpstr>
      <vt:lpstr>等线</vt:lpstr>
      <vt:lpstr>Arial</vt:lpstr>
      <vt:lpstr>Calibri</vt:lpstr>
      <vt:lpstr>Office Theme</vt:lpstr>
      <vt:lpstr>Sundial Academy</vt:lpstr>
      <vt:lpstr>What is our project?</vt:lpstr>
      <vt:lpstr>What is our project?</vt:lpstr>
      <vt:lpstr>What is our project?</vt:lpstr>
      <vt:lpstr>What is our project?</vt:lpstr>
      <vt:lpstr>Challenges</vt:lpstr>
      <vt:lpstr>Challenges</vt:lpstr>
      <vt:lpstr>Tackling the Challenges</vt:lpstr>
      <vt:lpstr>Our Website</vt:lpstr>
      <vt:lpstr>Quality Assurance</vt:lpstr>
      <vt:lpstr>Quality Assurance</vt:lpstr>
      <vt:lpstr>Some statistics (as of 19 Jul) </vt:lpstr>
      <vt:lpstr>Benefits to Teaching and Learning</vt:lpstr>
      <vt:lpstr>Future of Sundial Academy</vt:lpstr>
      <vt:lpstr>Q &amp; 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Sen WU</dc:creator>
  <cp:lastModifiedBy>Sen WU</cp:lastModifiedBy>
  <cp:revision>105</cp:revision>
  <dcterms:created xsi:type="dcterms:W3CDTF">2017-08-17T06:28:57Z</dcterms:created>
  <dcterms:modified xsi:type="dcterms:W3CDTF">2018-06-02T15:29:00Z</dcterms:modified>
</cp:coreProperties>
</file>