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sldIdLst>
    <p:sldId id="258" r:id="rId2"/>
    <p:sldId id="259" r:id="rId3"/>
    <p:sldId id="260" r:id="rId4"/>
    <p:sldId id="262" r:id="rId5"/>
    <p:sldId id="263" r:id="rId6"/>
    <p:sldId id="291" r:id="rId7"/>
    <p:sldId id="274" r:id="rId8"/>
    <p:sldId id="278" r:id="rId9"/>
    <p:sldId id="296" r:id="rId10"/>
    <p:sldId id="295" r:id="rId11"/>
    <p:sldId id="290" r:id="rId12"/>
    <p:sldId id="294" r:id="rId13"/>
    <p:sldId id="297" r:id="rId14"/>
    <p:sldId id="277" r:id="rId15"/>
    <p:sldId id="292" r:id="rId16"/>
    <p:sldId id="287" r:id="rId17"/>
    <p:sldId id="289" r:id="rId18"/>
    <p:sldId id="279" r:id="rId19"/>
    <p:sldId id="283" r:id="rId20"/>
    <p:sldId id="284" r:id="rId21"/>
    <p:sldId id="285" r:id="rId22"/>
    <p:sldId id="282" r:id="rId23"/>
    <p:sldId id="265" r:id="rId24"/>
    <p:sldId id="276" r:id="rId25"/>
  </p:sldIdLst>
  <p:sldSz cx="12192000" cy="6858000"/>
  <p:notesSz cx="6858000" cy="9144000"/>
  <p:embeddedFontLst>
    <p:embeddedFont>
      <p:font typeface="Open Sans Light" panose="020B0306030504020204" pitchFamily="34" charset="0"/>
      <p:regular r:id="rId27"/>
      <p:italic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AF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30"/>
    <p:restoredTop sz="81019" autoAdjust="0"/>
  </p:normalViewPr>
  <p:slideViewPr>
    <p:cSldViewPr snapToGrid="0" snapToObjects="1">
      <p:cViewPr varScale="1">
        <p:scale>
          <a:sx n="89" d="100"/>
          <a:sy n="89" d="100"/>
        </p:scale>
        <p:origin x="696" y="8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1BE05-88A5-EC4C-9B10-5669832001D6}" type="datetimeFigureOut">
              <a:rPr lang="en-US" smtClean="0"/>
              <a:t>5/18/2018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24244-4C8F-E94C-8162-8DFB72807A27}" type="slidenum">
              <a:rPr lang="en-US" smtClean="0"/>
              <a:t>‹#›</a:t>
            </a:fld>
            <a:endParaRPr lang="en-US"/>
          </a:p>
        </p:txBody>
      </p:sp>
    </p:spTree>
    <p:extLst>
      <p:ext uri="{BB962C8B-B14F-4D97-AF65-F5344CB8AC3E}">
        <p14:creationId xmlns:p14="http://schemas.microsoft.com/office/powerpoint/2010/main" val="265496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a:t>
            </a:fld>
            <a:endParaRPr lang="en-US"/>
          </a:p>
        </p:txBody>
      </p:sp>
    </p:spTree>
    <p:extLst>
      <p:ext uri="{BB962C8B-B14F-4D97-AF65-F5344CB8AC3E}">
        <p14:creationId xmlns:p14="http://schemas.microsoft.com/office/powerpoint/2010/main" val="200016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13</a:t>
            </a:fld>
            <a:endParaRPr lang="en-US"/>
          </a:p>
        </p:txBody>
      </p:sp>
    </p:spTree>
    <p:extLst>
      <p:ext uri="{BB962C8B-B14F-4D97-AF65-F5344CB8AC3E}">
        <p14:creationId xmlns:p14="http://schemas.microsoft.com/office/powerpoint/2010/main" val="408551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18</a:t>
            </a:fld>
            <a:endParaRPr lang="en-US"/>
          </a:p>
        </p:txBody>
      </p:sp>
    </p:spTree>
    <p:extLst>
      <p:ext uri="{BB962C8B-B14F-4D97-AF65-F5344CB8AC3E}">
        <p14:creationId xmlns:p14="http://schemas.microsoft.com/office/powerpoint/2010/main" val="354218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19</a:t>
            </a:fld>
            <a:endParaRPr lang="en-US"/>
          </a:p>
        </p:txBody>
      </p:sp>
    </p:spTree>
    <p:extLst>
      <p:ext uri="{BB962C8B-B14F-4D97-AF65-F5344CB8AC3E}">
        <p14:creationId xmlns:p14="http://schemas.microsoft.com/office/powerpoint/2010/main" val="288832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20</a:t>
            </a:fld>
            <a:endParaRPr lang="en-US"/>
          </a:p>
        </p:txBody>
      </p:sp>
    </p:spTree>
    <p:extLst>
      <p:ext uri="{BB962C8B-B14F-4D97-AF65-F5344CB8AC3E}">
        <p14:creationId xmlns:p14="http://schemas.microsoft.com/office/powerpoint/2010/main" val="87181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21</a:t>
            </a:fld>
            <a:endParaRPr lang="en-US"/>
          </a:p>
        </p:txBody>
      </p:sp>
    </p:spTree>
    <p:extLst>
      <p:ext uri="{BB962C8B-B14F-4D97-AF65-F5344CB8AC3E}">
        <p14:creationId xmlns:p14="http://schemas.microsoft.com/office/powerpoint/2010/main" val="147244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22</a:t>
            </a:fld>
            <a:endParaRPr lang="en-US"/>
          </a:p>
        </p:txBody>
      </p:sp>
    </p:spTree>
    <p:extLst>
      <p:ext uri="{BB962C8B-B14F-4D97-AF65-F5344CB8AC3E}">
        <p14:creationId xmlns:p14="http://schemas.microsoft.com/office/powerpoint/2010/main" val="5817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knowledge retention</a:t>
            </a:r>
          </a:p>
          <a:p>
            <a:r>
              <a:rPr lang="en-US" dirty="0"/>
              <a:t>Improved learning outcome</a:t>
            </a:r>
          </a:p>
          <a:p>
            <a:endParaRPr lang="en-US" dirty="0"/>
          </a:p>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4</a:t>
            </a:fld>
            <a:endParaRPr lang="en-US"/>
          </a:p>
        </p:txBody>
      </p:sp>
    </p:spTree>
    <p:extLst>
      <p:ext uri="{BB962C8B-B14F-4D97-AF65-F5344CB8AC3E}">
        <p14:creationId xmlns:p14="http://schemas.microsoft.com/office/powerpoint/2010/main" val="5827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(kidney disease and high blood pressure in adults, delayed physical &amp; mental development in infants and children) </a:t>
            </a:r>
          </a:p>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5</a:t>
            </a:fld>
            <a:endParaRPr lang="en-US"/>
          </a:p>
        </p:txBody>
      </p:sp>
    </p:spTree>
    <p:extLst>
      <p:ext uri="{BB962C8B-B14F-4D97-AF65-F5344CB8AC3E}">
        <p14:creationId xmlns:p14="http://schemas.microsoft.com/office/powerpoint/2010/main" val="396919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6</a:t>
            </a:fld>
            <a:endParaRPr lang="en-US"/>
          </a:p>
        </p:txBody>
      </p:sp>
    </p:spTree>
    <p:extLst>
      <p:ext uri="{BB962C8B-B14F-4D97-AF65-F5344CB8AC3E}">
        <p14:creationId xmlns:p14="http://schemas.microsoft.com/office/powerpoint/2010/main" val="351982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The “Lead Detecting Device for Water” invented by Dr Ren </a:t>
            </a:r>
            <a:r>
              <a:rPr lang="en-US" dirty="0" err="1">
                <a:solidFill>
                  <a:srgbClr val="000000"/>
                </a:solidFill>
                <a:latin typeface="Arial" panose="020B0604020202020204" pitchFamily="34" charset="0"/>
              </a:rPr>
              <a:t>Kangning</a:t>
            </a:r>
            <a:r>
              <a:rPr lang="en-US" dirty="0">
                <a:solidFill>
                  <a:srgbClr val="000000"/>
                </a:solidFill>
                <a:latin typeface="Arial" panose="020B0604020202020204" pitchFamily="34" charset="0"/>
              </a:rPr>
              <a:t> and Dr Edmond Ma is a 10-minute on-site lead detection method that uses a portable, DNA-based paper device. The device is very simple and designed for on-site lead testing of drinking water without the need of special training or skills. The ease of use, quick and accurate detection and low cost are the key advantages of this device.</a:t>
            </a:r>
            <a:endParaRPr lang="en-US" dirty="0"/>
          </a:p>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7</a:t>
            </a:fld>
            <a:endParaRPr lang="en-US"/>
          </a:p>
        </p:txBody>
      </p:sp>
    </p:spTree>
    <p:extLst>
      <p:ext uri="{BB962C8B-B14F-4D97-AF65-F5344CB8AC3E}">
        <p14:creationId xmlns:p14="http://schemas.microsoft.com/office/powerpoint/2010/main" val="213917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8</a:t>
            </a:fld>
            <a:endParaRPr lang="en-US"/>
          </a:p>
        </p:txBody>
      </p:sp>
    </p:spTree>
    <p:extLst>
      <p:ext uri="{BB962C8B-B14F-4D97-AF65-F5344CB8AC3E}">
        <p14:creationId xmlns:p14="http://schemas.microsoft.com/office/powerpoint/2010/main" val="214140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9</a:t>
            </a:fld>
            <a:endParaRPr lang="en-US"/>
          </a:p>
        </p:txBody>
      </p:sp>
    </p:spTree>
    <p:extLst>
      <p:ext uri="{BB962C8B-B14F-4D97-AF65-F5344CB8AC3E}">
        <p14:creationId xmlns:p14="http://schemas.microsoft.com/office/powerpoint/2010/main" val="8019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10</a:t>
            </a:fld>
            <a:endParaRPr lang="en-US"/>
          </a:p>
        </p:txBody>
      </p:sp>
    </p:spTree>
    <p:extLst>
      <p:ext uri="{BB962C8B-B14F-4D97-AF65-F5344CB8AC3E}">
        <p14:creationId xmlns:p14="http://schemas.microsoft.com/office/powerpoint/2010/main" val="238453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24244-4C8F-E94C-8162-8DFB72807A27}" type="slidenum">
              <a:rPr lang="en-US" smtClean="0"/>
              <a:t>12</a:t>
            </a:fld>
            <a:endParaRPr lang="en-US"/>
          </a:p>
        </p:txBody>
      </p:sp>
    </p:spTree>
    <p:extLst>
      <p:ext uri="{BB962C8B-B14F-4D97-AF65-F5344CB8AC3E}">
        <p14:creationId xmlns:p14="http://schemas.microsoft.com/office/powerpoint/2010/main" val="409242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93A2AF-5E84-9B43-8EA8-6255958059B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3364586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93A2AF-5E84-9B43-8EA8-6255958059B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171824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93A2AF-5E84-9B43-8EA8-6255958059B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54840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93A2AF-5E84-9B43-8EA8-6255958059B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328568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3A2AF-5E84-9B43-8EA8-6255958059B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349427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93A2AF-5E84-9B43-8EA8-6255958059B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143140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93A2AF-5E84-9B43-8EA8-6255958059B3}" type="datetimeFigureOut">
              <a:rPr lang="en-US" smtClean="0"/>
              <a:t>5/18/2018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72241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93A2AF-5E84-9B43-8EA8-6255958059B3}" type="datetimeFigureOut">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283333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3A2AF-5E84-9B43-8EA8-6255958059B3}" type="datetimeFigureOut">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92798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3A2AF-5E84-9B43-8EA8-6255958059B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55852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3A2AF-5E84-9B43-8EA8-6255958059B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406E6-E84B-1C4D-B219-B1E60A23A8E1}" type="slidenum">
              <a:rPr lang="en-US" smtClean="0"/>
              <a:t>‹#›</a:t>
            </a:fld>
            <a:endParaRPr lang="en-US"/>
          </a:p>
        </p:txBody>
      </p:sp>
    </p:spTree>
    <p:extLst>
      <p:ext uri="{BB962C8B-B14F-4D97-AF65-F5344CB8AC3E}">
        <p14:creationId xmlns:p14="http://schemas.microsoft.com/office/powerpoint/2010/main" val="361529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3A2AF-5E84-9B43-8EA8-6255958059B3}" type="datetimeFigureOut">
              <a:rPr lang="en-US" smtClean="0"/>
              <a:t>5/18/2018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406E6-E84B-1C4D-B219-B1E60A23A8E1}" type="slidenum">
              <a:rPr lang="en-US" smtClean="0"/>
              <a:t>‹#›</a:t>
            </a:fld>
            <a:endParaRPr lang="en-US"/>
          </a:p>
        </p:txBody>
      </p:sp>
    </p:spTree>
    <p:extLst>
      <p:ext uri="{BB962C8B-B14F-4D97-AF65-F5344CB8AC3E}">
        <p14:creationId xmlns:p14="http://schemas.microsoft.com/office/powerpoint/2010/main" val="2641226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mailto:choweric@hkbu.edu.hk" TargetMode="Externa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760159-B5C6-7C41-A3D1-35CB78885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237" y="5160850"/>
            <a:ext cx="1919866" cy="1282196"/>
          </a:xfrm>
          <a:prstGeom prst="rect">
            <a:avLst/>
          </a:prstGeom>
        </p:spPr>
      </p:pic>
      <p:pic>
        <p:nvPicPr>
          <p:cNvPr id="3" name="Picture 2">
            <a:extLst>
              <a:ext uri="{FF2B5EF4-FFF2-40B4-BE49-F238E27FC236}">
                <a16:creationId xmlns:a16="http://schemas.microsoft.com/office/drawing/2014/main" id="{EE89775E-FF60-CD4F-9ADC-13B1234F1498}"/>
              </a:ext>
            </a:extLst>
          </p:cNvPr>
          <p:cNvPicPr>
            <a:picLocks noChangeAspect="1"/>
          </p:cNvPicPr>
          <p:nvPr/>
        </p:nvPicPr>
        <p:blipFill>
          <a:blip r:embed="rId5"/>
          <a:stretch>
            <a:fillRect/>
          </a:stretch>
        </p:blipFill>
        <p:spPr>
          <a:xfrm>
            <a:off x="8464455" y="5393892"/>
            <a:ext cx="3090669" cy="745635"/>
          </a:xfrm>
          <a:prstGeom prst="rect">
            <a:avLst/>
          </a:prstGeom>
        </p:spPr>
      </p:pic>
      <p:sp>
        <p:nvSpPr>
          <p:cNvPr id="4" name="TextBox 3">
            <a:extLst>
              <a:ext uri="{FF2B5EF4-FFF2-40B4-BE49-F238E27FC236}">
                <a16:creationId xmlns:a16="http://schemas.microsoft.com/office/drawing/2014/main" id="{6C752DBD-BD81-1A49-8817-DED250FFF846}"/>
              </a:ext>
            </a:extLst>
          </p:cNvPr>
          <p:cNvSpPr txBox="1"/>
          <p:nvPr/>
        </p:nvSpPr>
        <p:spPr>
          <a:xfrm>
            <a:off x="5141627" y="524835"/>
            <a:ext cx="6788604" cy="4031873"/>
          </a:xfrm>
          <a:prstGeom prst="rect">
            <a:avLst/>
          </a:prstGeom>
          <a:noFill/>
        </p:spPr>
        <p:txBody>
          <a:bodyPr wrap="square" rtlCol="0">
            <a:spAutoFit/>
          </a:bodyPr>
          <a:lstStyle/>
          <a:p>
            <a:r>
              <a:rPr lang="en-US" sz="36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Development of a Mobile Application for Lead(II) Ions </a:t>
            </a:r>
            <a:r>
              <a:rPr lang="en-US" sz="3600" b="1"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t>Detection and Active Learning in Chemistry</a:t>
            </a:r>
            <a:br>
              <a:rPr lang="en-US" sz="3600" b="1"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rPr>
            </a:br>
            <a:r>
              <a:rPr lang="en-US" sz="2000" dirty="0">
                <a:latin typeface="Open Sans Light" panose="020B0306030504020204" pitchFamily="34" charset="0"/>
                <a:ea typeface="Open Sans Light" panose="020B0306030504020204" pitchFamily="34" charset="0"/>
                <a:cs typeface="Open Sans Light" panose="020B0306030504020204" pitchFamily="34" charset="0"/>
              </a:rPr>
              <a:t>Eric H. C. CHOW, </a:t>
            </a:r>
            <a:r>
              <a:rPr lang="en-US" sz="2000" dirty="0" err="1">
                <a:latin typeface="Open Sans Light" panose="020B0306030504020204" pitchFamily="34" charset="0"/>
                <a:ea typeface="Open Sans Light" panose="020B0306030504020204" pitchFamily="34" charset="0"/>
                <a:cs typeface="Open Sans Light" panose="020B0306030504020204" pitchFamily="34" charset="0"/>
              </a:rPr>
              <a:t>Wanzhu</a:t>
            </a:r>
            <a:r>
              <a:rPr lang="en-US" sz="2000" dirty="0">
                <a:latin typeface="Open Sans Light" panose="020B0306030504020204" pitchFamily="34" charset="0"/>
                <a:ea typeface="Open Sans Light" panose="020B0306030504020204" pitchFamily="34" charset="0"/>
                <a:cs typeface="Open Sans Light" panose="020B0306030504020204" pitchFamily="34" charset="0"/>
              </a:rPr>
              <a:t> LI, </a:t>
            </a:r>
            <a:r>
              <a:rPr lang="en-US" sz="2000" dirty="0" err="1">
                <a:latin typeface="Open Sans Light" panose="020B0306030504020204" pitchFamily="34" charset="0"/>
                <a:ea typeface="Open Sans Light" panose="020B0306030504020204" pitchFamily="34" charset="0"/>
                <a:cs typeface="Open Sans Light" panose="020B0306030504020204" pitchFamily="34" charset="0"/>
              </a:rPr>
              <a:t>Kangning</a:t>
            </a:r>
            <a:r>
              <a:rPr lang="en-US" sz="2000" dirty="0">
                <a:latin typeface="Open Sans Light" panose="020B0306030504020204" pitchFamily="34" charset="0"/>
                <a:ea typeface="Open Sans Light" panose="020B0306030504020204" pitchFamily="34" charset="0"/>
                <a:cs typeface="Open Sans Light" panose="020B0306030504020204" pitchFamily="34" charset="0"/>
              </a:rPr>
              <a:t> REN, and Han SUN</a:t>
            </a:r>
            <a:endParaRPr lang="en-US" sz="3600" b="1"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36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Eric Chow</a:t>
            </a: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Apps Resource Centre</a:t>
            </a:r>
          </a:p>
        </p:txBody>
      </p:sp>
      <p:sp>
        <p:nvSpPr>
          <p:cNvPr id="5" name="TextBox 4">
            <a:extLst>
              <a:ext uri="{FF2B5EF4-FFF2-40B4-BE49-F238E27FC236}">
                <a16:creationId xmlns:a16="http://schemas.microsoft.com/office/drawing/2014/main" id="{24E493D2-EC12-654F-BD47-358FAE8304DB}"/>
              </a:ext>
            </a:extLst>
          </p:cNvPr>
          <p:cNvSpPr txBox="1"/>
          <p:nvPr/>
        </p:nvSpPr>
        <p:spPr>
          <a:xfrm>
            <a:off x="680404" y="2340429"/>
            <a:ext cx="3090671"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eLFA2018 Taipei</a:t>
            </a:r>
          </a:p>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May 24, 2018</a:t>
            </a:r>
          </a:p>
        </p:txBody>
      </p:sp>
    </p:spTree>
    <p:extLst>
      <p:ext uri="{BB962C8B-B14F-4D97-AF65-F5344CB8AC3E}">
        <p14:creationId xmlns:p14="http://schemas.microsoft.com/office/powerpoint/2010/main" val="2006292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Why an App?</a:t>
            </a:r>
          </a:p>
        </p:txBody>
      </p:sp>
      <p:sp>
        <p:nvSpPr>
          <p:cNvPr id="5" name="TextBox 4">
            <a:extLst>
              <a:ext uri="{FF2B5EF4-FFF2-40B4-BE49-F238E27FC236}">
                <a16:creationId xmlns:a16="http://schemas.microsoft.com/office/drawing/2014/main" id="{1AB6EF37-2087-8746-9947-DD1DF75B6BF4}"/>
              </a:ext>
            </a:extLst>
          </p:cNvPr>
          <p:cNvSpPr txBox="1"/>
          <p:nvPr/>
        </p:nvSpPr>
        <p:spPr>
          <a:xfrm>
            <a:off x="5141626" y="1432874"/>
            <a:ext cx="6820525" cy="2677656"/>
          </a:xfrm>
          <a:prstGeom prst="rect">
            <a:avLst/>
          </a:prstGeom>
          <a:noFill/>
        </p:spPr>
        <p:txBody>
          <a:bodyPr wrap="square" rtlCol="0">
            <a:spAutoFit/>
          </a:bodyPr>
          <a:lstStyle/>
          <a:p>
            <a:b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b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2. Enable students to actively learn and perform Lead(II) Ion detection in lab and in real-world environment through the mobile app</a:t>
            </a:r>
          </a:p>
        </p:txBody>
      </p:sp>
    </p:spTree>
    <p:extLst>
      <p:ext uri="{BB962C8B-B14F-4D97-AF65-F5344CB8AC3E}">
        <p14:creationId xmlns:p14="http://schemas.microsoft.com/office/powerpoint/2010/main" val="396571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12" name="Picture 11">
            <a:extLst>
              <a:ext uri="{FF2B5EF4-FFF2-40B4-BE49-F238E27FC236}">
                <a16:creationId xmlns:a16="http://schemas.microsoft.com/office/drawing/2014/main" id="{E8CF6CCA-E207-4643-9F79-D69E284C2991}"/>
              </a:ext>
            </a:extLst>
          </p:cNvPr>
          <p:cNvPicPr>
            <a:picLocks noChangeAspect="1"/>
          </p:cNvPicPr>
          <p:nvPr/>
        </p:nvPicPr>
        <p:blipFill>
          <a:blip r:embed="rId4"/>
          <a:stretch>
            <a:fillRect/>
          </a:stretch>
        </p:blipFill>
        <p:spPr>
          <a:xfrm>
            <a:off x="5215327" y="0"/>
            <a:ext cx="6858000" cy="6858000"/>
          </a:xfrm>
          <a:prstGeom prst="rect">
            <a:avLst/>
          </a:prstGeom>
        </p:spPr>
      </p:pic>
      <p:pic>
        <p:nvPicPr>
          <p:cNvPr id="3" name="Picture 2" descr="A picture containing indoor&#10;&#10;Description generated with high confidence">
            <a:extLst>
              <a:ext uri="{FF2B5EF4-FFF2-40B4-BE49-F238E27FC236}">
                <a16:creationId xmlns:a16="http://schemas.microsoft.com/office/drawing/2014/main" id="{D725801D-7317-4178-AFFF-B5763F23C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549" y="1123270"/>
            <a:ext cx="2598738" cy="4622289"/>
          </a:xfrm>
          <a:prstGeom prst="rect">
            <a:avLst/>
          </a:prstGeom>
        </p:spPr>
      </p:pic>
    </p:spTree>
    <p:extLst>
      <p:ext uri="{BB962C8B-B14F-4D97-AF65-F5344CB8AC3E}">
        <p14:creationId xmlns:p14="http://schemas.microsoft.com/office/powerpoint/2010/main" val="709807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70864E-98AD-4FAB-9DFA-018BDC9FAF23}"/>
              </a:ext>
            </a:extLst>
          </p:cNvPr>
          <p:cNvSpPr/>
          <p:nvPr/>
        </p:nvSpPr>
        <p:spPr>
          <a:xfrm>
            <a:off x="0" y="0"/>
            <a:ext cx="12192000" cy="68474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r in the background&#10;&#10;Description generated with high confidence">
            <a:extLst>
              <a:ext uri="{FF2B5EF4-FFF2-40B4-BE49-F238E27FC236}">
                <a16:creationId xmlns:a16="http://schemas.microsoft.com/office/drawing/2014/main" id="{848B60F7-91CF-49A2-B413-7E962401D013}"/>
              </a:ext>
            </a:extLst>
          </p:cNvPr>
          <p:cNvPicPr>
            <a:picLocks noChangeAspect="1"/>
          </p:cNvPicPr>
          <p:nvPr/>
        </p:nvPicPr>
        <p:blipFill rotWithShape="1">
          <a:blip r:embed="rId3">
            <a:extLst>
              <a:ext uri="{28A0092B-C50C-407E-A947-70E740481C1C}">
                <a14:useLocalDpi xmlns:a14="http://schemas.microsoft.com/office/drawing/2010/main" val="0"/>
              </a:ext>
            </a:extLst>
          </a:blip>
          <a:srcRect t="37451" b="22846"/>
          <a:stretch/>
        </p:blipFill>
        <p:spPr>
          <a:xfrm>
            <a:off x="2060347" y="1147578"/>
            <a:ext cx="8071305" cy="5699848"/>
          </a:xfrm>
          <a:prstGeom prst="rect">
            <a:avLst/>
          </a:prstGeom>
        </p:spPr>
      </p:pic>
      <p:sp>
        <p:nvSpPr>
          <p:cNvPr id="9" name="TextBox 8">
            <a:extLst>
              <a:ext uri="{FF2B5EF4-FFF2-40B4-BE49-F238E27FC236}">
                <a16:creationId xmlns:a16="http://schemas.microsoft.com/office/drawing/2014/main" id="{B84E7CC4-102A-466F-A5A0-AC8A06620301}"/>
              </a:ext>
            </a:extLst>
          </p:cNvPr>
          <p:cNvSpPr txBox="1"/>
          <p:nvPr/>
        </p:nvSpPr>
        <p:spPr>
          <a:xfrm>
            <a:off x="6736374" y="5078975"/>
            <a:ext cx="2445220" cy="830997"/>
          </a:xfrm>
          <a:prstGeom prst="rect">
            <a:avLst/>
          </a:prstGeom>
          <a:noFill/>
        </p:spPr>
        <p:txBody>
          <a:bodyPr wrap="square" rtlCol="0">
            <a:spAutoFit/>
          </a:bodyPr>
          <a:lstStyle/>
          <a:p>
            <a:pPr algn="ctr"/>
            <a: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Reference</a:t>
            </a:r>
          </a:p>
          <a:p>
            <a:pPr algn="ctr"/>
            <a: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(lead-free water)</a:t>
            </a:r>
            <a:endParaRPr lang="en-US" sz="24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0" name="TextBox 9">
            <a:extLst>
              <a:ext uri="{FF2B5EF4-FFF2-40B4-BE49-F238E27FC236}">
                <a16:creationId xmlns:a16="http://schemas.microsoft.com/office/drawing/2014/main" id="{61DE2D09-FB7A-43E0-A1F9-D39A7BF5A247}"/>
              </a:ext>
            </a:extLst>
          </p:cNvPr>
          <p:cNvSpPr txBox="1"/>
          <p:nvPr/>
        </p:nvSpPr>
        <p:spPr>
          <a:xfrm>
            <a:off x="3455412" y="5078975"/>
            <a:ext cx="2330904" cy="830997"/>
          </a:xfrm>
          <a:prstGeom prst="rect">
            <a:avLst/>
          </a:prstGeom>
          <a:noFill/>
        </p:spPr>
        <p:txBody>
          <a:bodyPr wrap="square" rtlCol="0">
            <a:spAutoFit/>
          </a:bodyPr>
          <a:lstStyle/>
          <a:p>
            <a:pPr algn="ctr"/>
            <a: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Sample to </a:t>
            </a:r>
            <a:b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br>
            <a: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be measured</a:t>
            </a:r>
            <a:endParaRPr lang="en-US" sz="24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376156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70864E-98AD-4FAB-9DFA-018BDC9FAF23}"/>
              </a:ext>
            </a:extLst>
          </p:cNvPr>
          <p:cNvSpPr/>
          <p:nvPr/>
        </p:nvSpPr>
        <p:spPr>
          <a:xfrm>
            <a:off x="0" y="0"/>
            <a:ext cx="12192000" cy="68474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r in the background&#10;&#10;Description generated with high confidence">
            <a:extLst>
              <a:ext uri="{FF2B5EF4-FFF2-40B4-BE49-F238E27FC236}">
                <a16:creationId xmlns:a16="http://schemas.microsoft.com/office/drawing/2014/main" id="{848B60F7-91CF-49A2-B413-7E962401D013}"/>
              </a:ext>
            </a:extLst>
          </p:cNvPr>
          <p:cNvPicPr>
            <a:picLocks noChangeAspect="1"/>
          </p:cNvPicPr>
          <p:nvPr/>
        </p:nvPicPr>
        <p:blipFill rotWithShape="1">
          <a:blip r:embed="rId3">
            <a:extLst>
              <a:ext uri="{28A0092B-C50C-407E-A947-70E740481C1C}">
                <a14:useLocalDpi xmlns:a14="http://schemas.microsoft.com/office/drawing/2010/main" val="0"/>
              </a:ext>
            </a:extLst>
          </a:blip>
          <a:srcRect t="37451" b="22846"/>
          <a:stretch/>
        </p:blipFill>
        <p:spPr>
          <a:xfrm>
            <a:off x="2060347" y="1147578"/>
            <a:ext cx="8071305" cy="5699848"/>
          </a:xfrm>
          <a:prstGeom prst="rect">
            <a:avLst/>
          </a:prstGeom>
        </p:spPr>
      </p:pic>
      <p:grpSp>
        <p:nvGrpSpPr>
          <p:cNvPr id="2" name="Group 1">
            <a:extLst>
              <a:ext uri="{FF2B5EF4-FFF2-40B4-BE49-F238E27FC236}">
                <a16:creationId xmlns:a16="http://schemas.microsoft.com/office/drawing/2014/main" id="{52768358-41CF-46F7-AFAB-13C6F00D9A09}"/>
              </a:ext>
            </a:extLst>
          </p:cNvPr>
          <p:cNvGrpSpPr/>
          <p:nvPr/>
        </p:nvGrpSpPr>
        <p:grpSpPr>
          <a:xfrm>
            <a:off x="0" y="-10574"/>
            <a:ext cx="12178556" cy="6868574"/>
            <a:chOff x="0" y="-10574"/>
            <a:chExt cx="12178556" cy="6868574"/>
          </a:xfrm>
        </p:grpSpPr>
        <p:pic>
          <p:nvPicPr>
            <p:cNvPr id="1026" name="Picture 2" descr="Image result for pixel grid png">
              <a:extLst>
                <a:ext uri="{FF2B5EF4-FFF2-40B4-BE49-F238E27FC236}">
                  <a16:creationId xmlns:a16="http://schemas.microsoft.com/office/drawing/2014/main" id="{A730DB45-50F8-4FAB-B7EA-58F9DAA153A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0"/>
                      </a14:imgEffect>
                      <a14:imgEffect>
                        <a14:brightnessContrast bright="79000" contrast="-70000"/>
                      </a14:imgEffect>
                    </a14:imgLayer>
                  </a14:imgProps>
                </a:ext>
                <a:ext uri="{28A0092B-C50C-407E-A947-70E740481C1C}">
                  <a14:useLocalDpi xmlns:a14="http://schemas.microsoft.com/office/drawing/2010/main" val="0"/>
                </a:ext>
              </a:extLst>
            </a:blip>
            <a:srcRect l="12310" t="1239"/>
            <a:stretch/>
          </p:blipFill>
          <p:spPr bwMode="auto">
            <a:xfrm>
              <a:off x="0" y="0"/>
              <a:ext cx="60892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ixel grid png">
              <a:extLst>
                <a:ext uri="{FF2B5EF4-FFF2-40B4-BE49-F238E27FC236}">
                  <a16:creationId xmlns:a16="http://schemas.microsoft.com/office/drawing/2014/main" id="{09B23B89-FD79-4CD9-8F11-EE989FC950E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0"/>
                      </a14:imgEffect>
                      <a14:imgEffect>
                        <a14:brightnessContrast bright="79000" contrast="-70000"/>
                      </a14:imgEffect>
                    </a14:imgLayer>
                  </a14:imgProps>
                </a:ext>
                <a:ext uri="{28A0092B-C50C-407E-A947-70E740481C1C}">
                  <a14:useLocalDpi xmlns:a14="http://schemas.microsoft.com/office/drawing/2010/main" val="0"/>
                </a:ext>
              </a:extLst>
            </a:blip>
            <a:srcRect l="12310" t="1239"/>
            <a:stretch/>
          </p:blipFill>
          <p:spPr bwMode="auto">
            <a:xfrm>
              <a:off x="6089278" y="-10574"/>
              <a:ext cx="608927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30CA30-6178-4869-BD96-4DBA387165C7}"/>
                </a:ext>
              </a:extLst>
            </p:cNvPr>
            <p:cNvSpPr txBox="1"/>
            <p:nvPr/>
          </p:nvSpPr>
          <p:spPr>
            <a:xfrm>
              <a:off x="6584480" y="5710422"/>
              <a:ext cx="5423742" cy="830997"/>
            </a:xfrm>
            <a:prstGeom prst="rect">
              <a:avLst/>
            </a:prstGeom>
            <a:noFill/>
          </p:spPr>
          <p:txBody>
            <a:bodyPr wrap="square" rtlCol="0">
              <a:spAutoFit/>
            </a:bodyPr>
            <a:lstStyle/>
            <a:p>
              <a:r>
                <a:rPr lang="en-US" sz="24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Use of OpenCV to compute sum of all pixel value (R-G-B channels)</a:t>
              </a:r>
              <a:endParaRPr lang="en-US" sz="24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cxnSp>
          <p:nvCxnSpPr>
            <p:cNvPr id="7" name="Straight Connector 6">
              <a:extLst>
                <a:ext uri="{FF2B5EF4-FFF2-40B4-BE49-F238E27FC236}">
                  <a16:creationId xmlns:a16="http://schemas.microsoft.com/office/drawing/2014/main" id="{AF3ECB4F-F9F8-4088-B24F-D68A06DBD866}"/>
                </a:ext>
              </a:extLst>
            </p:cNvPr>
            <p:cNvCxnSpPr>
              <a:stCxn id="5" idx="0"/>
              <a:endCxn id="5" idx="2"/>
            </p:cNvCxnSpPr>
            <p:nvPr/>
          </p:nvCxnSpPr>
          <p:spPr>
            <a:xfrm>
              <a:off x="6096000" y="0"/>
              <a:ext cx="0" cy="6847426"/>
            </a:xfrm>
            <a:prstGeom prst="line">
              <a:avLst/>
            </a:prstGeom>
            <a:ln w="508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2853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7" name="Picture 6" descr="A star in the background&#10;&#10;Description generated with high confidence">
            <a:extLst>
              <a:ext uri="{FF2B5EF4-FFF2-40B4-BE49-F238E27FC236}">
                <a16:creationId xmlns:a16="http://schemas.microsoft.com/office/drawing/2014/main" id="{121B8550-009A-46B5-8472-B17A3456FD89}"/>
              </a:ext>
            </a:extLst>
          </p:cNvPr>
          <p:cNvPicPr>
            <a:picLocks noChangeAspect="1"/>
          </p:cNvPicPr>
          <p:nvPr/>
        </p:nvPicPr>
        <p:blipFill rotWithShape="1">
          <a:blip r:embed="rId4">
            <a:extLst>
              <a:ext uri="{28A0092B-C50C-407E-A947-70E740481C1C}">
                <a14:useLocalDpi xmlns:a14="http://schemas.microsoft.com/office/drawing/2010/main" val="0"/>
              </a:ext>
            </a:extLst>
          </a:blip>
          <a:srcRect t="17728" b="22846"/>
          <a:stretch/>
        </p:blipFill>
        <p:spPr>
          <a:xfrm>
            <a:off x="8583751" y="1553029"/>
            <a:ext cx="3268162" cy="3454400"/>
          </a:xfrm>
          <a:prstGeom prst="rect">
            <a:avLst/>
          </a:prstGeom>
          <a:ln>
            <a:noFill/>
          </a:ln>
          <a:effectLst>
            <a:outerShdw blurRad="292100" dist="139700" dir="2700000" algn="tl" rotWithShape="0">
              <a:srgbClr val="333333">
                <a:alpha val="65000"/>
              </a:srgbClr>
            </a:outerShdw>
          </a:effectLst>
        </p:spPr>
      </p:pic>
      <p:pic>
        <p:nvPicPr>
          <p:cNvPr id="10" name="Picture 9" descr="A star in the background&#10;&#10;Description generated with high confidence">
            <a:extLst>
              <a:ext uri="{FF2B5EF4-FFF2-40B4-BE49-F238E27FC236}">
                <a16:creationId xmlns:a16="http://schemas.microsoft.com/office/drawing/2014/main" id="{8D2AF38E-C675-4C69-9E57-1D8604C9B118}"/>
              </a:ext>
            </a:extLst>
          </p:cNvPr>
          <p:cNvPicPr>
            <a:picLocks noChangeAspect="1"/>
          </p:cNvPicPr>
          <p:nvPr/>
        </p:nvPicPr>
        <p:blipFill rotWithShape="1">
          <a:blip r:embed="rId5">
            <a:extLst>
              <a:ext uri="{28A0092B-C50C-407E-A947-70E740481C1C}">
                <a14:useLocalDpi xmlns:a14="http://schemas.microsoft.com/office/drawing/2010/main" val="0"/>
              </a:ext>
            </a:extLst>
          </a:blip>
          <a:srcRect t="17728" b="22846"/>
          <a:stretch/>
        </p:blipFill>
        <p:spPr>
          <a:xfrm>
            <a:off x="5041061" y="1553029"/>
            <a:ext cx="3268162" cy="345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1426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3" name="Picture 2">
            <a:extLst>
              <a:ext uri="{FF2B5EF4-FFF2-40B4-BE49-F238E27FC236}">
                <a16:creationId xmlns:a16="http://schemas.microsoft.com/office/drawing/2014/main" id="{E03FAC31-BB29-2445-85BB-CE763C0E1537}"/>
              </a:ext>
            </a:extLst>
          </p:cNvPr>
          <p:cNvPicPr>
            <a:picLocks noChangeAspect="1"/>
          </p:cNvPicPr>
          <p:nvPr/>
        </p:nvPicPr>
        <p:blipFill>
          <a:blip r:embed="rId4"/>
          <a:stretch>
            <a:fillRect/>
          </a:stretch>
        </p:blipFill>
        <p:spPr>
          <a:xfrm>
            <a:off x="5215327" y="0"/>
            <a:ext cx="6858000" cy="6858000"/>
          </a:xfrm>
          <a:prstGeom prst="rect">
            <a:avLst/>
          </a:prstGeom>
        </p:spPr>
      </p:pic>
      <p:pic>
        <p:nvPicPr>
          <p:cNvPr id="5" name="Picture 4" descr="A screenshot of a cell phone&#10;&#10;Description generated with high confidence">
            <a:extLst>
              <a:ext uri="{FF2B5EF4-FFF2-40B4-BE49-F238E27FC236}">
                <a16:creationId xmlns:a16="http://schemas.microsoft.com/office/drawing/2014/main" id="{F9BD25F5-AB80-4F1E-B35F-0C2BAC5C4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548" y="1137785"/>
            <a:ext cx="2569709" cy="4570656"/>
          </a:xfrm>
          <a:prstGeom prst="rect">
            <a:avLst/>
          </a:prstGeom>
        </p:spPr>
      </p:pic>
    </p:spTree>
    <p:extLst>
      <p:ext uri="{BB962C8B-B14F-4D97-AF65-F5344CB8AC3E}">
        <p14:creationId xmlns:p14="http://schemas.microsoft.com/office/powerpoint/2010/main" val="255534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3" name="Picture 2">
            <a:extLst>
              <a:ext uri="{FF2B5EF4-FFF2-40B4-BE49-F238E27FC236}">
                <a16:creationId xmlns:a16="http://schemas.microsoft.com/office/drawing/2014/main" id="{E03FAC31-BB29-2445-85BB-CE763C0E1537}"/>
              </a:ext>
            </a:extLst>
          </p:cNvPr>
          <p:cNvPicPr>
            <a:picLocks noChangeAspect="1"/>
          </p:cNvPicPr>
          <p:nvPr/>
        </p:nvPicPr>
        <p:blipFill>
          <a:blip r:embed="rId4"/>
          <a:stretch>
            <a:fillRect/>
          </a:stretch>
        </p:blipFill>
        <p:spPr>
          <a:xfrm>
            <a:off x="5215327" y="0"/>
            <a:ext cx="6858000" cy="6858000"/>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2198BA20-0B7A-4ED8-8223-F05502AF8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549" y="1123271"/>
            <a:ext cx="2612682" cy="4647090"/>
          </a:xfrm>
          <a:prstGeom prst="rect">
            <a:avLst/>
          </a:prstGeom>
        </p:spPr>
      </p:pic>
    </p:spTree>
    <p:extLst>
      <p:ext uri="{BB962C8B-B14F-4D97-AF65-F5344CB8AC3E}">
        <p14:creationId xmlns:p14="http://schemas.microsoft.com/office/powerpoint/2010/main" val="3383474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Recognition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3" name="Picture 2" descr="A screenshot of a cell phone&#10;&#10;Description generated with high confidence">
            <a:extLst>
              <a:ext uri="{FF2B5EF4-FFF2-40B4-BE49-F238E27FC236}">
                <a16:creationId xmlns:a16="http://schemas.microsoft.com/office/drawing/2014/main" id="{A8437025-6621-44F1-98D1-F62D266D5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336" y="-4754"/>
            <a:ext cx="7435664" cy="1661857"/>
          </a:xfrm>
          <a:prstGeom prst="rect">
            <a:avLst/>
          </a:prstGeom>
        </p:spPr>
      </p:pic>
      <p:pic>
        <p:nvPicPr>
          <p:cNvPr id="7" name="Picture 6" descr="A group of people posing for a photo&#10;&#10;Description generated with very high confidence">
            <a:extLst>
              <a:ext uri="{FF2B5EF4-FFF2-40B4-BE49-F238E27FC236}">
                <a16:creationId xmlns:a16="http://schemas.microsoft.com/office/drawing/2014/main" id="{F00FA817-3B81-4925-B04D-F5032A813624}"/>
              </a:ext>
            </a:extLst>
          </p:cNvPr>
          <p:cNvPicPr>
            <a:picLocks noChangeAspect="1"/>
          </p:cNvPicPr>
          <p:nvPr/>
        </p:nvPicPr>
        <p:blipFill rotWithShape="1">
          <a:blip r:embed="rId5">
            <a:extLst>
              <a:ext uri="{28A0092B-C50C-407E-A947-70E740481C1C}">
                <a14:useLocalDpi xmlns:a14="http://schemas.microsoft.com/office/drawing/2010/main" val="0"/>
              </a:ext>
            </a:extLst>
          </a:blip>
          <a:srcRect l="4570" t="23460"/>
          <a:stretch/>
        </p:blipFill>
        <p:spPr>
          <a:xfrm>
            <a:off x="4756334" y="1657103"/>
            <a:ext cx="7435665" cy="3969656"/>
          </a:xfrm>
          <a:prstGeom prst="rect">
            <a:avLst/>
          </a:prstGeom>
        </p:spPr>
      </p:pic>
      <p:sp>
        <p:nvSpPr>
          <p:cNvPr id="5" name="TextBox 4">
            <a:extLst>
              <a:ext uri="{FF2B5EF4-FFF2-40B4-BE49-F238E27FC236}">
                <a16:creationId xmlns:a16="http://schemas.microsoft.com/office/drawing/2014/main" id="{A7D69964-3063-4A02-A7EC-B93192B14C9E}"/>
              </a:ext>
            </a:extLst>
          </p:cNvPr>
          <p:cNvSpPr txBox="1"/>
          <p:nvPr/>
        </p:nvSpPr>
        <p:spPr>
          <a:xfrm>
            <a:off x="5141626" y="5770360"/>
            <a:ext cx="6513753" cy="954107"/>
          </a:xfrm>
          <a:prstGeom prst="rect">
            <a:avLst/>
          </a:prstGeom>
          <a:noFill/>
        </p:spPr>
        <p:txBody>
          <a:bodyPr wrap="square" rtlCol="0">
            <a:spAutoFit/>
          </a:bodyPr>
          <a:lstStyle/>
          <a:p>
            <a:r>
              <a:rPr lang="en-US" sz="2800" b="1" dirty="0">
                <a:latin typeface="Open Sans Light" panose="020B0606030504020204" pitchFamily="34" charset="0"/>
                <a:ea typeface="Open Sans Light" panose="020B0606030504020204" pitchFamily="34" charset="0"/>
                <a:cs typeface="Open Sans Light" panose="020B0606030504020204" pitchFamily="34" charset="0"/>
              </a:rPr>
              <a:t>Gold medal award </a:t>
            </a:r>
            <a:br>
              <a:rPr lang="en-US" sz="2800" dirty="0">
                <a:latin typeface="Open Sans Light" panose="020B0606030504020204" pitchFamily="34" charset="0"/>
                <a:ea typeface="Open Sans Light" panose="020B0606030504020204" pitchFamily="34" charset="0"/>
                <a:cs typeface="Open Sans Light" panose="020B0606030504020204" pitchFamily="34" charset="0"/>
              </a:rPr>
            </a:br>
            <a:r>
              <a:rPr lang="en-US" sz="2800" dirty="0">
                <a:latin typeface="Open Sans Light" panose="020B0606030504020204" pitchFamily="34" charset="0"/>
                <a:ea typeface="Open Sans Light" panose="020B0606030504020204" pitchFamily="34" charset="0"/>
                <a:cs typeface="Open Sans Light" panose="020B0606030504020204" pitchFamily="34" charset="0"/>
              </a:rPr>
              <a:t>(Food and Environment category)</a:t>
            </a:r>
          </a:p>
        </p:txBody>
      </p:sp>
    </p:spTree>
    <p:extLst>
      <p:ext uri="{BB962C8B-B14F-4D97-AF65-F5344CB8AC3E}">
        <p14:creationId xmlns:p14="http://schemas.microsoft.com/office/powerpoint/2010/main" val="776061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475867"/>
            <a:ext cx="3090671"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Mobile Learning Activity Design</a:t>
            </a:r>
          </a:p>
        </p:txBody>
      </p:sp>
      <p:sp>
        <p:nvSpPr>
          <p:cNvPr id="11" name="TextBox 10">
            <a:extLst>
              <a:ext uri="{FF2B5EF4-FFF2-40B4-BE49-F238E27FC236}">
                <a16:creationId xmlns:a16="http://schemas.microsoft.com/office/drawing/2014/main" id="{3A2899EC-2BFF-BC42-9A97-C9D56CDD8DAC}"/>
              </a:ext>
            </a:extLst>
          </p:cNvPr>
          <p:cNvSpPr txBox="1"/>
          <p:nvPr/>
        </p:nvSpPr>
        <p:spPr>
          <a:xfrm>
            <a:off x="5141626" y="995871"/>
            <a:ext cx="6820525" cy="2677656"/>
          </a:xfrm>
          <a:prstGeom prst="rect">
            <a:avLst/>
          </a:prstGeom>
          <a:noFill/>
        </p:spPr>
        <p:txBody>
          <a:bodyPr wrap="square" rtlCol="0">
            <a:spAutoFit/>
          </a:bodyPr>
          <a:lstStyle/>
          <a:p>
            <a:pPr marL="514350" indent="-514350">
              <a:buFont typeface="+mj-lt"/>
              <a:buAutoNum type="arabicPeriod"/>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Actively </a:t>
            </a:r>
            <a:r>
              <a:rPr lang="en-US" sz="2800" b="1" i="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construct</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knowledge in bioanalytical chemistry</a:t>
            </a:r>
          </a:p>
          <a:p>
            <a:pPr marL="514350" indent="-514350">
              <a:buFont typeface="+mj-lt"/>
              <a:buAutoNum type="arabicPeriod"/>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pPr marL="514350" indent="-514350">
              <a:buFont typeface="+mj-lt"/>
              <a:buAutoNum type="arabicPeriod"/>
            </a:pPr>
            <a:r>
              <a:rPr lang="en-US" sz="2800" b="1" i="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Experience</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first-hand lead(II) ion detection for tackling bioanalytical chemistry and real-life problem</a:t>
            </a:r>
          </a:p>
        </p:txBody>
      </p:sp>
    </p:spTree>
    <p:extLst>
      <p:ext uri="{BB962C8B-B14F-4D97-AF65-F5344CB8AC3E}">
        <p14:creationId xmlns:p14="http://schemas.microsoft.com/office/powerpoint/2010/main" val="251536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475867"/>
            <a:ext cx="3090671"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Mobile Learning Activity Design</a:t>
            </a:r>
          </a:p>
        </p:txBody>
      </p:sp>
      <p:sp>
        <p:nvSpPr>
          <p:cNvPr id="11" name="TextBox 10">
            <a:extLst>
              <a:ext uri="{FF2B5EF4-FFF2-40B4-BE49-F238E27FC236}">
                <a16:creationId xmlns:a16="http://schemas.microsoft.com/office/drawing/2014/main" id="{3A2899EC-2BFF-BC42-9A97-C9D56CDD8DAC}"/>
              </a:ext>
            </a:extLst>
          </p:cNvPr>
          <p:cNvSpPr txBox="1"/>
          <p:nvPr/>
        </p:nvSpPr>
        <p:spPr>
          <a:xfrm>
            <a:off x="5141626" y="995871"/>
            <a:ext cx="6820525" cy="4401205"/>
          </a:xfrm>
          <a:prstGeom prst="rect">
            <a:avLst/>
          </a:prstGeom>
          <a:noFill/>
        </p:spPr>
        <p:txBody>
          <a:bodyPr wrap="square" rtlCol="0">
            <a:spAutoFit/>
          </a:bodyPr>
          <a:lstStyle/>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The mobile activity is designed around (inter)active construction of knowledge by learners using </a:t>
            </a:r>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collaboration</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and </a:t>
            </a:r>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cooperation</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Learners have control of the learning process and time and opportunity to </a:t>
            </a:r>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reflect</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and </a:t>
            </a:r>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develop</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personal meaning.</a:t>
            </a: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(Parsons, 2017)</a:t>
            </a:r>
          </a:p>
        </p:txBody>
      </p:sp>
    </p:spTree>
    <p:extLst>
      <p:ext uri="{BB962C8B-B14F-4D97-AF65-F5344CB8AC3E}">
        <p14:creationId xmlns:p14="http://schemas.microsoft.com/office/powerpoint/2010/main" val="55719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8661F4-17A0-45E2-B416-45387D8D1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14" name="TextBox 13">
            <a:extLst>
              <a:ext uri="{FF2B5EF4-FFF2-40B4-BE49-F238E27FC236}">
                <a16:creationId xmlns:a16="http://schemas.microsoft.com/office/drawing/2014/main" id="{D2CBC072-EF4A-47FE-B87F-984EDFCCE6A8}"/>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About ARC</a:t>
            </a:r>
          </a:p>
        </p:txBody>
      </p:sp>
      <p:sp>
        <p:nvSpPr>
          <p:cNvPr id="11" name="TextBox 10">
            <a:extLst>
              <a:ext uri="{FF2B5EF4-FFF2-40B4-BE49-F238E27FC236}">
                <a16:creationId xmlns:a16="http://schemas.microsoft.com/office/drawing/2014/main" id="{E6E14E83-B6BF-B64D-9692-E8194683AD49}"/>
              </a:ext>
            </a:extLst>
          </p:cNvPr>
          <p:cNvSpPr txBox="1"/>
          <p:nvPr/>
        </p:nvSpPr>
        <p:spPr>
          <a:xfrm>
            <a:off x="5141626" y="751625"/>
            <a:ext cx="6820525" cy="3539430"/>
          </a:xfrm>
          <a:prstGeom prst="rect">
            <a:avLst/>
          </a:prstGeom>
          <a:noFill/>
        </p:spPr>
        <p:txBody>
          <a:bodyPr wrap="square" rtlCol="0">
            <a:spAutoFit/>
          </a:bodyPr>
          <a:lstStyle/>
          <a:p>
            <a:pPr marL="514350" indent="-514350">
              <a:buAutoNum type="arabicPeriod"/>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Design and build educational mobile apps for publicly-funded universities in Hong Kong</a:t>
            </a:r>
          </a:p>
          <a:p>
            <a:pPr marL="514350" indent="-514350">
              <a:buAutoNum type="arabicPeriod"/>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pPr marL="514350" indent="-514350">
              <a:buAutoNum type="arabicPeriod"/>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Engage and mentor students to develop coding and design skills through apps making (school projects, community projects)</a:t>
            </a:r>
          </a:p>
        </p:txBody>
      </p:sp>
    </p:spTree>
    <p:extLst>
      <p:ext uri="{BB962C8B-B14F-4D97-AF65-F5344CB8AC3E}">
        <p14:creationId xmlns:p14="http://schemas.microsoft.com/office/powerpoint/2010/main" val="3828672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475867"/>
            <a:ext cx="3090671" cy="1569660"/>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Mobile Learning Activity Design</a:t>
            </a:r>
          </a:p>
        </p:txBody>
      </p:sp>
      <p:sp>
        <p:nvSpPr>
          <p:cNvPr id="11" name="TextBox 10">
            <a:extLst>
              <a:ext uri="{FF2B5EF4-FFF2-40B4-BE49-F238E27FC236}">
                <a16:creationId xmlns:a16="http://schemas.microsoft.com/office/drawing/2014/main" id="{3A2899EC-2BFF-BC42-9A97-C9D56CDD8DAC}"/>
              </a:ext>
            </a:extLst>
          </p:cNvPr>
          <p:cNvSpPr txBox="1"/>
          <p:nvPr/>
        </p:nvSpPr>
        <p:spPr>
          <a:xfrm>
            <a:off x="5141626" y="995871"/>
            <a:ext cx="6820525" cy="3108543"/>
          </a:xfrm>
          <a:prstGeom prst="rect">
            <a:avLst/>
          </a:prstGeom>
          <a:noFill/>
        </p:spPr>
        <p:txBody>
          <a:bodyPr wrap="square" rtlCol="0">
            <a:spAutoFit/>
          </a:bodyPr>
          <a:lstStyle/>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The mobile activity is wholly designed around a cycle of </a:t>
            </a:r>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experience, observation, conceptualization, and experimentation</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transformed through reflection into new knowledge.</a:t>
            </a: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(Parsons, 2017)</a:t>
            </a:r>
          </a:p>
        </p:txBody>
      </p:sp>
    </p:spTree>
    <p:extLst>
      <p:ext uri="{BB962C8B-B14F-4D97-AF65-F5344CB8AC3E}">
        <p14:creationId xmlns:p14="http://schemas.microsoft.com/office/powerpoint/2010/main" val="647379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981030"/>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Deployment</a:t>
            </a:r>
          </a:p>
        </p:txBody>
      </p:sp>
      <p:sp>
        <p:nvSpPr>
          <p:cNvPr id="11" name="TextBox 10">
            <a:extLst>
              <a:ext uri="{FF2B5EF4-FFF2-40B4-BE49-F238E27FC236}">
                <a16:creationId xmlns:a16="http://schemas.microsoft.com/office/drawing/2014/main" id="{3A2899EC-2BFF-BC42-9A97-C9D56CDD8DAC}"/>
              </a:ext>
            </a:extLst>
          </p:cNvPr>
          <p:cNvSpPr txBox="1"/>
          <p:nvPr/>
        </p:nvSpPr>
        <p:spPr>
          <a:xfrm>
            <a:off x="5141626" y="995871"/>
            <a:ext cx="6530421"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Apple &amp; Google Play stores – FREE</a:t>
            </a:r>
          </a:p>
          <a:p>
            <a:pPr marL="457200" indent="-457200">
              <a:buFont typeface="Arial" panose="020B0604020202020204" pitchFamily="34" charset="0"/>
              <a:buChar char="•"/>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pPr marL="457200" indent="-457200">
              <a:buFont typeface="Arial" panose="020B0604020202020204" pitchFamily="34" charset="0"/>
              <a:buChar char="•"/>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HKBU: Bioanalytical chemistry lab class (undergraduate level)</a:t>
            </a:r>
          </a:p>
          <a:p>
            <a:pPr marL="457200" indent="-457200">
              <a:buFont typeface="Arial" panose="020B0604020202020204" pitchFamily="34" charset="0"/>
              <a:buChar char="•"/>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20722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771702"/>
            <a:ext cx="3090671"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Further </a:t>
            </a:r>
            <a:b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Case</a:t>
            </a:r>
          </a:p>
        </p:txBody>
      </p:sp>
      <p:pic>
        <p:nvPicPr>
          <p:cNvPr id="3" name="Picture 2">
            <a:extLst>
              <a:ext uri="{FF2B5EF4-FFF2-40B4-BE49-F238E27FC236}">
                <a16:creationId xmlns:a16="http://schemas.microsoft.com/office/drawing/2014/main" id="{B98FB362-BA64-3A41-B55A-343B475287BE}"/>
              </a:ext>
            </a:extLst>
          </p:cNvPr>
          <p:cNvPicPr>
            <a:picLocks noChangeAspect="1"/>
          </p:cNvPicPr>
          <p:nvPr/>
        </p:nvPicPr>
        <p:blipFill>
          <a:blip r:embed="rId5"/>
          <a:stretch>
            <a:fillRect/>
          </a:stretch>
        </p:blipFill>
        <p:spPr>
          <a:xfrm>
            <a:off x="4740466" y="0"/>
            <a:ext cx="7451534" cy="4959927"/>
          </a:xfrm>
          <a:prstGeom prst="rect">
            <a:avLst/>
          </a:prstGeom>
        </p:spPr>
      </p:pic>
      <p:sp>
        <p:nvSpPr>
          <p:cNvPr id="11" name="TextBox 10">
            <a:extLst>
              <a:ext uri="{FF2B5EF4-FFF2-40B4-BE49-F238E27FC236}">
                <a16:creationId xmlns:a16="http://schemas.microsoft.com/office/drawing/2014/main" id="{3A2899EC-2BFF-BC42-9A97-C9D56CDD8DAC}"/>
              </a:ext>
            </a:extLst>
          </p:cNvPr>
          <p:cNvSpPr txBox="1"/>
          <p:nvPr/>
        </p:nvSpPr>
        <p:spPr>
          <a:xfrm>
            <a:off x="5141626" y="5207373"/>
            <a:ext cx="6820525" cy="1384995"/>
          </a:xfrm>
          <a:prstGeom prst="rect">
            <a:avLst/>
          </a:prstGeom>
          <a:noFill/>
        </p:spPr>
        <p:txBody>
          <a:bodyPr wrap="square" rtlCol="0">
            <a:spAutoFit/>
          </a:bodyPr>
          <a:lstStyle/>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NGO workers can measure pollution level of water samples in a portable, low cost way</a:t>
            </a:r>
          </a:p>
        </p:txBody>
      </p:sp>
    </p:spTree>
    <p:extLst>
      <p:ext uri="{BB962C8B-B14F-4D97-AF65-F5344CB8AC3E}">
        <p14:creationId xmlns:p14="http://schemas.microsoft.com/office/powerpoint/2010/main" val="342816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DE0C44-DF69-3148-8639-0BBA256A6388}"/>
              </a:ext>
            </a:extLst>
          </p:cNvPr>
          <p:cNvSpPr>
            <a:spLocks noGrp="1"/>
          </p:cNvSpPr>
          <p:nvPr>
            <p:ph idx="1"/>
          </p:nvPr>
        </p:nvSpPr>
        <p:spPr>
          <a:xfrm>
            <a:off x="838200" y="333827"/>
            <a:ext cx="10515600" cy="5405825"/>
          </a:xfrm>
        </p:spPr>
        <p:txBody>
          <a:bodyPr>
            <a:noAutofit/>
          </a:bodyPr>
          <a:lstStyle/>
          <a:p>
            <a:pPr marL="0" indent="0">
              <a:buNone/>
            </a:pPr>
            <a:endParaRPr lang="en-HK" sz="1500" dirty="0">
              <a:latin typeface="+mj-lt"/>
            </a:endParaRPr>
          </a:p>
          <a:p>
            <a:pPr marL="0" indent="0">
              <a:buNone/>
            </a:pPr>
            <a:r>
              <a:rPr lang="en-HK" sz="1500" dirty="0" err="1">
                <a:latin typeface="+mj-lt"/>
              </a:rPr>
              <a:t>Bonwell</a:t>
            </a:r>
            <a:r>
              <a:rPr lang="en-HK" sz="1500" dirty="0">
                <a:latin typeface="+mj-lt"/>
              </a:rPr>
              <a:t>, C. C., &amp; </a:t>
            </a:r>
            <a:r>
              <a:rPr lang="en-HK" sz="1500" dirty="0" err="1">
                <a:latin typeface="+mj-lt"/>
              </a:rPr>
              <a:t>Eison</a:t>
            </a:r>
            <a:r>
              <a:rPr lang="en-HK" sz="1500" dirty="0">
                <a:latin typeface="+mj-lt"/>
              </a:rPr>
              <a:t>, J. A. (1991). </a:t>
            </a:r>
            <a:r>
              <a:rPr lang="en-HK" sz="1500" i="1" dirty="0">
                <a:latin typeface="+mj-lt"/>
              </a:rPr>
              <a:t>Active Learning: Creating Excitement in the Classroom. 1991 ASHE-ERIC Higher Education Reports</a:t>
            </a:r>
            <a:r>
              <a:rPr lang="en-HK" sz="1500" dirty="0">
                <a:latin typeface="+mj-lt"/>
              </a:rPr>
              <a:t>. ERIC Clearinghouse on Higher Education, The George Washington University, One </a:t>
            </a:r>
            <a:r>
              <a:rPr lang="en-HK" sz="1500" dirty="0" err="1">
                <a:latin typeface="+mj-lt"/>
              </a:rPr>
              <a:t>Dupont</a:t>
            </a:r>
            <a:r>
              <a:rPr lang="en-HK" sz="1500" dirty="0">
                <a:latin typeface="+mj-lt"/>
              </a:rPr>
              <a:t> Circle, Suite 630, Washington, DC 20036-1183.</a:t>
            </a:r>
            <a:endParaRPr lang="en-US" sz="1500" dirty="0">
              <a:latin typeface="+mj-lt"/>
            </a:endParaRPr>
          </a:p>
          <a:p>
            <a:pPr marL="0" indent="0">
              <a:buNone/>
            </a:pPr>
            <a:r>
              <a:rPr lang="en-US" sz="1500" dirty="0">
                <a:latin typeface="+mj-lt"/>
              </a:rPr>
              <a:t>de </a:t>
            </a:r>
            <a:r>
              <a:rPr lang="en-US" sz="1500" dirty="0" err="1">
                <a:latin typeface="+mj-lt"/>
              </a:rPr>
              <a:t>Caprariis</a:t>
            </a:r>
            <a:r>
              <a:rPr lang="en-US" sz="1500" dirty="0">
                <a:latin typeface="+mj-lt"/>
              </a:rPr>
              <a:t>, P., Barman, C., and Magee, P., 2012. Monitoring the benefits of active learning exercises in introductory survey courses in science: an attempt to improve the education of prospective public school teachers. </a:t>
            </a:r>
            <a:r>
              <a:rPr lang="en-US" sz="1500" i="1" dirty="0">
                <a:latin typeface="+mj-lt"/>
              </a:rPr>
              <a:t>Journal of the Scholarship of Teaching and Learning</a:t>
            </a:r>
            <a:r>
              <a:rPr lang="en-US" sz="1500" dirty="0">
                <a:latin typeface="+mj-lt"/>
              </a:rPr>
              <a:t>, Vol. 1, No. 2, pp. 13-23.</a:t>
            </a:r>
            <a:endParaRPr lang="en-HK" sz="1500" dirty="0">
              <a:latin typeface="+mj-lt"/>
            </a:endParaRPr>
          </a:p>
          <a:p>
            <a:pPr marL="0" indent="0">
              <a:buNone/>
            </a:pPr>
            <a:r>
              <a:rPr lang="en-US" sz="1500" dirty="0">
                <a:latin typeface="+mj-lt"/>
              </a:rPr>
              <a:t>Freeman, S., Eddy, S.L., McDonough, M., Smith, M.K., </a:t>
            </a:r>
            <a:r>
              <a:rPr lang="en-US" sz="1500" dirty="0" err="1">
                <a:latin typeface="+mj-lt"/>
              </a:rPr>
              <a:t>Okoroafor</a:t>
            </a:r>
            <a:r>
              <a:rPr lang="en-US" sz="1500" dirty="0">
                <a:latin typeface="+mj-lt"/>
              </a:rPr>
              <a:t>, N., </a:t>
            </a:r>
            <a:r>
              <a:rPr lang="en-US" sz="1500" dirty="0" err="1">
                <a:latin typeface="+mj-lt"/>
              </a:rPr>
              <a:t>Jordt</a:t>
            </a:r>
            <a:r>
              <a:rPr lang="en-US" sz="1500" dirty="0">
                <a:latin typeface="+mj-lt"/>
              </a:rPr>
              <a:t>, H. and </a:t>
            </a:r>
            <a:r>
              <a:rPr lang="en-US" sz="1500" dirty="0" err="1">
                <a:latin typeface="+mj-lt"/>
              </a:rPr>
              <a:t>Wenderoth</a:t>
            </a:r>
            <a:r>
              <a:rPr lang="en-US" sz="1500" dirty="0">
                <a:latin typeface="+mj-lt"/>
              </a:rPr>
              <a:t>, M.P., 2014. Active learning increases student performance in science, engineering, and mathematics. </a:t>
            </a:r>
            <a:r>
              <a:rPr lang="en-US" sz="1500" i="1" dirty="0">
                <a:latin typeface="+mj-lt"/>
              </a:rPr>
              <a:t>Proceedings of the National Academy of Sciences</a:t>
            </a:r>
            <a:r>
              <a:rPr lang="en-US" sz="1500" dirty="0">
                <a:latin typeface="+mj-lt"/>
              </a:rPr>
              <a:t>, Vol. </a:t>
            </a:r>
            <a:r>
              <a:rPr lang="en-US" sz="1500" i="1" dirty="0">
                <a:latin typeface="+mj-lt"/>
              </a:rPr>
              <a:t>111</a:t>
            </a:r>
            <a:r>
              <a:rPr lang="en-US" sz="1500" dirty="0">
                <a:latin typeface="+mj-lt"/>
              </a:rPr>
              <a:t>, No. 23, pp. 8410-8415.</a:t>
            </a:r>
            <a:endParaRPr lang="en-HK" sz="1500" dirty="0">
              <a:latin typeface="+mj-lt"/>
            </a:endParaRPr>
          </a:p>
          <a:p>
            <a:pPr marL="0" indent="0">
              <a:buNone/>
            </a:pPr>
            <a:r>
              <a:rPr lang="en-US" sz="1500" dirty="0" err="1">
                <a:latin typeface="+mj-lt"/>
              </a:rPr>
              <a:t>Kontra</a:t>
            </a:r>
            <a:r>
              <a:rPr lang="en-US" sz="1500" dirty="0">
                <a:latin typeface="+mj-lt"/>
              </a:rPr>
              <a:t>, C., Lyons, D.J., Fischer, S.M. and </a:t>
            </a:r>
            <a:r>
              <a:rPr lang="en-US" sz="1500" dirty="0" err="1">
                <a:latin typeface="+mj-lt"/>
              </a:rPr>
              <a:t>Beilock</a:t>
            </a:r>
            <a:r>
              <a:rPr lang="en-US" sz="1500" dirty="0">
                <a:latin typeface="+mj-lt"/>
              </a:rPr>
              <a:t>, S.L., 2015. Physical experience enhances science learning. </a:t>
            </a:r>
            <a:r>
              <a:rPr lang="en-US" sz="1500" i="1" dirty="0">
                <a:latin typeface="+mj-lt"/>
              </a:rPr>
              <a:t>Psychological Science</a:t>
            </a:r>
            <a:r>
              <a:rPr lang="en-US" sz="1500" dirty="0">
                <a:latin typeface="+mj-lt"/>
              </a:rPr>
              <a:t>, Vol. 26, No. 6, pp. 737-749.</a:t>
            </a:r>
            <a:endParaRPr lang="en-HK" sz="1500" dirty="0">
              <a:latin typeface="+mj-lt"/>
            </a:endParaRPr>
          </a:p>
          <a:p>
            <a:pPr marL="0" indent="0">
              <a:buNone/>
            </a:pPr>
            <a:r>
              <a:rPr lang="en-US" sz="1500" dirty="0">
                <a:latin typeface="+mj-lt"/>
              </a:rPr>
              <a:t>Land, S.M. and Zimmerman, H.T., 2015. Socio-technical dimensions of an outdoor mobile learning environment: a three-phase design-based research investigation. </a:t>
            </a:r>
            <a:r>
              <a:rPr lang="en-US" sz="1500" i="1" dirty="0">
                <a:latin typeface="+mj-lt"/>
              </a:rPr>
              <a:t>Educational Technology Research and Development</a:t>
            </a:r>
            <a:r>
              <a:rPr lang="en-US" sz="1500" dirty="0">
                <a:latin typeface="+mj-lt"/>
              </a:rPr>
              <a:t>, Vol. </a:t>
            </a:r>
            <a:r>
              <a:rPr lang="en-US" sz="1500" i="1" dirty="0">
                <a:latin typeface="+mj-lt"/>
              </a:rPr>
              <a:t>63</a:t>
            </a:r>
            <a:r>
              <a:rPr lang="en-US" sz="1500" dirty="0">
                <a:latin typeface="+mj-lt"/>
              </a:rPr>
              <a:t>, No. 2, pp.229-255.</a:t>
            </a:r>
            <a:endParaRPr lang="en-HK" sz="1500" dirty="0">
              <a:latin typeface="+mj-lt"/>
            </a:endParaRPr>
          </a:p>
          <a:p>
            <a:pPr marL="0" indent="0">
              <a:buNone/>
            </a:pPr>
            <a:r>
              <a:rPr lang="en-US" sz="1500" dirty="0">
                <a:latin typeface="+mj-lt"/>
              </a:rPr>
              <a:t>Low, L. and O’Connell, M., 2006, September. Learner-centric design of digital mobile learning. </a:t>
            </a:r>
            <a:r>
              <a:rPr lang="en-US" sz="1500" i="1" dirty="0">
                <a:latin typeface="+mj-lt"/>
              </a:rPr>
              <a:t>In Proceedings of the OLT Conference</a:t>
            </a:r>
            <a:r>
              <a:rPr lang="en-US" sz="1500" dirty="0">
                <a:latin typeface="+mj-lt"/>
              </a:rPr>
              <a:t>, pp. 71-82.</a:t>
            </a:r>
            <a:endParaRPr lang="en-HK" sz="1500" dirty="0">
              <a:latin typeface="+mj-lt"/>
            </a:endParaRPr>
          </a:p>
          <a:p>
            <a:pPr marL="0" indent="0">
              <a:buNone/>
            </a:pPr>
            <a:r>
              <a:rPr lang="en-US" sz="1500" dirty="0">
                <a:latin typeface="+mj-lt"/>
              </a:rPr>
              <a:t>Parsons, D. and </a:t>
            </a:r>
            <a:r>
              <a:rPr lang="en-US" sz="1500" dirty="0" err="1">
                <a:latin typeface="+mj-lt"/>
              </a:rPr>
              <a:t>MacCallum</a:t>
            </a:r>
            <a:r>
              <a:rPr lang="en-US" sz="1500" dirty="0">
                <a:latin typeface="+mj-lt"/>
              </a:rPr>
              <a:t>, K., 2017. A Learning Theory Rubric for Evaluating Mobile Learning Activities. </a:t>
            </a:r>
            <a:r>
              <a:rPr lang="en-US" sz="1500" i="1" dirty="0">
                <a:latin typeface="+mj-lt"/>
              </a:rPr>
              <a:t>International Journal of Online Pedagogy and Course Design (IJOPCD)</a:t>
            </a:r>
            <a:r>
              <a:rPr lang="en-US" sz="1500" dirty="0">
                <a:latin typeface="+mj-lt"/>
              </a:rPr>
              <a:t>, </a:t>
            </a:r>
            <a:r>
              <a:rPr lang="en-US" sz="1500" i="1" dirty="0">
                <a:latin typeface="+mj-lt"/>
              </a:rPr>
              <a:t>7</a:t>
            </a:r>
            <a:r>
              <a:rPr lang="en-US" sz="1500" dirty="0">
                <a:latin typeface="+mj-lt"/>
              </a:rPr>
              <a:t>(4), pp.24-38.</a:t>
            </a:r>
            <a:endParaRPr lang="en-HK" sz="1500" dirty="0">
              <a:latin typeface="+mj-lt"/>
            </a:endParaRPr>
          </a:p>
          <a:p>
            <a:pPr marL="0" indent="0">
              <a:buNone/>
            </a:pPr>
            <a:r>
              <a:rPr lang="en-US" sz="1500" dirty="0" err="1">
                <a:latin typeface="+mj-lt"/>
              </a:rPr>
              <a:t>Sharples</a:t>
            </a:r>
            <a:r>
              <a:rPr lang="en-US" sz="1500" dirty="0">
                <a:latin typeface="+mj-lt"/>
              </a:rPr>
              <a:t>, M., Taylor, J. and </a:t>
            </a:r>
            <a:r>
              <a:rPr lang="en-US" sz="1500" dirty="0" err="1">
                <a:latin typeface="+mj-lt"/>
              </a:rPr>
              <a:t>Vavoula</a:t>
            </a:r>
            <a:r>
              <a:rPr lang="en-US" sz="1500" dirty="0">
                <a:latin typeface="+mj-lt"/>
              </a:rPr>
              <a:t>, G., 2005, October. Towards a theory of mobile learning. </a:t>
            </a:r>
            <a:r>
              <a:rPr lang="en-US" sz="1500" i="1" dirty="0">
                <a:latin typeface="+mj-lt"/>
              </a:rPr>
              <a:t>In Proceedings of </a:t>
            </a:r>
            <a:r>
              <a:rPr lang="en-US" sz="1500" i="1" dirty="0" err="1">
                <a:latin typeface="+mj-lt"/>
              </a:rPr>
              <a:t>mLearn</a:t>
            </a:r>
            <a:r>
              <a:rPr lang="en-US" sz="1500" dirty="0">
                <a:latin typeface="+mj-lt"/>
              </a:rPr>
              <a:t>, Vol. 1, No. 1, pp. 1-9.</a:t>
            </a:r>
          </a:p>
          <a:p>
            <a:pPr marL="0" indent="0">
              <a:buNone/>
            </a:pPr>
            <a:r>
              <a:rPr lang="en-US" sz="1500" dirty="0">
                <a:latin typeface="+mj-lt"/>
              </a:rPr>
              <a:t>Sun, H., Li, W., Dong, Z. Z., Hu, C., Leung, C. H., Ma, D. L., &amp; Ren, K. (2018). A suspending-droplet mode paper-based microfluidic platform for low-cost, rapid, and convenient detection of lead (II) ions in liquid solution. </a:t>
            </a:r>
            <a:r>
              <a:rPr lang="en-US" sz="1500" i="1" dirty="0">
                <a:latin typeface="+mj-lt"/>
              </a:rPr>
              <a:t>Biosensors and Bioelectronics</a:t>
            </a:r>
            <a:r>
              <a:rPr lang="en-US" sz="1500" dirty="0">
                <a:latin typeface="+mj-lt"/>
              </a:rPr>
              <a:t>, </a:t>
            </a:r>
            <a:r>
              <a:rPr lang="en-US" sz="1500" i="1" dirty="0">
                <a:latin typeface="+mj-lt"/>
              </a:rPr>
              <a:t>99</a:t>
            </a:r>
            <a:r>
              <a:rPr lang="en-US" sz="1500" dirty="0">
                <a:latin typeface="+mj-lt"/>
              </a:rPr>
              <a:t>, 361-367.</a:t>
            </a:r>
            <a:endParaRPr lang="en-HK" sz="1500" dirty="0">
              <a:latin typeface="+mj-lt"/>
            </a:endParaRPr>
          </a:p>
          <a:p>
            <a:pPr marL="0" indent="0">
              <a:buNone/>
            </a:pPr>
            <a:r>
              <a:rPr lang="en-US" sz="1500" dirty="0" err="1">
                <a:latin typeface="+mj-lt"/>
              </a:rPr>
              <a:t>Zydney</a:t>
            </a:r>
            <a:r>
              <a:rPr lang="en-US" sz="1500" dirty="0">
                <a:latin typeface="+mj-lt"/>
              </a:rPr>
              <a:t>, J.M. and Warner, Z., 2016. Mobile apps for science learning: Review of research. </a:t>
            </a:r>
            <a:r>
              <a:rPr lang="en-US" sz="1500" i="1" dirty="0">
                <a:latin typeface="+mj-lt"/>
              </a:rPr>
              <a:t>Computers &amp; Education</a:t>
            </a:r>
            <a:r>
              <a:rPr lang="en-US" sz="1500" dirty="0">
                <a:latin typeface="+mj-lt"/>
              </a:rPr>
              <a:t>, Vol. 94, pp.1-17.</a:t>
            </a:r>
            <a:endParaRPr lang="en-HK" sz="1500" dirty="0">
              <a:latin typeface="+mj-lt"/>
            </a:endParaRPr>
          </a:p>
          <a:p>
            <a:endParaRPr lang="en-US" sz="1500" dirty="0">
              <a:latin typeface="+mj-lt"/>
            </a:endParaRPr>
          </a:p>
        </p:txBody>
      </p:sp>
    </p:spTree>
    <p:extLst>
      <p:ext uri="{BB962C8B-B14F-4D97-AF65-F5344CB8AC3E}">
        <p14:creationId xmlns:p14="http://schemas.microsoft.com/office/powerpoint/2010/main" val="2795038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789142"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pic>
        <p:nvPicPr>
          <p:cNvPr id="7" name="Picture 6">
            <a:extLst>
              <a:ext uri="{FF2B5EF4-FFF2-40B4-BE49-F238E27FC236}">
                <a16:creationId xmlns:a16="http://schemas.microsoft.com/office/drawing/2014/main" id="{88D112C9-5543-A748-BA69-0FE765BA4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694" y="4532322"/>
            <a:ext cx="2091248" cy="1396655"/>
          </a:xfrm>
          <a:prstGeom prst="rect">
            <a:avLst/>
          </a:prstGeom>
        </p:spPr>
      </p:pic>
      <p:pic>
        <p:nvPicPr>
          <p:cNvPr id="11" name="Picture 10">
            <a:extLst>
              <a:ext uri="{FF2B5EF4-FFF2-40B4-BE49-F238E27FC236}">
                <a16:creationId xmlns:a16="http://schemas.microsoft.com/office/drawing/2014/main" id="{73A4D3D4-A8F8-3144-9DA0-B1B831F9EF26}"/>
              </a:ext>
            </a:extLst>
          </p:cNvPr>
          <p:cNvPicPr>
            <a:picLocks noChangeAspect="1"/>
          </p:cNvPicPr>
          <p:nvPr/>
        </p:nvPicPr>
        <p:blipFill>
          <a:blip r:embed="rId4"/>
          <a:stretch>
            <a:fillRect/>
          </a:stretch>
        </p:blipFill>
        <p:spPr>
          <a:xfrm>
            <a:off x="8562114" y="4803652"/>
            <a:ext cx="2930713" cy="707046"/>
          </a:xfrm>
          <a:prstGeom prst="rect">
            <a:avLst/>
          </a:prstGeom>
        </p:spPr>
      </p:pic>
      <p:sp>
        <p:nvSpPr>
          <p:cNvPr id="12" name="TextBox 11">
            <a:extLst>
              <a:ext uri="{FF2B5EF4-FFF2-40B4-BE49-F238E27FC236}">
                <a16:creationId xmlns:a16="http://schemas.microsoft.com/office/drawing/2014/main" id="{11C3B5DD-A747-F14C-B3DE-63B36BCFD2B1}"/>
              </a:ext>
            </a:extLst>
          </p:cNvPr>
          <p:cNvSpPr txBox="1"/>
          <p:nvPr/>
        </p:nvSpPr>
        <p:spPr>
          <a:xfrm>
            <a:off x="5876971" y="2967948"/>
            <a:ext cx="5860605" cy="1200329"/>
          </a:xfrm>
          <a:prstGeom prst="rect">
            <a:avLst/>
          </a:prstGeom>
          <a:noFill/>
        </p:spPr>
        <p:txBody>
          <a:bodyPr wrap="square" rtlCol="0">
            <a:spAutoFit/>
          </a:bodyPr>
          <a:lstStyle/>
          <a:p>
            <a:r>
              <a:rPr lang="en-US" sz="24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Contact: Eric Chow</a:t>
            </a:r>
          </a:p>
          <a:p>
            <a:r>
              <a:rPr lang="en-US" sz="24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hlinkClick r:id="rId5"/>
              </a:rPr>
              <a:t>choweric@hkbu.edu.hk</a:t>
            </a:r>
            <a:endParaRPr lang="en-US" sz="24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endParaRPr lang="en-US" sz="24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D08044BB-EDA5-4BF1-98A7-75BBBE3BC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560" y="1273748"/>
            <a:ext cx="1694200" cy="1694200"/>
          </a:xfrm>
          <a:prstGeom prst="rect">
            <a:avLst/>
          </a:prstGeom>
        </p:spPr>
      </p:pic>
    </p:spTree>
    <p:extLst>
      <p:ext uri="{BB962C8B-B14F-4D97-AF65-F5344CB8AC3E}">
        <p14:creationId xmlns:p14="http://schemas.microsoft.com/office/powerpoint/2010/main" val="255766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076AB-E2A4-4CEB-96EA-498AB50EE065}"/>
              </a:ext>
            </a:extLst>
          </p:cNvPr>
          <p:cNvSpPr/>
          <p:nvPr/>
        </p:nvSpPr>
        <p:spPr>
          <a:xfrm>
            <a:off x="0" y="0"/>
            <a:ext cx="12192000" cy="6857999"/>
          </a:xfrm>
          <a:prstGeom prst="rect">
            <a:avLst/>
          </a:prstGeom>
          <a:solidFill>
            <a:srgbClr val="F5F5F5"/>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2C63E6-4ECB-4F44-8D36-A0C631E9F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536" y="0"/>
            <a:ext cx="9133465" cy="6858000"/>
          </a:xfrm>
          <a:prstGeom prst="rect">
            <a:avLst/>
          </a:prstGeom>
        </p:spPr>
      </p:pic>
      <p:sp>
        <p:nvSpPr>
          <p:cNvPr id="6" name="TextBox 5">
            <a:extLst>
              <a:ext uri="{FF2B5EF4-FFF2-40B4-BE49-F238E27FC236}">
                <a16:creationId xmlns:a16="http://schemas.microsoft.com/office/drawing/2014/main" id="{2F4FF0C4-361C-4846-8306-1C6954219293}"/>
              </a:ext>
            </a:extLst>
          </p:cNvPr>
          <p:cNvSpPr txBox="1"/>
          <p:nvPr/>
        </p:nvSpPr>
        <p:spPr>
          <a:xfrm>
            <a:off x="4034836" y="1"/>
            <a:ext cx="4132863" cy="584775"/>
          </a:xfrm>
          <a:prstGeom prst="rect">
            <a:avLst/>
          </a:prstGeom>
          <a:noFill/>
        </p:spPr>
        <p:txBody>
          <a:bodyPr wrap="none" rtlCol="0">
            <a:spAutoFit/>
          </a:bodyPr>
          <a:lstStyle/>
          <a:p>
            <a:r>
              <a:rPr lang="en-US" sz="3200" dirty="0">
                <a:latin typeface="Open Sans Light" panose="020B0606030504020204" pitchFamily="34" charset="0"/>
                <a:ea typeface="Open Sans Light" panose="020B0606030504020204" pitchFamily="34" charset="0"/>
                <a:cs typeface="Open Sans Light" panose="020B0606030504020204" pitchFamily="34" charset="0"/>
              </a:rPr>
              <a:t>PORTFOLIO OF APPS</a:t>
            </a:r>
          </a:p>
        </p:txBody>
      </p:sp>
      <p:sp>
        <p:nvSpPr>
          <p:cNvPr id="4" name="TextBox 3">
            <a:extLst>
              <a:ext uri="{FF2B5EF4-FFF2-40B4-BE49-F238E27FC236}">
                <a16:creationId xmlns:a16="http://schemas.microsoft.com/office/drawing/2014/main" id="{04F4A4F6-85D8-0349-901E-4E672093443E}"/>
              </a:ext>
            </a:extLst>
          </p:cNvPr>
          <p:cNvSpPr txBox="1"/>
          <p:nvPr/>
        </p:nvSpPr>
        <p:spPr>
          <a:xfrm>
            <a:off x="3654410" y="471760"/>
            <a:ext cx="5629490" cy="400110"/>
          </a:xfrm>
          <a:prstGeom prst="rect">
            <a:avLst/>
          </a:prstGeom>
          <a:noFill/>
        </p:spPr>
        <p:txBody>
          <a:bodyPr wrap="none" rtlCol="0">
            <a:spAutoFit/>
          </a:bodyPr>
          <a:lstStyle/>
          <a:p>
            <a:r>
              <a:rPr lang="en-US" sz="2000" dirty="0">
                <a:latin typeface="Open Sans Light" panose="020B0606030504020204" pitchFamily="34" charset="0"/>
                <a:ea typeface="Open Sans Light" panose="020B0606030504020204" pitchFamily="34" charset="0"/>
                <a:cs typeface="Open Sans Light" panose="020B0606030504020204" pitchFamily="34" charset="0"/>
              </a:rPr>
              <a:t>Total downloads: Over 127,000 (as of Feb 2018)</a:t>
            </a:r>
          </a:p>
        </p:txBody>
      </p:sp>
    </p:spTree>
    <p:extLst>
      <p:ext uri="{BB962C8B-B14F-4D97-AF65-F5344CB8AC3E}">
        <p14:creationId xmlns:p14="http://schemas.microsoft.com/office/powerpoint/2010/main" val="179091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884A5-BAFF-47EF-B1D7-B3C3061D3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8" name="TextBox 7">
            <a:extLst>
              <a:ext uri="{FF2B5EF4-FFF2-40B4-BE49-F238E27FC236}">
                <a16:creationId xmlns:a16="http://schemas.microsoft.com/office/drawing/2014/main" id="{08562BA7-65BA-48D3-A47E-F01D97E5BF83}"/>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Active Learning</a:t>
            </a:r>
          </a:p>
        </p:txBody>
      </p:sp>
      <p:sp>
        <p:nvSpPr>
          <p:cNvPr id="5" name="TextBox 4">
            <a:extLst>
              <a:ext uri="{FF2B5EF4-FFF2-40B4-BE49-F238E27FC236}">
                <a16:creationId xmlns:a16="http://schemas.microsoft.com/office/drawing/2014/main" id="{2FBA96F4-A1EB-384A-8147-2DEEB4C50AC8}"/>
              </a:ext>
            </a:extLst>
          </p:cNvPr>
          <p:cNvSpPr txBox="1"/>
          <p:nvPr/>
        </p:nvSpPr>
        <p:spPr>
          <a:xfrm>
            <a:off x="5141626" y="740377"/>
            <a:ext cx="6820525" cy="3539430"/>
          </a:xfrm>
          <a:prstGeom prst="rect">
            <a:avLst/>
          </a:prstGeom>
          <a:noFill/>
        </p:spPr>
        <p:txBody>
          <a:bodyPr wrap="square" rtlCol="0">
            <a:spAutoFit/>
          </a:bodyPr>
          <a:lstStyle/>
          <a:p>
            <a:r>
              <a:rPr lang="en-US" sz="2800" b="1"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Active Learning</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students participate when they are doing something besides passively listening (</a:t>
            </a:r>
            <a:r>
              <a:rPr lang="en-US" sz="2800" dirty="0" err="1">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Bonwell</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1991)</a:t>
            </a:r>
          </a:p>
          <a:p>
            <a:pPr marL="514350" indent="-514350">
              <a:buAutoNum type="arabicPeriod"/>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pPr marL="514350" indent="-514350">
              <a:buAutoNum type="arabicPeriod"/>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Evidence of benefits of active learning are well documented: de </a:t>
            </a:r>
            <a:r>
              <a:rPr lang="en-US" sz="2800" dirty="0" err="1">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Caprariis</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(2012), Freeman (2014), </a:t>
            </a:r>
            <a:r>
              <a:rPr lang="en-US" sz="2800" dirty="0" err="1">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Kontra</a:t>
            </a: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 (2015).</a:t>
            </a:r>
          </a:p>
        </p:txBody>
      </p:sp>
    </p:spTree>
    <p:extLst>
      <p:ext uri="{BB962C8B-B14F-4D97-AF65-F5344CB8AC3E}">
        <p14:creationId xmlns:p14="http://schemas.microsoft.com/office/powerpoint/2010/main" val="83762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771702"/>
            <a:ext cx="3090671"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Lead(II) Ions Detection</a:t>
            </a:r>
          </a:p>
        </p:txBody>
      </p:sp>
      <p:sp>
        <p:nvSpPr>
          <p:cNvPr id="5" name="TextBox 4">
            <a:extLst>
              <a:ext uri="{FF2B5EF4-FFF2-40B4-BE49-F238E27FC236}">
                <a16:creationId xmlns:a16="http://schemas.microsoft.com/office/drawing/2014/main" id="{1AB6EF37-2087-8746-9947-DD1DF75B6BF4}"/>
              </a:ext>
            </a:extLst>
          </p:cNvPr>
          <p:cNvSpPr txBox="1"/>
          <p:nvPr/>
        </p:nvSpPr>
        <p:spPr>
          <a:xfrm>
            <a:off x="5141626" y="740377"/>
            <a:ext cx="6820525"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Lead(II) ion toxic has adverse effects on the environment and human health</a:t>
            </a:r>
          </a:p>
          <a:p>
            <a:pPr marL="457200" indent="-457200">
              <a:buFont typeface="Arial" panose="020B0604020202020204" pitchFamily="34" charset="0"/>
              <a:buChar char="•"/>
            </a:pP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pPr marL="457200" indent="-457200">
              <a:buFont typeface="Arial" panose="020B0604020202020204" pitchFamily="34" charset="0"/>
              <a:buChar char="•"/>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 method of using specific DNA complex to detect concentration of lead ions via luminescence signal has been developed (patent pending).</a:t>
            </a: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a:p>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6" name="Picture 5">
            <a:extLst>
              <a:ext uri="{FF2B5EF4-FFF2-40B4-BE49-F238E27FC236}">
                <a16:creationId xmlns:a16="http://schemas.microsoft.com/office/drawing/2014/main" id="{7B28773F-868C-45EE-9F25-0FEE2125A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2821" y="4724547"/>
            <a:ext cx="2237796" cy="1494528"/>
          </a:xfrm>
          <a:prstGeom prst="rect">
            <a:avLst/>
          </a:prstGeom>
        </p:spPr>
      </p:pic>
      <p:pic>
        <p:nvPicPr>
          <p:cNvPr id="7" name="Picture 6">
            <a:extLst>
              <a:ext uri="{FF2B5EF4-FFF2-40B4-BE49-F238E27FC236}">
                <a16:creationId xmlns:a16="http://schemas.microsoft.com/office/drawing/2014/main" id="{FDF92452-49F9-461C-8328-95EE5897D61F}"/>
              </a:ext>
            </a:extLst>
          </p:cNvPr>
          <p:cNvPicPr>
            <a:picLocks noChangeAspect="1"/>
          </p:cNvPicPr>
          <p:nvPr/>
        </p:nvPicPr>
        <p:blipFill rotWithShape="1">
          <a:blip r:embed="rId6">
            <a:extLst>
              <a:ext uri="{28A0092B-C50C-407E-A947-70E740481C1C}">
                <a14:useLocalDpi xmlns:a14="http://schemas.microsoft.com/office/drawing/2010/main" val="0"/>
              </a:ext>
            </a:extLst>
          </a:blip>
          <a:srcRect l="2298" t="3889"/>
          <a:stretch/>
        </p:blipFill>
        <p:spPr>
          <a:xfrm>
            <a:off x="8958263" y="4648200"/>
            <a:ext cx="2529782" cy="1657542"/>
          </a:xfrm>
          <a:prstGeom prst="rect">
            <a:avLst/>
          </a:prstGeom>
        </p:spPr>
      </p:pic>
    </p:spTree>
    <p:extLst>
      <p:ext uri="{BB962C8B-B14F-4D97-AF65-F5344CB8AC3E}">
        <p14:creationId xmlns:p14="http://schemas.microsoft.com/office/powerpoint/2010/main" val="188717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Apparatus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pic>
        <p:nvPicPr>
          <p:cNvPr id="10" name="Picture 9" descr="A group of people standing around a table&#10;&#10;Description generated with very high confidence">
            <a:extLst>
              <a:ext uri="{FF2B5EF4-FFF2-40B4-BE49-F238E27FC236}">
                <a16:creationId xmlns:a16="http://schemas.microsoft.com/office/drawing/2014/main" id="{87DC4DF2-E446-4500-8172-9B9C41A4CF63}"/>
              </a:ext>
            </a:extLst>
          </p:cNvPr>
          <p:cNvPicPr>
            <a:picLocks noChangeAspect="1"/>
          </p:cNvPicPr>
          <p:nvPr/>
        </p:nvPicPr>
        <p:blipFill rotWithShape="1">
          <a:blip r:embed="rId5">
            <a:extLst>
              <a:ext uri="{28A0092B-C50C-407E-A947-70E740481C1C}">
                <a14:useLocalDpi xmlns:a14="http://schemas.microsoft.com/office/drawing/2010/main" val="0"/>
              </a:ext>
            </a:extLst>
          </a:blip>
          <a:srcRect l="43374" t="62704" r="26385" b="3214"/>
          <a:stretch/>
        </p:blipFill>
        <p:spPr>
          <a:xfrm>
            <a:off x="4397675" y="0"/>
            <a:ext cx="8113381" cy="6858000"/>
          </a:xfrm>
          <a:prstGeom prst="rect">
            <a:avLst/>
          </a:prstGeom>
        </p:spPr>
      </p:pic>
    </p:spTree>
    <p:extLst>
      <p:ext uri="{BB962C8B-B14F-4D97-AF65-F5344CB8AC3E}">
        <p14:creationId xmlns:p14="http://schemas.microsoft.com/office/powerpoint/2010/main" val="332013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E38C-7101-0D40-B61F-F3F92792C4F6}"/>
              </a:ext>
            </a:extLst>
          </p:cNvPr>
          <p:cNvSpPr txBox="1"/>
          <p:nvPr/>
        </p:nvSpPr>
        <p:spPr>
          <a:xfrm>
            <a:off x="905256" y="2771702"/>
            <a:ext cx="3090671" cy="1077218"/>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Apparatus Design</a:t>
            </a:r>
          </a:p>
        </p:txBody>
      </p:sp>
      <p:pic>
        <p:nvPicPr>
          <p:cNvPr id="8" name="Picture 7">
            <a:extLst>
              <a:ext uri="{FF2B5EF4-FFF2-40B4-BE49-F238E27FC236}">
                <a16:creationId xmlns:a16="http://schemas.microsoft.com/office/drawing/2014/main" id="{B933EE0B-1389-4420-8864-17A87816D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2" name="Rectangle 1">
            <a:extLst>
              <a:ext uri="{FF2B5EF4-FFF2-40B4-BE49-F238E27FC236}">
                <a16:creationId xmlns:a16="http://schemas.microsoft.com/office/drawing/2014/main" id="{0FC808DB-F30B-4C12-BB2F-A72D48637F4B}"/>
              </a:ext>
            </a:extLst>
          </p:cNvPr>
          <p:cNvSpPr/>
          <p:nvPr/>
        </p:nvSpPr>
        <p:spPr>
          <a:xfrm>
            <a:off x="5804079" y="3180542"/>
            <a:ext cx="6096000" cy="2308324"/>
          </a:xfrm>
          <a:prstGeom prst="rect">
            <a:avLst/>
          </a:prstGeom>
        </p:spPr>
        <p:txBody>
          <a:bodyPr>
            <a:spAutoFit/>
          </a:bodyPr>
          <a:lstStyle/>
          <a:p>
            <a:r>
              <a:rPr lang="en-US" dirty="0">
                <a:solidFill>
                  <a:srgbClr val="000000"/>
                </a:solidFill>
                <a:latin typeface="Arial" panose="020B0604020202020204" pitchFamily="34" charset="0"/>
              </a:rPr>
              <a:t>The “Lead Detecting Device for Water” invented by Dr Ren </a:t>
            </a:r>
            <a:r>
              <a:rPr lang="en-US" dirty="0" err="1">
                <a:solidFill>
                  <a:srgbClr val="000000"/>
                </a:solidFill>
                <a:latin typeface="Arial" panose="020B0604020202020204" pitchFamily="34" charset="0"/>
              </a:rPr>
              <a:t>Kangning</a:t>
            </a:r>
            <a:r>
              <a:rPr lang="en-US" dirty="0">
                <a:solidFill>
                  <a:srgbClr val="000000"/>
                </a:solidFill>
                <a:latin typeface="Arial" panose="020B0604020202020204" pitchFamily="34" charset="0"/>
              </a:rPr>
              <a:t> and Dr Edmond Ma is a 10-minute on-site lead detection method that uses a portable, DNA-based paper device. The device is very simple and designed for on-site lead testing of drinking water without the need of special training or skills. The ease of use, quick and accurate detection and low cost are the key advantages of this device.</a:t>
            </a:r>
            <a:endParaRPr lang="en-US" dirty="0"/>
          </a:p>
        </p:txBody>
      </p:sp>
      <p:pic>
        <p:nvPicPr>
          <p:cNvPr id="5" name="Picture 4" descr="A picture containing person, indoor, wall, holding&#10;&#10;Description generated with very high confidence">
            <a:extLst>
              <a:ext uri="{FF2B5EF4-FFF2-40B4-BE49-F238E27FC236}">
                <a16:creationId xmlns:a16="http://schemas.microsoft.com/office/drawing/2014/main" id="{6E37BD43-D3C8-4366-B4D0-31FB60C1D1A4}"/>
              </a:ext>
            </a:extLst>
          </p:cNvPr>
          <p:cNvPicPr>
            <a:picLocks noChangeAspect="1"/>
          </p:cNvPicPr>
          <p:nvPr/>
        </p:nvPicPr>
        <p:blipFill rotWithShape="1">
          <a:blip r:embed="rId5">
            <a:extLst>
              <a:ext uri="{28A0092B-C50C-407E-A947-70E740481C1C}">
                <a14:useLocalDpi xmlns:a14="http://schemas.microsoft.com/office/drawing/2010/main" val="0"/>
              </a:ext>
            </a:extLst>
          </a:blip>
          <a:srcRect l="19705" t="12526" r="8755" b="-72"/>
          <a:stretch/>
        </p:blipFill>
        <p:spPr>
          <a:xfrm>
            <a:off x="4719918" y="1"/>
            <a:ext cx="7472082" cy="6858000"/>
          </a:xfrm>
          <a:prstGeom prst="rect">
            <a:avLst/>
          </a:prstGeom>
        </p:spPr>
      </p:pic>
    </p:spTree>
    <p:extLst>
      <p:ext uri="{BB962C8B-B14F-4D97-AF65-F5344CB8AC3E}">
        <p14:creationId xmlns:p14="http://schemas.microsoft.com/office/powerpoint/2010/main" val="344072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9C41F65B-9F26-4E8F-93B9-B654743D1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88" y="0"/>
            <a:ext cx="7450112" cy="55875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Why an App?</a:t>
            </a:r>
          </a:p>
        </p:txBody>
      </p:sp>
      <p:sp>
        <p:nvSpPr>
          <p:cNvPr id="5" name="TextBox 4">
            <a:extLst>
              <a:ext uri="{FF2B5EF4-FFF2-40B4-BE49-F238E27FC236}">
                <a16:creationId xmlns:a16="http://schemas.microsoft.com/office/drawing/2014/main" id="{1AB6EF37-2087-8746-9947-DD1DF75B6BF4}"/>
              </a:ext>
            </a:extLst>
          </p:cNvPr>
          <p:cNvSpPr txBox="1"/>
          <p:nvPr/>
        </p:nvSpPr>
        <p:spPr>
          <a:xfrm>
            <a:off x="5141626" y="5775716"/>
            <a:ext cx="6820525" cy="1384995"/>
          </a:xfrm>
          <a:prstGeom prst="rect">
            <a:avLst/>
          </a:prstGeom>
          <a:noFill/>
        </p:spPr>
        <p:txBody>
          <a:bodyPr wrap="square" rtlCol="0">
            <a:spAutoFit/>
          </a:bodyPr>
          <a:lstStyle/>
          <a:p>
            <a:pPr marL="514350" indent="-514350">
              <a:buAutoNum type="arabicPeriod"/>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 low cost method for Lead (II) Ion detection</a:t>
            </a:r>
            <a:b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b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7" name="TextBox 6">
            <a:extLst>
              <a:ext uri="{FF2B5EF4-FFF2-40B4-BE49-F238E27FC236}">
                <a16:creationId xmlns:a16="http://schemas.microsoft.com/office/drawing/2014/main" id="{0CFCB454-6AA3-401E-A10D-A4AA55936BC9}"/>
              </a:ext>
            </a:extLst>
          </p:cNvPr>
          <p:cNvSpPr txBox="1"/>
          <p:nvPr/>
        </p:nvSpPr>
        <p:spPr>
          <a:xfrm>
            <a:off x="5670802" y="5187474"/>
            <a:ext cx="6820525" cy="400110"/>
          </a:xfrm>
          <a:prstGeom prst="rect">
            <a:avLst/>
          </a:prstGeom>
          <a:noFill/>
        </p:spPr>
        <p:txBody>
          <a:bodyPr wrap="square" rtlCol="0">
            <a:spAutoFit/>
          </a:bodyPr>
          <a:lstStyle/>
          <a:p>
            <a:r>
              <a:rPr lang="en-US" sz="20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Inductively coupled plasma mass spectrometry</a:t>
            </a:r>
          </a:p>
        </p:txBody>
      </p:sp>
    </p:spTree>
    <p:extLst>
      <p:ext uri="{BB962C8B-B14F-4D97-AF65-F5344CB8AC3E}">
        <p14:creationId xmlns:p14="http://schemas.microsoft.com/office/powerpoint/2010/main" val="49552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9C41F65B-9F26-4E8F-93B9-B654743D1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88" y="0"/>
            <a:ext cx="7450112" cy="55875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93FC0E-C4C2-4E10-8F4B-BD3739C86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028" y="5207373"/>
            <a:ext cx="1049588" cy="562987"/>
          </a:xfrm>
          <a:prstGeom prst="rect">
            <a:avLst/>
          </a:prstGeom>
        </p:spPr>
      </p:pic>
      <p:sp>
        <p:nvSpPr>
          <p:cNvPr id="9" name="TextBox 8">
            <a:extLst>
              <a:ext uri="{FF2B5EF4-FFF2-40B4-BE49-F238E27FC236}">
                <a16:creationId xmlns:a16="http://schemas.microsoft.com/office/drawing/2014/main" id="{A9816D5B-4B18-4D4C-8443-425CAD81BEF6}"/>
              </a:ext>
            </a:extLst>
          </p:cNvPr>
          <p:cNvSpPr txBox="1"/>
          <p:nvPr/>
        </p:nvSpPr>
        <p:spPr>
          <a:xfrm>
            <a:off x="905256" y="2771702"/>
            <a:ext cx="3090671" cy="584775"/>
          </a:xfrm>
          <a:prstGeom prst="rect">
            <a:avLst/>
          </a:prstGeom>
          <a:noFill/>
        </p:spPr>
        <p:txBody>
          <a:bodyPr wrap="square" rtlCol="0">
            <a:spAutoFit/>
          </a:bodyPr>
          <a:lstStyle/>
          <a:p>
            <a:pPr algn="ct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Why an App?</a:t>
            </a:r>
          </a:p>
        </p:txBody>
      </p:sp>
      <p:sp>
        <p:nvSpPr>
          <p:cNvPr id="5" name="TextBox 4">
            <a:extLst>
              <a:ext uri="{FF2B5EF4-FFF2-40B4-BE49-F238E27FC236}">
                <a16:creationId xmlns:a16="http://schemas.microsoft.com/office/drawing/2014/main" id="{1AB6EF37-2087-8746-9947-DD1DF75B6BF4}"/>
              </a:ext>
            </a:extLst>
          </p:cNvPr>
          <p:cNvSpPr txBox="1"/>
          <p:nvPr/>
        </p:nvSpPr>
        <p:spPr>
          <a:xfrm>
            <a:off x="5141626" y="5775716"/>
            <a:ext cx="6820525" cy="1384995"/>
          </a:xfrm>
          <a:prstGeom prst="rect">
            <a:avLst/>
          </a:prstGeom>
          <a:noFill/>
        </p:spPr>
        <p:txBody>
          <a:bodyPr wrap="square" rtlCol="0">
            <a:spAutoFit/>
          </a:bodyPr>
          <a:lstStyle/>
          <a:p>
            <a:pPr marL="514350" indent="-514350">
              <a:buAutoNum type="arabicPeriod"/>
            </a:pPr>
            <a: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t>A low cost method for Lead (II) Ion detection</a:t>
            </a:r>
            <a:br>
              <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rPr>
            </a:br>
            <a:endParaRPr lang="en-US" sz="2800" dirty="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7" name="TextBox 6">
            <a:extLst>
              <a:ext uri="{FF2B5EF4-FFF2-40B4-BE49-F238E27FC236}">
                <a16:creationId xmlns:a16="http://schemas.microsoft.com/office/drawing/2014/main" id="{0CFCB454-6AA3-401E-A10D-A4AA55936BC9}"/>
              </a:ext>
            </a:extLst>
          </p:cNvPr>
          <p:cNvSpPr txBox="1"/>
          <p:nvPr/>
        </p:nvSpPr>
        <p:spPr>
          <a:xfrm>
            <a:off x="5670802" y="5187474"/>
            <a:ext cx="6820525" cy="400110"/>
          </a:xfrm>
          <a:prstGeom prst="rect">
            <a:avLst/>
          </a:prstGeom>
          <a:noFill/>
        </p:spPr>
        <p:txBody>
          <a:bodyPr wrap="square" rtlCol="0">
            <a:spAutoFit/>
          </a:bodyPr>
          <a:lstStyle/>
          <a:p>
            <a:r>
              <a:rPr lang="en-US" sz="2000" b="1"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t>Inductively coupled plasma mass spectrometry</a:t>
            </a:r>
          </a:p>
        </p:txBody>
      </p:sp>
      <p:grpSp>
        <p:nvGrpSpPr>
          <p:cNvPr id="3" name="Group 2">
            <a:extLst>
              <a:ext uri="{FF2B5EF4-FFF2-40B4-BE49-F238E27FC236}">
                <a16:creationId xmlns:a16="http://schemas.microsoft.com/office/drawing/2014/main" id="{0FF66A63-1A58-4FBB-8940-59E03175D1A4}"/>
              </a:ext>
            </a:extLst>
          </p:cNvPr>
          <p:cNvGrpSpPr/>
          <p:nvPr/>
        </p:nvGrpSpPr>
        <p:grpSpPr>
          <a:xfrm>
            <a:off x="4741888" y="-188132"/>
            <a:ext cx="7450112" cy="5775716"/>
            <a:chOff x="4741888" y="-188132"/>
            <a:chExt cx="7450112" cy="5775716"/>
          </a:xfrm>
        </p:grpSpPr>
        <p:sp>
          <p:nvSpPr>
            <p:cNvPr id="2" name="Rectangle 1">
              <a:extLst>
                <a:ext uri="{FF2B5EF4-FFF2-40B4-BE49-F238E27FC236}">
                  <a16:creationId xmlns:a16="http://schemas.microsoft.com/office/drawing/2014/main" id="{93D16602-6804-4F3C-8073-4ED5565C1394}"/>
                </a:ext>
              </a:extLst>
            </p:cNvPr>
            <p:cNvSpPr/>
            <p:nvPr/>
          </p:nvSpPr>
          <p:spPr>
            <a:xfrm>
              <a:off x="4741888" y="0"/>
              <a:ext cx="7450112" cy="5587584"/>
            </a:xfrm>
            <a:prstGeom prst="rect">
              <a:avLst/>
            </a:prstGeom>
            <a:solidFill>
              <a:schemeClr val="bg2">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BCCBEE0-7355-48F8-BD6B-88309F7D84F3}"/>
                </a:ext>
              </a:extLst>
            </p:cNvPr>
            <p:cNvPicPr>
              <a:picLocks noChangeAspect="1"/>
            </p:cNvPicPr>
            <p:nvPr/>
          </p:nvPicPr>
          <p:blipFill>
            <a:blip r:embed="rId6"/>
            <a:stretch>
              <a:fillRect/>
            </a:stretch>
          </p:blipFill>
          <p:spPr>
            <a:xfrm>
              <a:off x="5913199" y="-188132"/>
              <a:ext cx="5587584" cy="5587584"/>
            </a:xfrm>
            <a:prstGeom prst="rect">
              <a:avLst/>
            </a:prstGeom>
          </p:spPr>
        </p:pic>
        <p:pic>
          <p:nvPicPr>
            <p:cNvPr id="11" name="Picture 10" descr="A picture containing indoor&#10;&#10;Description generated with high confidence">
              <a:extLst>
                <a:ext uri="{FF2B5EF4-FFF2-40B4-BE49-F238E27FC236}">
                  <a16:creationId xmlns:a16="http://schemas.microsoft.com/office/drawing/2014/main" id="{C80E96A4-CA27-4CAE-87B4-BDE05C14C4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721" y="715069"/>
              <a:ext cx="2117332" cy="3766029"/>
            </a:xfrm>
            <a:prstGeom prst="rect">
              <a:avLst/>
            </a:prstGeom>
          </p:spPr>
        </p:pic>
      </p:grpSp>
    </p:spTree>
    <p:extLst>
      <p:ext uri="{BB962C8B-B14F-4D97-AF65-F5344CB8AC3E}">
        <p14:creationId xmlns:p14="http://schemas.microsoft.com/office/powerpoint/2010/main" val="4622243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3765</TotalTime>
  <Words>605</Words>
  <Application>Microsoft Office PowerPoint</Application>
  <PresentationFormat>Widescreen</PresentationFormat>
  <Paragraphs>95</Paragraphs>
  <Slides>24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Open Sans Light</vt:lpstr>
      <vt:lpstr>Calibri Light</vt:lpstr>
      <vt:lpstr>Calibri</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Naidu Sathya J</dc:creator>
  <cp:keywords/>
  <dc:description/>
  <cp:lastModifiedBy>Chow Ho Chi Eric</cp:lastModifiedBy>
  <cp:revision>235</cp:revision>
  <dcterms:created xsi:type="dcterms:W3CDTF">2018-02-27T03:38:37Z</dcterms:created>
  <dcterms:modified xsi:type="dcterms:W3CDTF">2018-05-18T08:41:55Z</dcterms:modified>
  <cp:category/>
</cp:coreProperties>
</file>