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9" r:id="rId2"/>
    <p:sldId id="328" r:id="rId3"/>
    <p:sldId id="339" r:id="rId4"/>
    <p:sldId id="312" r:id="rId5"/>
    <p:sldId id="320" r:id="rId6"/>
    <p:sldId id="329" r:id="rId7"/>
    <p:sldId id="331" r:id="rId8"/>
    <p:sldId id="330" r:id="rId9"/>
    <p:sldId id="326" r:id="rId10"/>
    <p:sldId id="333" r:id="rId11"/>
    <p:sldId id="334" r:id="rId12"/>
    <p:sldId id="335" r:id="rId13"/>
    <p:sldId id="336" r:id="rId14"/>
    <p:sldId id="3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289"/>
            <p14:sldId id="328"/>
            <p14:sldId id="339"/>
            <p14:sldId id="312"/>
            <p14:sldId id="320"/>
            <p14:sldId id="329"/>
            <p14:sldId id="331"/>
            <p14:sldId id="330"/>
            <p14:sldId id="326"/>
            <p14:sldId id="333"/>
            <p14:sldId id="334"/>
            <p14:sldId id="335"/>
            <p14:sldId id="336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0F4"/>
    <a:srgbClr val="294F82"/>
    <a:srgbClr val="38A159"/>
    <a:srgbClr val="112C0B"/>
    <a:srgbClr val="B92121"/>
    <a:srgbClr val="D92A2B"/>
    <a:srgbClr val="004648"/>
    <a:srgbClr val="005E60"/>
    <a:srgbClr val="00766E"/>
    <a:srgbClr val="009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771" autoAdjust="0"/>
  </p:normalViewPr>
  <p:slideViewPr>
    <p:cSldViewPr snapToGrid="0" snapToObjects="1">
      <p:cViewPr varScale="1">
        <p:scale>
          <a:sx n="71" d="100"/>
          <a:sy n="71" d="100"/>
        </p:scale>
        <p:origin x="12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5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 mod="1">
    <p:ext uri="{DCECCB84-F9BA-43D5-87BE-67443E8EF086}">
      <p15:sldGuideLst xmlns:p15="http://schemas.microsoft.com/office/powerpoint/2012/main">
        <p15:guide id="2" pos="7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24/05/2018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edia.nottingham.edu.cn/Chemical-Lab/vtour/tour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1968" y="1778022"/>
            <a:ext cx="5508065" cy="18609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Development of </a:t>
            </a:r>
            <a:r>
              <a:rPr lang="en-US" sz="2800" dirty="0" smtClean="0"/>
              <a:t>360–Video Interactive </a:t>
            </a:r>
            <a:r>
              <a:rPr lang="en-US" sz="2800" dirty="0" smtClean="0"/>
              <a:t>Chemical </a:t>
            </a:r>
            <a:r>
              <a:rPr lang="en-US" sz="2800" dirty="0"/>
              <a:t>Lab Safety Training</a:t>
            </a:r>
            <a:endParaRPr lang="en-GB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16398" y="4410635"/>
            <a:ext cx="5359206" cy="172122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Ran Wei</a:t>
            </a:r>
          </a:p>
          <a:p>
            <a:r>
              <a:rPr lang="en-GB" sz="1700" i="1" dirty="0" smtClean="0"/>
              <a:t>Learning Technology Consultant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8546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9930" y="1398494"/>
            <a:ext cx="10260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orbel" panose="020B0503020204020204" pitchFamily="34" charset="0"/>
              </a:rPr>
              <a:t>Students </a:t>
            </a:r>
            <a:r>
              <a:rPr lang="en-US" sz="2400" dirty="0" smtClean="0">
                <a:latin typeface="Corbel" panose="020B0503020204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64</a:t>
            </a:r>
            <a:r>
              <a:rPr lang="en-US" sz="2000" dirty="0" smtClean="0">
                <a:latin typeface="Corbel" panose="020B0503020204020204" pitchFamily="34" charset="0"/>
              </a:rPr>
              <a:t> entries registered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49</a:t>
            </a:r>
            <a:r>
              <a:rPr lang="en-US" sz="2000" dirty="0" smtClean="0">
                <a:latin typeface="Corbel" panose="020B0503020204020204" pitchFamily="34" charset="0"/>
              </a:rPr>
              <a:t> attended the training session and finished the questionnaire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Students were from </a:t>
            </a:r>
            <a:r>
              <a:rPr lang="en-US" sz="2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12</a:t>
            </a:r>
            <a:r>
              <a:rPr lang="en-US" sz="2000" dirty="0" smtClean="0">
                <a:latin typeface="Corbel" panose="020B0503020204020204" pitchFamily="34" charset="0"/>
              </a:rPr>
              <a:t> different majors, </a:t>
            </a:r>
            <a:r>
              <a:rPr lang="en-US" sz="2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7</a:t>
            </a:r>
            <a:r>
              <a:rPr lang="en-US" sz="2000" dirty="0" smtClean="0">
                <a:latin typeface="Corbel" panose="020B0503020204020204" pitchFamily="34" charset="0"/>
              </a:rPr>
              <a:t> out of which don’t have chemical </a:t>
            </a:r>
            <a:r>
              <a:rPr lang="en-US" sz="2000" dirty="0" smtClean="0">
                <a:latin typeface="Corbel" panose="020B0503020204020204" pitchFamily="34" charset="0"/>
              </a:rPr>
              <a:t>experiments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Corbel" panose="020B05030202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rbel" panose="020B0503020204020204" pitchFamily="34" charset="0"/>
              </a:rPr>
              <a:t>Learning outcome: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Good in multiple choice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</a:rPr>
              <a:t>Poor in </a:t>
            </a:r>
            <a:r>
              <a:rPr lang="en-US" sz="2000" dirty="0" smtClean="0">
                <a:latin typeface="Corbel" panose="020B0503020204020204" pitchFamily="34" charset="0"/>
              </a:rPr>
              <a:t>correct procedure 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0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9930" y="1398494"/>
            <a:ext cx="10260106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More than </a:t>
            </a:r>
            <a:r>
              <a:rPr 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80%</a:t>
            </a:r>
            <a:r>
              <a:rPr lang="en-US" sz="2400" dirty="0" smtClean="0">
                <a:latin typeface="Corbel" panose="020B0503020204020204" pitchFamily="34" charset="0"/>
              </a:rPr>
              <a:t> of the students found it helpful and interesting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About </a:t>
            </a:r>
            <a:r>
              <a:rPr 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10%</a:t>
            </a:r>
            <a:r>
              <a:rPr lang="en-US" sz="2400" dirty="0" smtClean="0">
                <a:latin typeface="Corbel" panose="020B0503020204020204" pitchFamily="34" charset="0"/>
              </a:rPr>
              <a:t> found it neutral and </a:t>
            </a:r>
            <a:r>
              <a:rPr lang="en-US" sz="2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10%</a:t>
            </a:r>
            <a:r>
              <a:rPr lang="en-US" sz="2400" dirty="0" smtClean="0">
                <a:latin typeface="Corbel" panose="020B0503020204020204" pitchFamily="34" charset="0"/>
              </a:rPr>
              <a:t> found it not so helpful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Several students made suggestions on what other training materials we could develop in the same format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Corbel" panose="020B0503020204020204" pitchFamily="34" charset="0"/>
            </a:endParaRPr>
          </a:p>
        </p:txBody>
      </p:sp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730" y="3799151"/>
            <a:ext cx="5185508" cy="21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hallenge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8188" y="1346432"/>
            <a:ext cx="1016597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rbel" panose="020B0503020204020204" pitchFamily="34" charset="0"/>
              </a:rPr>
              <a:t>Raw materials are huge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rbel" panose="020B0503020204020204" pitchFamily="34" charset="0"/>
              </a:rPr>
              <a:t>Not enough good software and hardware for video production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rbel" panose="020B0503020204020204" pitchFamily="34" charset="0"/>
              </a:rPr>
              <a:t>Not compatible with all mobile phones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orbel" panose="020B0503020204020204" pitchFamily="34" charset="0"/>
              </a:rPr>
              <a:t>U</a:t>
            </a:r>
            <a:r>
              <a:rPr lang="en-US" sz="2200" dirty="0" smtClean="0">
                <a:latin typeface="Corbel" panose="020B0503020204020204" pitchFamily="34" charset="0"/>
              </a:rPr>
              <a:t>ser behavior </a:t>
            </a:r>
            <a:r>
              <a:rPr lang="en-US" sz="2200" dirty="0" smtClean="0">
                <a:latin typeface="Corbel" panose="020B0503020204020204" pitchFamily="34" charset="0"/>
              </a:rPr>
              <a:t>change</a:t>
            </a:r>
            <a:endParaRPr lang="en-US" sz="2200" dirty="0">
              <a:latin typeface="Corbel" panose="020B05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orbel" panose="020B0503020204020204" pitchFamily="34" charset="0"/>
              </a:rPr>
              <a:t>Proper assessment </a:t>
            </a:r>
            <a:endParaRPr lang="en-US" sz="2200" dirty="0" smtClean="0">
              <a:latin typeface="Corbel" panose="020B05030202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8462" y="4077260"/>
            <a:ext cx="1827213" cy="2571750"/>
          </a:xfrm>
          <a:prstGeom prst="rect">
            <a:avLst/>
          </a:prstGeom>
          <a:solidFill>
            <a:srgbClr val="00C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55250" y="4077260"/>
            <a:ext cx="1827212" cy="2571750"/>
          </a:xfrm>
          <a:prstGeom prst="rect">
            <a:avLst/>
          </a:prstGeom>
          <a:solidFill>
            <a:srgbClr val="01D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2887" y="4077260"/>
            <a:ext cx="1825625" cy="2571750"/>
          </a:xfrm>
          <a:prstGeom prst="rect">
            <a:avLst/>
          </a:prstGeom>
          <a:solidFill>
            <a:srgbClr val="028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8512" y="4077260"/>
            <a:ext cx="1835150" cy="2571750"/>
          </a:xfrm>
          <a:prstGeom prst="rect">
            <a:avLst/>
          </a:prstGeom>
          <a:solidFill>
            <a:srgbClr val="F3C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5675" y="4077260"/>
            <a:ext cx="1827212" cy="2571750"/>
          </a:xfrm>
          <a:prstGeom prst="rect">
            <a:avLst/>
          </a:prstGeom>
          <a:solidFill>
            <a:srgbClr val="DE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71862" y="4847508"/>
            <a:ext cx="690590" cy="678597"/>
            <a:chOff x="8169275" y="4062413"/>
            <a:chExt cx="457200" cy="449262"/>
          </a:xfrm>
          <a:solidFill>
            <a:schemeClr val="bg1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404225" y="4294188"/>
              <a:ext cx="222250" cy="217487"/>
            </a:xfrm>
            <a:custGeom>
              <a:avLst/>
              <a:gdLst>
                <a:gd name="T0" fmla="*/ 56 w 59"/>
                <a:gd name="T1" fmla="*/ 56 h 58"/>
                <a:gd name="T2" fmla="*/ 51 w 59"/>
                <a:gd name="T3" fmla="*/ 58 h 58"/>
                <a:gd name="T4" fmla="*/ 46 w 59"/>
                <a:gd name="T5" fmla="*/ 56 h 58"/>
                <a:gd name="T6" fmla="*/ 36 w 59"/>
                <a:gd name="T7" fmla="*/ 46 h 58"/>
                <a:gd name="T8" fmla="*/ 25 w 59"/>
                <a:gd name="T9" fmla="*/ 49 h 58"/>
                <a:gd name="T10" fmla="*/ 0 w 59"/>
                <a:gd name="T11" fmla="*/ 24 h 58"/>
                <a:gd name="T12" fmla="*/ 25 w 59"/>
                <a:gd name="T13" fmla="*/ 0 h 58"/>
                <a:gd name="T14" fmla="*/ 49 w 59"/>
                <a:gd name="T15" fmla="*/ 24 h 58"/>
                <a:gd name="T16" fmla="*/ 46 w 59"/>
                <a:gd name="T17" fmla="*/ 36 h 58"/>
                <a:gd name="T18" fmla="*/ 56 w 59"/>
                <a:gd name="T19" fmla="*/ 45 h 58"/>
                <a:gd name="T20" fmla="*/ 56 w 59"/>
                <a:gd name="T21" fmla="*/ 56 h 58"/>
                <a:gd name="T22" fmla="*/ 25 w 59"/>
                <a:gd name="T23" fmla="*/ 38 h 58"/>
                <a:gd name="T24" fmla="*/ 38 w 59"/>
                <a:gd name="T25" fmla="*/ 24 h 58"/>
                <a:gd name="T26" fmla="*/ 25 w 59"/>
                <a:gd name="T27" fmla="*/ 11 h 58"/>
                <a:gd name="T28" fmla="*/ 11 w 59"/>
                <a:gd name="T29" fmla="*/ 24 h 58"/>
                <a:gd name="T30" fmla="*/ 25 w 59"/>
                <a:gd name="T31" fmla="*/ 3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58">
                  <a:moveTo>
                    <a:pt x="56" y="56"/>
                  </a:moveTo>
                  <a:cubicBezTo>
                    <a:pt x="55" y="58"/>
                    <a:pt x="53" y="58"/>
                    <a:pt x="51" y="58"/>
                  </a:cubicBezTo>
                  <a:cubicBezTo>
                    <a:pt x="49" y="58"/>
                    <a:pt x="47" y="58"/>
                    <a:pt x="46" y="5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2" y="48"/>
                    <a:pt x="29" y="49"/>
                    <a:pt x="25" y="49"/>
                  </a:cubicBez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28"/>
                    <a:pt x="48" y="32"/>
                    <a:pt x="46" y="36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9" y="48"/>
                    <a:pt x="59" y="53"/>
                    <a:pt x="56" y="56"/>
                  </a:cubicBezTo>
                  <a:close/>
                  <a:moveTo>
                    <a:pt x="25" y="38"/>
                  </a:move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97875" y="4062413"/>
              <a:ext cx="198438" cy="257175"/>
            </a:xfrm>
            <a:custGeom>
              <a:avLst/>
              <a:gdLst>
                <a:gd name="T0" fmla="*/ 27 w 53"/>
                <a:gd name="T1" fmla="*/ 54 h 69"/>
                <a:gd name="T2" fmla="*/ 53 w 53"/>
                <a:gd name="T3" fmla="*/ 68 h 69"/>
                <a:gd name="T4" fmla="*/ 53 w 53"/>
                <a:gd name="T5" fmla="*/ 16 h 69"/>
                <a:gd name="T6" fmla="*/ 50 w 53"/>
                <a:gd name="T7" fmla="*/ 7 h 69"/>
                <a:gd name="T8" fmla="*/ 26 w 53"/>
                <a:gd name="T9" fmla="*/ 0 h 69"/>
                <a:gd name="T10" fmla="*/ 0 w 53"/>
                <a:gd name="T11" fmla="*/ 15 h 69"/>
                <a:gd name="T12" fmla="*/ 0 w 53"/>
                <a:gd name="T13" fmla="*/ 69 h 69"/>
                <a:gd name="T14" fmla="*/ 4 w 53"/>
                <a:gd name="T15" fmla="*/ 64 h 69"/>
                <a:gd name="T16" fmla="*/ 27 w 53"/>
                <a:gd name="T17" fmla="*/ 5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69">
                  <a:moveTo>
                    <a:pt x="27" y="54"/>
                  </a:moveTo>
                  <a:cubicBezTo>
                    <a:pt x="38" y="54"/>
                    <a:pt x="47" y="60"/>
                    <a:pt x="53" y="68"/>
                  </a:cubicBezTo>
                  <a:cubicBezTo>
                    <a:pt x="53" y="48"/>
                    <a:pt x="53" y="16"/>
                    <a:pt x="53" y="16"/>
                  </a:cubicBezTo>
                  <a:cubicBezTo>
                    <a:pt x="53" y="11"/>
                    <a:pt x="53" y="9"/>
                    <a:pt x="50" y="7"/>
                  </a:cubicBezTo>
                  <a:cubicBezTo>
                    <a:pt x="44" y="3"/>
                    <a:pt x="36" y="0"/>
                    <a:pt x="26" y="0"/>
                  </a:cubicBezTo>
                  <a:cubicBezTo>
                    <a:pt x="2" y="0"/>
                    <a:pt x="0" y="15"/>
                    <a:pt x="0" y="1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" y="67"/>
                    <a:pt x="2" y="65"/>
                    <a:pt x="4" y="64"/>
                  </a:cubicBezTo>
                  <a:cubicBezTo>
                    <a:pt x="10" y="58"/>
                    <a:pt x="18" y="54"/>
                    <a:pt x="2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169275" y="4062413"/>
              <a:ext cx="201613" cy="355600"/>
            </a:xfrm>
            <a:custGeom>
              <a:avLst/>
              <a:gdLst>
                <a:gd name="T0" fmla="*/ 43 w 54"/>
                <a:gd name="T1" fmla="*/ 3 h 95"/>
                <a:gd name="T2" fmla="*/ 43 w 54"/>
                <a:gd name="T3" fmla="*/ 12 h 95"/>
                <a:gd name="T4" fmla="*/ 43 w 54"/>
                <a:gd name="T5" fmla="*/ 32 h 95"/>
                <a:gd name="T6" fmla="*/ 41 w 54"/>
                <a:gd name="T7" fmla="*/ 35 h 95"/>
                <a:gd name="T8" fmla="*/ 35 w 54"/>
                <a:gd name="T9" fmla="*/ 24 h 95"/>
                <a:gd name="T10" fmla="*/ 28 w 54"/>
                <a:gd name="T11" fmla="*/ 35 h 95"/>
                <a:gd name="T12" fmla="*/ 26 w 54"/>
                <a:gd name="T13" fmla="*/ 32 h 95"/>
                <a:gd name="T14" fmla="*/ 26 w 54"/>
                <a:gd name="T15" fmla="*/ 12 h 95"/>
                <a:gd name="T16" fmla="*/ 26 w 54"/>
                <a:gd name="T17" fmla="*/ 0 h 95"/>
                <a:gd name="T18" fmla="*/ 4 w 54"/>
                <a:gd name="T19" fmla="*/ 7 h 95"/>
                <a:gd name="T20" fmla="*/ 1 w 54"/>
                <a:gd name="T21" fmla="*/ 16 h 95"/>
                <a:gd name="T22" fmla="*/ 1 w 54"/>
                <a:gd name="T23" fmla="*/ 82 h 95"/>
                <a:gd name="T24" fmla="*/ 8 w 54"/>
                <a:gd name="T25" fmla="*/ 87 h 95"/>
                <a:gd name="T26" fmla="*/ 27 w 54"/>
                <a:gd name="T27" fmla="*/ 84 h 95"/>
                <a:gd name="T28" fmla="*/ 54 w 54"/>
                <a:gd name="T29" fmla="*/ 95 h 95"/>
                <a:gd name="T30" fmla="*/ 54 w 54"/>
                <a:gd name="T31" fmla="*/ 15 h 95"/>
                <a:gd name="T32" fmla="*/ 43 w 54"/>
                <a:gd name="T33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95">
                  <a:moveTo>
                    <a:pt x="43" y="3"/>
                  </a:moveTo>
                  <a:cubicBezTo>
                    <a:pt x="43" y="12"/>
                    <a:pt x="43" y="12"/>
                    <a:pt x="43" y="1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5"/>
                    <a:pt x="42" y="36"/>
                    <a:pt x="41" y="35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7" y="36"/>
                    <a:pt x="26" y="35"/>
                    <a:pt x="26" y="3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3"/>
                    <a:pt x="4" y="7"/>
                  </a:cubicBezTo>
                  <a:cubicBezTo>
                    <a:pt x="1" y="9"/>
                    <a:pt x="1" y="11"/>
                    <a:pt x="1" y="16"/>
                  </a:cubicBezTo>
                  <a:cubicBezTo>
                    <a:pt x="1" y="16"/>
                    <a:pt x="1" y="67"/>
                    <a:pt x="1" y="82"/>
                  </a:cubicBezTo>
                  <a:cubicBezTo>
                    <a:pt x="1" y="82"/>
                    <a:pt x="0" y="89"/>
                    <a:pt x="8" y="87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44" y="81"/>
                    <a:pt x="50" y="92"/>
                    <a:pt x="54" y="9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3" y="7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21939" y="4847508"/>
            <a:ext cx="680959" cy="678597"/>
            <a:chOff x="6780213" y="5662613"/>
            <a:chExt cx="457199" cy="455612"/>
          </a:xfrm>
          <a:solidFill>
            <a:schemeClr val="bg1"/>
          </a:solidFill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7038975" y="5662613"/>
              <a:ext cx="198437" cy="198437"/>
            </a:xfrm>
            <a:custGeom>
              <a:avLst/>
              <a:gdLst>
                <a:gd name="T0" fmla="*/ 42 w 53"/>
                <a:gd name="T1" fmla="*/ 23 h 53"/>
                <a:gd name="T2" fmla="*/ 26 w 53"/>
                <a:gd name="T3" fmla="*/ 38 h 53"/>
                <a:gd name="T4" fmla="*/ 19 w 53"/>
                <a:gd name="T5" fmla="*/ 38 h 53"/>
                <a:gd name="T6" fmla="*/ 11 w 53"/>
                <a:gd name="T7" fmla="*/ 30 h 53"/>
                <a:gd name="T8" fmla="*/ 11 w 53"/>
                <a:gd name="T9" fmla="*/ 23 h 53"/>
                <a:gd name="T10" fmla="*/ 19 w 53"/>
                <a:gd name="T11" fmla="*/ 23 h 53"/>
                <a:gd name="T12" fmla="*/ 23 w 53"/>
                <a:gd name="T13" fmla="*/ 26 h 53"/>
                <a:gd name="T14" fmla="*/ 34 w 53"/>
                <a:gd name="T15" fmla="*/ 15 h 53"/>
                <a:gd name="T16" fmla="*/ 42 w 53"/>
                <a:gd name="T17" fmla="*/ 15 h 53"/>
                <a:gd name="T18" fmla="*/ 42 w 53"/>
                <a:gd name="T19" fmla="*/ 23 h 53"/>
                <a:gd name="T20" fmla="*/ 26 w 53"/>
                <a:gd name="T21" fmla="*/ 0 h 53"/>
                <a:gd name="T22" fmla="*/ 0 w 53"/>
                <a:gd name="T23" fmla="*/ 26 h 53"/>
                <a:gd name="T24" fmla="*/ 26 w 53"/>
                <a:gd name="T25" fmla="*/ 53 h 53"/>
                <a:gd name="T26" fmla="*/ 53 w 53"/>
                <a:gd name="T27" fmla="*/ 26 h 53"/>
                <a:gd name="T28" fmla="*/ 26 w 5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3">
                  <a:moveTo>
                    <a:pt x="42" y="23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4" y="40"/>
                    <a:pt x="21" y="40"/>
                    <a:pt x="19" y="3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9" y="28"/>
                    <a:pt x="9" y="25"/>
                    <a:pt x="11" y="23"/>
                  </a:cubicBezTo>
                  <a:cubicBezTo>
                    <a:pt x="13" y="20"/>
                    <a:pt x="17" y="20"/>
                    <a:pt x="19" y="2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3"/>
                    <a:pt x="40" y="13"/>
                    <a:pt x="42" y="15"/>
                  </a:cubicBezTo>
                  <a:cubicBezTo>
                    <a:pt x="44" y="17"/>
                    <a:pt x="44" y="20"/>
                    <a:pt x="42" y="23"/>
                  </a:cubicBezTo>
                  <a:close/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6"/>
                  </a:cubicBezTo>
                  <a:cubicBezTo>
                    <a:pt x="53" y="11"/>
                    <a:pt x="4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780213" y="5662613"/>
              <a:ext cx="346075" cy="455612"/>
            </a:xfrm>
            <a:custGeom>
              <a:avLst/>
              <a:gdLst>
                <a:gd name="T0" fmla="*/ 84 w 92"/>
                <a:gd name="T1" fmla="*/ 95 h 122"/>
                <a:gd name="T2" fmla="*/ 65 w 92"/>
                <a:gd name="T3" fmla="*/ 95 h 122"/>
                <a:gd name="T4" fmla="*/ 65 w 92"/>
                <a:gd name="T5" fmla="*/ 114 h 122"/>
                <a:gd name="T6" fmla="*/ 65 w 92"/>
                <a:gd name="T7" fmla="*/ 114 h 122"/>
                <a:gd name="T8" fmla="*/ 65 w 92"/>
                <a:gd name="T9" fmla="*/ 114 h 122"/>
                <a:gd name="T10" fmla="*/ 59 w 92"/>
                <a:gd name="T11" fmla="*/ 114 h 122"/>
                <a:gd name="T12" fmla="*/ 32 w 92"/>
                <a:gd name="T13" fmla="*/ 114 h 122"/>
                <a:gd name="T14" fmla="*/ 17 w 92"/>
                <a:gd name="T15" fmla="*/ 114 h 122"/>
                <a:gd name="T16" fmla="*/ 7 w 92"/>
                <a:gd name="T17" fmla="*/ 105 h 122"/>
                <a:gd name="T18" fmla="*/ 7 w 92"/>
                <a:gd name="T19" fmla="*/ 17 h 122"/>
                <a:gd name="T20" fmla="*/ 10 w 92"/>
                <a:gd name="T21" fmla="*/ 10 h 122"/>
                <a:gd name="T22" fmla="*/ 17 w 92"/>
                <a:gd name="T23" fmla="*/ 7 h 122"/>
                <a:gd name="T24" fmla="*/ 67 w 92"/>
                <a:gd name="T25" fmla="*/ 7 h 122"/>
                <a:gd name="T26" fmla="*/ 74 w 92"/>
                <a:gd name="T27" fmla="*/ 0 h 122"/>
                <a:gd name="T28" fmla="*/ 16 w 92"/>
                <a:gd name="T29" fmla="*/ 0 h 122"/>
                <a:gd name="T30" fmla="*/ 16 w 92"/>
                <a:gd name="T31" fmla="*/ 0 h 122"/>
                <a:gd name="T32" fmla="*/ 4 w 92"/>
                <a:gd name="T33" fmla="*/ 4 h 122"/>
                <a:gd name="T34" fmla="*/ 0 w 92"/>
                <a:gd name="T35" fmla="*/ 16 h 122"/>
                <a:gd name="T36" fmla="*/ 0 w 92"/>
                <a:gd name="T37" fmla="*/ 106 h 122"/>
                <a:gd name="T38" fmla="*/ 16 w 92"/>
                <a:gd name="T39" fmla="*/ 122 h 122"/>
                <a:gd name="T40" fmla="*/ 32 w 92"/>
                <a:gd name="T41" fmla="*/ 122 h 122"/>
                <a:gd name="T42" fmla="*/ 59 w 92"/>
                <a:gd name="T43" fmla="*/ 122 h 122"/>
                <a:gd name="T44" fmla="*/ 66 w 92"/>
                <a:gd name="T45" fmla="*/ 122 h 122"/>
                <a:gd name="T46" fmla="*/ 70 w 92"/>
                <a:gd name="T47" fmla="*/ 120 h 122"/>
                <a:gd name="T48" fmla="*/ 90 w 92"/>
                <a:gd name="T49" fmla="*/ 101 h 122"/>
                <a:gd name="T50" fmla="*/ 92 w 92"/>
                <a:gd name="T51" fmla="*/ 96 h 122"/>
                <a:gd name="T52" fmla="*/ 92 w 92"/>
                <a:gd name="T53" fmla="*/ 96 h 122"/>
                <a:gd name="T54" fmla="*/ 92 w 92"/>
                <a:gd name="T55" fmla="*/ 96 h 122"/>
                <a:gd name="T56" fmla="*/ 92 w 92"/>
                <a:gd name="T57" fmla="*/ 61 h 122"/>
                <a:gd name="T58" fmla="*/ 84 w 92"/>
                <a:gd name="T59" fmla="*/ 59 h 122"/>
                <a:gd name="T60" fmla="*/ 84 w 92"/>
                <a:gd name="T61" fmla="*/ 9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22">
                  <a:moveTo>
                    <a:pt x="84" y="95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2" y="114"/>
                    <a:pt x="7" y="110"/>
                    <a:pt x="7" y="10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8" y="12"/>
                    <a:pt x="10" y="10"/>
                  </a:cubicBezTo>
                  <a:cubicBezTo>
                    <a:pt x="12" y="8"/>
                    <a:pt x="14" y="7"/>
                    <a:pt x="1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9" y="4"/>
                    <a:pt x="71" y="2"/>
                    <a:pt x="7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8" y="122"/>
                    <a:pt x="69" y="121"/>
                    <a:pt x="70" y="120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1" y="98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9" y="60"/>
                    <a:pt x="86" y="60"/>
                    <a:pt x="84" y="59"/>
                  </a:cubicBezTo>
                  <a:lnTo>
                    <a:pt x="84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35775" y="5756275"/>
              <a:ext cx="60325" cy="58737"/>
            </a:xfrm>
            <a:custGeom>
              <a:avLst/>
              <a:gdLst>
                <a:gd name="T0" fmla="*/ 14 w 16"/>
                <a:gd name="T1" fmla="*/ 0 h 16"/>
                <a:gd name="T2" fmla="*/ 3 w 16"/>
                <a:gd name="T3" fmla="*/ 0 h 16"/>
                <a:gd name="T4" fmla="*/ 0 w 16"/>
                <a:gd name="T5" fmla="*/ 3 h 16"/>
                <a:gd name="T6" fmla="*/ 0 w 16"/>
                <a:gd name="T7" fmla="*/ 13 h 16"/>
                <a:gd name="T8" fmla="*/ 3 w 16"/>
                <a:gd name="T9" fmla="*/ 16 h 16"/>
                <a:gd name="T10" fmla="*/ 14 w 16"/>
                <a:gd name="T11" fmla="*/ 16 h 16"/>
                <a:gd name="T12" fmla="*/ 16 w 16"/>
                <a:gd name="T13" fmla="*/ 13 h 16"/>
                <a:gd name="T14" fmla="*/ 16 w 16"/>
                <a:gd name="T15" fmla="*/ 3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835775" y="5861050"/>
              <a:ext cx="60325" cy="58737"/>
            </a:xfrm>
            <a:custGeom>
              <a:avLst/>
              <a:gdLst>
                <a:gd name="T0" fmla="*/ 14 w 16"/>
                <a:gd name="T1" fmla="*/ 0 h 16"/>
                <a:gd name="T2" fmla="*/ 3 w 16"/>
                <a:gd name="T3" fmla="*/ 0 h 16"/>
                <a:gd name="T4" fmla="*/ 0 w 16"/>
                <a:gd name="T5" fmla="*/ 2 h 16"/>
                <a:gd name="T6" fmla="*/ 0 w 16"/>
                <a:gd name="T7" fmla="*/ 13 h 16"/>
                <a:gd name="T8" fmla="*/ 3 w 16"/>
                <a:gd name="T9" fmla="*/ 16 h 16"/>
                <a:gd name="T10" fmla="*/ 14 w 16"/>
                <a:gd name="T11" fmla="*/ 16 h 16"/>
                <a:gd name="T12" fmla="*/ 16 w 16"/>
                <a:gd name="T13" fmla="*/ 13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35775" y="5961063"/>
              <a:ext cx="60325" cy="63500"/>
            </a:xfrm>
            <a:custGeom>
              <a:avLst/>
              <a:gdLst>
                <a:gd name="T0" fmla="*/ 14 w 16"/>
                <a:gd name="T1" fmla="*/ 0 h 17"/>
                <a:gd name="T2" fmla="*/ 3 w 16"/>
                <a:gd name="T3" fmla="*/ 0 h 17"/>
                <a:gd name="T4" fmla="*/ 0 w 16"/>
                <a:gd name="T5" fmla="*/ 3 h 17"/>
                <a:gd name="T6" fmla="*/ 0 w 16"/>
                <a:gd name="T7" fmla="*/ 14 h 17"/>
                <a:gd name="T8" fmla="*/ 3 w 16"/>
                <a:gd name="T9" fmla="*/ 17 h 17"/>
                <a:gd name="T10" fmla="*/ 14 w 16"/>
                <a:gd name="T11" fmla="*/ 17 h 17"/>
                <a:gd name="T12" fmla="*/ 16 w 16"/>
                <a:gd name="T13" fmla="*/ 14 h 17"/>
                <a:gd name="T14" fmla="*/ 16 w 16"/>
                <a:gd name="T15" fmla="*/ 3 h 17"/>
                <a:gd name="T16" fmla="*/ 14 w 1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6" y="15"/>
                    <a:pt x="16" y="1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923088" y="5759450"/>
              <a:ext cx="90487" cy="30162"/>
            </a:xfrm>
            <a:custGeom>
              <a:avLst/>
              <a:gdLst>
                <a:gd name="T0" fmla="*/ 23 w 24"/>
                <a:gd name="T1" fmla="*/ 0 h 8"/>
                <a:gd name="T2" fmla="*/ 4 w 24"/>
                <a:gd name="T3" fmla="*/ 0 h 8"/>
                <a:gd name="T4" fmla="*/ 0 w 24"/>
                <a:gd name="T5" fmla="*/ 4 h 8"/>
                <a:gd name="T6" fmla="*/ 4 w 24"/>
                <a:gd name="T7" fmla="*/ 8 h 8"/>
                <a:gd name="T8" fmla="*/ 24 w 24"/>
                <a:gd name="T9" fmla="*/ 8 h 8"/>
                <a:gd name="T10" fmla="*/ 23 w 2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2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5"/>
                    <a:pt x="23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923088" y="5819775"/>
              <a:ext cx="120650" cy="25400"/>
            </a:xfrm>
            <a:custGeom>
              <a:avLst/>
              <a:gdLst>
                <a:gd name="T0" fmla="*/ 4 w 32"/>
                <a:gd name="T1" fmla="*/ 0 h 7"/>
                <a:gd name="T2" fmla="*/ 0 w 32"/>
                <a:gd name="T3" fmla="*/ 3 h 7"/>
                <a:gd name="T4" fmla="*/ 4 w 32"/>
                <a:gd name="T5" fmla="*/ 7 h 7"/>
                <a:gd name="T6" fmla="*/ 32 w 32"/>
                <a:gd name="T7" fmla="*/ 7 h 7"/>
                <a:gd name="T8" fmla="*/ 27 w 32"/>
                <a:gd name="T9" fmla="*/ 0 h 7"/>
                <a:gd name="T10" fmla="*/ 4 w 3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5"/>
                    <a:pt x="28" y="2"/>
                    <a:pt x="27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6923088" y="5875338"/>
              <a:ext cx="142875" cy="30162"/>
            </a:xfrm>
            <a:custGeom>
              <a:avLst/>
              <a:gdLst>
                <a:gd name="T0" fmla="*/ 0 w 38"/>
                <a:gd name="T1" fmla="*/ 4 h 8"/>
                <a:gd name="T2" fmla="*/ 4 w 38"/>
                <a:gd name="T3" fmla="*/ 8 h 8"/>
                <a:gd name="T4" fmla="*/ 34 w 38"/>
                <a:gd name="T5" fmla="*/ 8 h 8"/>
                <a:gd name="T6" fmla="*/ 38 w 38"/>
                <a:gd name="T7" fmla="*/ 4 h 8"/>
                <a:gd name="T8" fmla="*/ 34 w 38"/>
                <a:gd name="T9" fmla="*/ 0 h 8"/>
                <a:gd name="T10" fmla="*/ 4 w 38"/>
                <a:gd name="T11" fmla="*/ 0 h 8"/>
                <a:gd name="T12" fmla="*/ 0 w 3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8"/>
                    <a:pt x="38" y="6"/>
                    <a:pt x="38" y="4"/>
                  </a:cubicBezTo>
                  <a:cubicBezTo>
                    <a:pt x="38" y="2"/>
                    <a:pt x="37" y="0"/>
                    <a:pt x="3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923088" y="5930900"/>
              <a:ext cx="142875" cy="30162"/>
            </a:xfrm>
            <a:custGeom>
              <a:avLst/>
              <a:gdLst>
                <a:gd name="T0" fmla="*/ 34 w 38"/>
                <a:gd name="T1" fmla="*/ 0 h 8"/>
                <a:gd name="T2" fmla="*/ 4 w 38"/>
                <a:gd name="T3" fmla="*/ 0 h 8"/>
                <a:gd name="T4" fmla="*/ 0 w 38"/>
                <a:gd name="T5" fmla="*/ 4 h 8"/>
                <a:gd name="T6" fmla="*/ 4 w 38"/>
                <a:gd name="T7" fmla="*/ 8 h 8"/>
                <a:gd name="T8" fmla="*/ 34 w 38"/>
                <a:gd name="T9" fmla="*/ 8 h 8"/>
                <a:gd name="T10" fmla="*/ 38 w 38"/>
                <a:gd name="T11" fmla="*/ 4 h 8"/>
                <a:gd name="T12" fmla="*/ 34 w 3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3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8"/>
                    <a:pt x="38" y="6"/>
                    <a:pt x="38" y="4"/>
                  </a:cubicBezTo>
                  <a:cubicBezTo>
                    <a:pt x="38" y="2"/>
                    <a:pt x="37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23088" y="5991225"/>
              <a:ext cx="85725" cy="26987"/>
            </a:xfrm>
            <a:custGeom>
              <a:avLst/>
              <a:gdLst>
                <a:gd name="T0" fmla="*/ 19 w 23"/>
                <a:gd name="T1" fmla="*/ 0 h 7"/>
                <a:gd name="T2" fmla="*/ 4 w 23"/>
                <a:gd name="T3" fmla="*/ 0 h 7"/>
                <a:gd name="T4" fmla="*/ 0 w 23"/>
                <a:gd name="T5" fmla="*/ 3 h 7"/>
                <a:gd name="T6" fmla="*/ 4 w 23"/>
                <a:gd name="T7" fmla="*/ 7 h 7"/>
                <a:gd name="T8" fmla="*/ 19 w 23"/>
                <a:gd name="T9" fmla="*/ 7 h 7"/>
                <a:gd name="T10" fmla="*/ 23 w 23"/>
                <a:gd name="T11" fmla="*/ 3 h 7"/>
                <a:gd name="T12" fmla="*/ 19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3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755869" y="4847508"/>
            <a:ext cx="499584" cy="678597"/>
            <a:chOff x="7034213" y="4081463"/>
            <a:chExt cx="365125" cy="498475"/>
          </a:xfrm>
          <a:solidFill>
            <a:schemeClr val="bg1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7034213" y="4081463"/>
              <a:ext cx="365125" cy="498475"/>
            </a:xfrm>
            <a:custGeom>
              <a:avLst/>
              <a:gdLst>
                <a:gd name="T0" fmla="*/ 74 w 97"/>
                <a:gd name="T1" fmla="*/ 0 h 133"/>
                <a:gd name="T2" fmla="*/ 23 w 97"/>
                <a:gd name="T3" fmla="*/ 0 h 133"/>
                <a:gd name="T4" fmla="*/ 0 w 97"/>
                <a:gd name="T5" fmla="*/ 23 h 133"/>
                <a:gd name="T6" fmla="*/ 0 w 97"/>
                <a:gd name="T7" fmla="*/ 110 h 133"/>
                <a:gd name="T8" fmla="*/ 23 w 97"/>
                <a:gd name="T9" fmla="*/ 133 h 133"/>
                <a:gd name="T10" fmla="*/ 74 w 97"/>
                <a:gd name="T11" fmla="*/ 133 h 133"/>
                <a:gd name="T12" fmla="*/ 97 w 97"/>
                <a:gd name="T13" fmla="*/ 110 h 133"/>
                <a:gd name="T14" fmla="*/ 97 w 97"/>
                <a:gd name="T15" fmla="*/ 23 h 133"/>
                <a:gd name="T16" fmla="*/ 74 w 97"/>
                <a:gd name="T17" fmla="*/ 0 h 133"/>
                <a:gd name="T18" fmla="*/ 49 w 97"/>
                <a:gd name="T19" fmla="*/ 124 h 133"/>
                <a:gd name="T20" fmla="*/ 44 w 97"/>
                <a:gd name="T21" fmla="*/ 119 h 133"/>
                <a:gd name="T22" fmla="*/ 49 w 97"/>
                <a:gd name="T23" fmla="*/ 114 h 133"/>
                <a:gd name="T24" fmla="*/ 54 w 97"/>
                <a:gd name="T25" fmla="*/ 119 h 133"/>
                <a:gd name="T26" fmla="*/ 49 w 97"/>
                <a:gd name="T27" fmla="*/ 124 h 133"/>
                <a:gd name="T28" fmla="*/ 80 w 97"/>
                <a:gd name="T29" fmla="*/ 106 h 133"/>
                <a:gd name="T30" fmla="*/ 18 w 97"/>
                <a:gd name="T31" fmla="*/ 106 h 133"/>
                <a:gd name="T32" fmla="*/ 18 w 97"/>
                <a:gd name="T33" fmla="*/ 18 h 133"/>
                <a:gd name="T34" fmla="*/ 80 w 97"/>
                <a:gd name="T35" fmla="*/ 18 h 133"/>
                <a:gd name="T36" fmla="*/ 80 w 97"/>
                <a:gd name="T3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33">
                  <a:moveTo>
                    <a:pt x="7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1"/>
                    <a:pt x="0" y="2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22"/>
                    <a:pt x="11" y="133"/>
                    <a:pt x="23" y="133"/>
                  </a:cubicBezTo>
                  <a:cubicBezTo>
                    <a:pt x="74" y="133"/>
                    <a:pt x="74" y="133"/>
                    <a:pt x="74" y="133"/>
                  </a:cubicBezTo>
                  <a:cubicBezTo>
                    <a:pt x="87" y="133"/>
                    <a:pt x="97" y="122"/>
                    <a:pt x="97" y="110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11"/>
                    <a:pt x="87" y="0"/>
                    <a:pt x="74" y="0"/>
                  </a:cubicBezTo>
                  <a:close/>
                  <a:moveTo>
                    <a:pt x="49" y="124"/>
                  </a:moveTo>
                  <a:cubicBezTo>
                    <a:pt x="46" y="124"/>
                    <a:pt x="44" y="122"/>
                    <a:pt x="44" y="119"/>
                  </a:cubicBezTo>
                  <a:cubicBezTo>
                    <a:pt x="44" y="116"/>
                    <a:pt x="46" y="114"/>
                    <a:pt x="49" y="114"/>
                  </a:cubicBezTo>
                  <a:cubicBezTo>
                    <a:pt x="52" y="114"/>
                    <a:pt x="54" y="116"/>
                    <a:pt x="54" y="119"/>
                  </a:cubicBezTo>
                  <a:cubicBezTo>
                    <a:pt x="54" y="122"/>
                    <a:pt x="52" y="124"/>
                    <a:pt x="49" y="124"/>
                  </a:cubicBezTo>
                  <a:close/>
                  <a:moveTo>
                    <a:pt x="80" y="106"/>
                  </a:moveTo>
                  <a:cubicBezTo>
                    <a:pt x="18" y="106"/>
                    <a:pt x="18" y="106"/>
                    <a:pt x="18" y="10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80" y="18"/>
                    <a:pt x="80" y="18"/>
                    <a:pt x="80" y="18"/>
                  </a:cubicBezTo>
                  <a:lnTo>
                    <a:pt x="80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127876" y="4298951"/>
              <a:ext cx="180975" cy="142875"/>
            </a:xfrm>
            <a:custGeom>
              <a:avLst/>
              <a:gdLst>
                <a:gd name="T0" fmla="*/ 35 w 48"/>
                <a:gd name="T1" fmla="*/ 0 h 38"/>
                <a:gd name="T2" fmla="*/ 28 w 48"/>
                <a:gd name="T3" fmla="*/ 0 h 38"/>
                <a:gd name="T4" fmla="*/ 27 w 48"/>
                <a:gd name="T5" fmla="*/ 5 h 38"/>
                <a:gd name="T6" fmla="*/ 28 w 48"/>
                <a:gd name="T7" fmla="*/ 26 h 38"/>
                <a:gd name="T8" fmla="*/ 24 w 48"/>
                <a:gd name="T9" fmla="*/ 34 h 38"/>
                <a:gd name="T10" fmla="*/ 19 w 48"/>
                <a:gd name="T11" fmla="*/ 26 h 38"/>
                <a:gd name="T12" fmla="*/ 22 w 48"/>
                <a:gd name="T13" fmla="*/ 5 h 38"/>
                <a:gd name="T14" fmla="*/ 20 w 48"/>
                <a:gd name="T15" fmla="*/ 0 h 38"/>
                <a:gd name="T16" fmla="*/ 13 w 48"/>
                <a:gd name="T17" fmla="*/ 0 h 38"/>
                <a:gd name="T18" fmla="*/ 13 w 48"/>
                <a:gd name="T19" fmla="*/ 0 h 38"/>
                <a:gd name="T20" fmla="*/ 1 w 48"/>
                <a:gd name="T21" fmla="*/ 12 h 38"/>
                <a:gd name="T22" fmla="*/ 2 w 48"/>
                <a:gd name="T23" fmla="*/ 26 h 38"/>
                <a:gd name="T24" fmla="*/ 15 w 48"/>
                <a:gd name="T25" fmla="*/ 38 h 38"/>
                <a:gd name="T26" fmla="*/ 33 w 48"/>
                <a:gd name="T27" fmla="*/ 38 h 38"/>
                <a:gd name="T28" fmla="*/ 45 w 48"/>
                <a:gd name="T29" fmla="*/ 25 h 38"/>
                <a:gd name="T30" fmla="*/ 47 w 48"/>
                <a:gd name="T31" fmla="*/ 12 h 38"/>
                <a:gd name="T32" fmla="*/ 35 w 48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38">
                  <a:moveTo>
                    <a:pt x="3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3"/>
                    <a:pt x="27" y="5"/>
                  </a:cubicBezTo>
                  <a:cubicBezTo>
                    <a:pt x="27" y="5"/>
                    <a:pt x="29" y="21"/>
                    <a:pt x="28" y="26"/>
                  </a:cubicBezTo>
                  <a:cubicBezTo>
                    <a:pt x="28" y="28"/>
                    <a:pt x="26" y="34"/>
                    <a:pt x="24" y="34"/>
                  </a:cubicBezTo>
                  <a:cubicBezTo>
                    <a:pt x="22" y="34"/>
                    <a:pt x="20" y="28"/>
                    <a:pt x="19" y="26"/>
                  </a:cubicBezTo>
                  <a:cubicBezTo>
                    <a:pt x="18" y="21"/>
                    <a:pt x="22" y="5"/>
                    <a:pt x="22" y="5"/>
                  </a:cubicBezTo>
                  <a:cubicBezTo>
                    <a:pt x="21" y="5"/>
                    <a:pt x="20" y="4"/>
                    <a:pt x="2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1" y="1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32"/>
                    <a:pt x="8" y="38"/>
                    <a:pt x="15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0" y="38"/>
                    <a:pt x="44" y="32"/>
                    <a:pt x="45" y="25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5"/>
                    <a:pt x="42" y="0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69151" y="4186238"/>
              <a:ext cx="93663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Freeform 28"/>
          <p:cNvSpPr>
            <a:spLocks noEditPoints="1"/>
          </p:cNvSpPr>
          <p:nvPr/>
        </p:nvSpPr>
        <p:spPr bwMode="auto">
          <a:xfrm>
            <a:off x="7458262" y="4847198"/>
            <a:ext cx="792163" cy="679450"/>
          </a:xfrm>
          <a:custGeom>
            <a:avLst/>
            <a:gdLst>
              <a:gd name="T0" fmla="*/ 609669 w 491"/>
              <a:gd name="T1" fmla="*/ 145068 h 421"/>
              <a:gd name="T2" fmla="*/ 633863 w 491"/>
              <a:gd name="T3" fmla="*/ 109607 h 421"/>
              <a:gd name="T4" fmla="*/ 637088 w 491"/>
              <a:gd name="T5" fmla="*/ 106383 h 421"/>
              <a:gd name="T6" fmla="*/ 745151 w 491"/>
              <a:gd name="T7" fmla="*/ 56415 h 421"/>
              <a:gd name="T8" fmla="*/ 754829 w 491"/>
              <a:gd name="T9" fmla="*/ 58027 h 421"/>
              <a:gd name="T10" fmla="*/ 754829 w 491"/>
              <a:gd name="T11" fmla="*/ 67699 h 421"/>
              <a:gd name="T12" fmla="*/ 719345 w 491"/>
              <a:gd name="T13" fmla="*/ 119278 h 421"/>
              <a:gd name="T14" fmla="*/ 787086 w 491"/>
              <a:gd name="T15" fmla="*/ 130561 h 421"/>
              <a:gd name="T16" fmla="*/ 791925 w 491"/>
              <a:gd name="T17" fmla="*/ 137009 h 421"/>
              <a:gd name="T18" fmla="*/ 788699 w 491"/>
              <a:gd name="T19" fmla="*/ 145068 h 421"/>
              <a:gd name="T20" fmla="*/ 679023 w 491"/>
              <a:gd name="T21" fmla="*/ 195036 h 421"/>
              <a:gd name="T22" fmla="*/ 674185 w 491"/>
              <a:gd name="T23" fmla="*/ 195036 h 421"/>
              <a:gd name="T24" fmla="*/ 625798 w 491"/>
              <a:gd name="T25" fmla="*/ 186977 h 421"/>
              <a:gd name="T26" fmla="*/ 470962 w 491"/>
              <a:gd name="T27" fmla="*/ 257899 h 421"/>
              <a:gd name="T28" fmla="*/ 483865 w 491"/>
              <a:gd name="T29" fmla="*/ 285301 h 421"/>
              <a:gd name="T30" fmla="*/ 483865 w 491"/>
              <a:gd name="T31" fmla="*/ 290136 h 421"/>
              <a:gd name="T32" fmla="*/ 479026 w 491"/>
              <a:gd name="T33" fmla="*/ 293360 h 421"/>
              <a:gd name="T34" fmla="*/ 316125 w 491"/>
              <a:gd name="T35" fmla="*/ 312703 h 421"/>
              <a:gd name="T36" fmla="*/ 308060 w 491"/>
              <a:gd name="T37" fmla="*/ 307867 h 421"/>
              <a:gd name="T38" fmla="*/ 309673 w 491"/>
              <a:gd name="T39" fmla="*/ 299808 h 421"/>
              <a:gd name="T40" fmla="*/ 429027 w 491"/>
              <a:gd name="T41" fmla="*/ 188589 h 421"/>
              <a:gd name="T42" fmla="*/ 435478 w 491"/>
              <a:gd name="T43" fmla="*/ 186977 h 421"/>
              <a:gd name="T44" fmla="*/ 440317 w 491"/>
              <a:gd name="T45" fmla="*/ 191812 h 421"/>
              <a:gd name="T46" fmla="*/ 453220 w 491"/>
              <a:gd name="T47" fmla="*/ 217602 h 421"/>
              <a:gd name="T48" fmla="*/ 609669 w 491"/>
              <a:gd name="T49" fmla="*/ 145068 h 421"/>
              <a:gd name="T50" fmla="*/ 304835 w 491"/>
              <a:gd name="T51" fmla="*/ 166023 h 421"/>
              <a:gd name="T52" fmla="*/ 167740 w 491"/>
              <a:gd name="T53" fmla="*/ 303031 h 421"/>
              <a:gd name="T54" fmla="*/ 304835 w 491"/>
              <a:gd name="T55" fmla="*/ 440040 h 421"/>
              <a:gd name="T56" fmla="*/ 438704 w 491"/>
              <a:gd name="T57" fmla="*/ 330433 h 421"/>
              <a:gd name="T58" fmla="*/ 364511 w 491"/>
              <a:gd name="T59" fmla="*/ 338493 h 421"/>
              <a:gd name="T60" fmla="*/ 304835 w 491"/>
              <a:gd name="T61" fmla="*/ 372342 h 421"/>
              <a:gd name="T62" fmla="*/ 233868 w 491"/>
              <a:gd name="T63" fmla="*/ 303031 h 421"/>
              <a:gd name="T64" fmla="*/ 304835 w 491"/>
              <a:gd name="T65" fmla="*/ 232109 h 421"/>
              <a:gd name="T66" fmla="*/ 330641 w 491"/>
              <a:gd name="T67" fmla="*/ 236945 h 421"/>
              <a:gd name="T68" fmla="*/ 382253 w 491"/>
              <a:gd name="T69" fmla="*/ 190201 h 421"/>
              <a:gd name="T70" fmla="*/ 304835 w 491"/>
              <a:gd name="T71" fmla="*/ 166023 h 421"/>
              <a:gd name="T72" fmla="*/ 433865 w 491"/>
              <a:gd name="T73" fmla="*/ 580273 h 421"/>
              <a:gd name="T74" fmla="*/ 487090 w 491"/>
              <a:gd name="T75" fmla="*/ 635077 h 421"/>
              <a:gd name="T76" fmla="*/ 551606 w 491"/>
              <a:gd name="T77" fmla="*/ 570602 h 421"/>
              <a:gd name="T78" fmla="*/ 509671 w 491"/>
              <a:gd name="T79" fmla="*/ 528693 h 421"/>
              <a:gd name="T80" fmla="*/ 609669 w 491"/>
              <a:gd name="T81" fmla="*/ 304643 h 421"/>
              <a:gd name="T82" fmla="*/ 601605 w 491"/>
              <a:gd name="T83" fmla="*/ 232109 h 421"/>
              <a:gd name="T84" fmla="*/ 533864 w 491"/>
              <a:gd name="T85" fmla="*/ 262735 h 421"/>
              <a:gd name="T86" fmla="*/ 537090 w 491"/>
              <a:gd name="T87" fmla="*/ 303031 h 421"/>
              <a:gd name="T88" fmla="*/ 304835 w 491"/>
              <a:gd name="T89" fmla="*/ 536752 h 421"/>
              <a:gd name="T90" fmla="*/ 70967 w 491"/>
              <a:gd name="T91" fmla="*/ 303031 h 421"/>
              <a:gd name="T92" fmla="*/ 304835 w 491"/>
              <a:gd name="T93" fmla="*/ 70922 h 421"/>
              <a:gd name="T94" fmla="*/ 491929 w 491"/>
              <a:gd name="T95" fmla="*/ 164411 h 421"/>
              <a:gd name="T96" fmla="*/ 558057 w 491"/>
              <a:gd name="T97" fmla="*/ 135397 h 421"/>
              <a:gd name="T98" fmla="*/ 358060 w 491"/>
              <a:gd name="T99" fmla="*/ 3224 h 421"/>
              <a:gd name="T100" fmla="*/ 304835 w 491"/>
              <a:gd name="T101" fmla="*/ 0 h 421"/>
              <a:gd name="T102" fmla="*/ 0 w 491"/>
              <a:gd name="T103" fmla="*/ 304643 h 421"/>
              <a:gd name="T104" fmla="*/ 99999 w 491"/>
              <a:gd name="T105" fmla="*/ 530305 h 421"/>
              <a:gd name="T106" fmla="*/ 59677 w 491"/>
              <a:gd name="T107" fmla="*/ 570602 h 421"/>
              <a:gd name="T108" fmla="*/ 124192 w 491"/>
              <a:gd name="T109" fmla="*/ 635077 h 421"/>
              <a:gd name="T110" fmla="*/ 175804 w 491"/>
              <a:gd name="T111" fmla="*/ 580273 h 421"/>
              <a:gd name="T112" fmla="*/ 304835 w 491"/>
              <a:gd name="T113" fmla="*/ 609287 h 421"/>
              <a:gd name="T114" fmla="*/ 433865 w 491"/>
              <a:gd name="T115" fmla="*/ 580273 h 4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91" h="421">
                <a:moveTo>
                  <a:pt x="378" y="90"/>
                </a:moveTo>
                <a:cubicBezTo>
                  <a:pt x="393" y="68"/>
                  <a:pt x="393" y="68"/>
                  <a:pt x="393" y="68"/>
                </a:cubicBezTo>
                <a:cubicBezTo>
                  <a:pt x="394" y="67"/>
                  <a:pt x="395" y="66"/>
                  <a:pt x="395" y="66"/>
                </a:cubicBezTo>
                <a:cubicBezTo>
                  <a:pt x="462" y="35"/>
                  <a:pt x="462" y="35"/>
                  <a:pt x="462" y="35"/>
                </a:cubicBezTo>
                <a:cubicBezTo>
                  <a:pt x="464" y="34"/>
                  <a:pt x="466" y="35"/>
                  <a:pt x="468" y="36"/>
                </a:cubicBezTo>
                <a:cubicBezTo>
                  <a:pt x="469" y="38"/>
                  <a:pt x="469" y="40"/>
                  <a:pt x="468" y="42"/>
                </a:cubicBezTo>
                <a:cubicBezTo>
                  <a:pt x="446" y="74"/>
                  <a:pt x="446" y="74"/>
                  <a:pt x="446" y="74"/>
                </a:cubicBezTo>
                <a:cubicBezTo>
                  <a:pt x="488" y="81"/>
                  <a:pt x="488" y="81"/>
                  <a:pt x="488" y="81"/>
                </a:cubicBezTo>
                <a:cubicBezTo>
                  <a:pt x="490" y="82"/>
                  <a:pt x="491" y="83"/>
                  <a:pt x="491" y="85"/>
                </a:cubicBezTo>
                <a:cubicBezTo>
                  <a:pt x="491" y="87"/>
                  <a:pt x="490" y="89"/>
                  <a:pt x="489" y="90"/>
                </a:cubicBezTo>
                <a:cubicBezTo>
                  <a:pt x="421" y="121"/>
                  <a:pt x="421" y="121"/>
                  <a:pt x="421" y="121"/>
                </a:cubicBezTo>
                <a:cubicBezTo>
                  <a:pt x="420" y="121"/>
                  <a:pt x="419" y="121"/>
                  <a:pt x="418" y="121"/>
                </a:cubicBezTo>
                <a:cubicBezTo>
                  <a:pt x="388" y="116"/>
                  <a:pt x="388" y="116"/>
                  <a:pt x="388" y="116"/>
                </a:cubicBezTo>
                <a:cubicBezTo>
                  <a:pt x="292" y="160"/>
                  <a:pt x="292" y="160"/>
                  <a:pt x="292" y="160"/>
                </a:cubicBezTo>
                <a:cubicBezTo>
                  <a:pt x="300" y="177"/>
                  <a:pt x="300" y="177"/>
                  <a:pt x="300" y="177"/>
                </a:cubicBezTo>
                <a:cubicBezTo>
                  <a:pt x="301" y="178"/>
                  <a:pt x="300" y="179"/>
                  <a:pt x="300" y="180"/>
                </a:cubicBezTo>
                <a:cubicBezTo>
                  <a:pt x="299" y="181"/>
                  <a:pt x="298" y="182"/>
                  <a:pt x="297" y="182"/>
                </a:cubicBezTo>
                <a:cubicBezTo>
                  <a:pt x="263" y="186"/>
                  <a:pt x="229" y="190"/>
                  <a:pt x="196" y="194"/>
                </a:cubicBezTo>
                <a:cubicBezTo>
                  <a:pt x="194" y="194"/>
                  <a:pt x="192" y="193"/>
                  <a:pt x="191" y="191"/>
                </a:cubicBezTo>
                <a:cubicBezTo>
                  <a:pt x="190" y="189"/>
                  <a:pt x="191" y="187"/>
                  <a:pt x="192" y="186"/>
                </a:cubicBezTo>
                <a:cubicBezTo>
                  <a:pt x="217" y="163"/>
                  <a:pt x="241" y="140"/>
                  <a:pt x="266" y="117"/>
                </a:cubicBezTo>
                <a:cubicBezTo>
                  <a:pt x="267" y="116"/>
                  <a:pt x="269" y="116"/>
                  <a:pt x="270" y="116"/>
                </a:cubicBezTo>
                <a:cubicBezTo>
                  <a:pt x="272" y="116"/>
                  <a:pt x="273" y="117"/>
                  <a:pt x="273" y="119"/>
                </a:cubicBezTo>
                <a:cubicBezTo>
                  <a:pt x="281" y="135"/>
                  <a:pt x="281" y="135"/>
                  <a:pt x="281" y="135"/>
                </a:cubicBezTo>
                <a:cubicBezTo>
                  <a:pt x="378" y="90"/>
                  <a:pt x="378" y="90"/>
                  <a:pt x="378" y="90"/>
                </a:cubicBezTo>
                <a:close/>
                <a:moveTo>
                  <a:pt x="189" y="103"/>
                </a:moveTo>
                <a:cubicBezTo>
                  <a:pt x="142" y="103"/>
                  <a:pt x="104" y="141"/>
                  <a:pt x="104" y="188"/>
                </a:cubicBezTo>
                <a:cubicBezTo>
                  <a:pt x="104" y="235"/>
                  <a:pt x="142" y="273"/>
                  <a:pt x="189" y="273"/>
                </a:cubicBezTo>
                <a:cubicBezTo>
                  <a:pt x="230" y="273"/>
                  <a:pt x="264" y="243"/>
                  <a:pt x="272" y="205"/>
                </a:cubicBezTo>
                <a:cubicBezTo>
                  <a:pt x="226" y="210"/>
                  <a:pt x="226" y="210"/>
                  <a:pt x="226" y="210"/>
                </a:cubicBezTo>
                <a:cubicBezTo>
                  <a:pt x="219" y="223"/>
                  <a:pt x="205" y="231"/>
                  <a:pt x="189" y="231"/>
                </a:cubicBezTo>
                <a:cubicBezTo>
                  <a:pt x="165" y="231"/>
                  <a:pt x="145" y="212"/>
                  <a:pt x="145" y="188"/>
                </a:cubicBezTo>
                <a:cubicBezTo>
                  <a:pt x="145" y="164"/>
                  <a:pt x="165" y="144"/>
                  <a:pt x="189" y="144"/>
                </a:cubicBezTo>
                <a:cubicBezTo>
                  <a:pt x="194" y="144"/>
                  <a:pt x="200" y="145"/>
                  <a:pt x="205" y="147"/>
                </a:cubicBezTo>
                <a:cubicBezTo>
                  <a:pt x="237" y="118"/>
                  <a:pt x="237" y="118"/>
                  <a:pt x="237" y="118"/>
                </a:cubicBezTo>
                <a:cubicBezTo>
                  <a:pt x="223" y="108"/>
                  <a:pt x="207" y="103"/>
                  <a:pt x="189" y="103"/>
                </a:cubicBezTo>
                <a:close/>
                <a:moveTo>
                  <a:pt x="269" y="360"/>
                </a:moveTo>
                <a:cubicBezTo>
                  <a:pt x="274" y="369"/>
                  <a:pt x="294" y="386"/>
                  <a:pt x="302" y="394"/>
                </a:cubicBezTo>
                <a:cubicBezTo>
                  <a:pt x="327" y="420"/>
                  <a:pt x="368" y="380"/>
                  <a:pt x="342" y="354"/>
                </a:cubicBezTo>
                <a:cubicBezTo>
                  <a:pt x="316" y="328"/>
                  <a:pt x="316" y="328"/>
                  <a:pt x="316" y="328"/>
                </a:cubicBezTo>
                <a:cubicBezTo>
                  <a:pt x="354" y="294"/>
                  <a:pt x="378" y="244"/>
                  <a:pt x="378" y="189"/>
                </a:cubicBezTo>
                <a:cubicBezTo>
                  <a:pt x="378" y="173"/>
                  <a:pt x="376" y="159"/>
                  <a:pt x="373" y="144"/>
                </a:cubicBezTo>
                <a:cubicBezTo>
                  <a:pt x="331" y="163"/>
                  <a:pt x="331" y="163"/>
                  <a:pt x="331" y="163"/>
                </a:cubicBezTo>
                <a:cubicBezTo>
                  <a:pt x="332" y="171"/>
                  <a:pt x="333" y="180"/>
                  <a:pt x="333" y="188"/>
                </a:cubicBezTo>
                <a:cubicBezTo>
                  <a:pt x="333" y="268"/>
                  <a:pt x="269" y="333"/>
                  <a:pt x="189" y="333"/>
                </a:cubicBezTo>
                <a:cubicBezTo>
                  <a:pt x="109" y="333"/>
                  <a:pt x="44" y="268"/>
                  <a:pt x="44" y="188"/>
                </a:cubicBezTo>
                <a:cubicBezTo>
                  <a:pt x="44" y="109"/>
                  <a:pt x="109" y="44"/>
                  <a:pt x="189" y="44"/>
                </a:cubicBezTo>
                <a:cubicBezTo>
                  <a:pt x="236" y="44"/>
                  <a:pt x="279" y="67"/>
                  <a:pt x="305" y="102"/>
                </a:cubicBezTo>
                <a:cubicBezTo>
                  <a:pt x="346" y="84"/>
                  <a:pt x="346" y="84"/>
                  <a:pt x="346" y="84"/>
                </a:cubicBezTo>
                <a:cubicBezTo>
                  <a:pt x="318" y="42"/>
                  <a:pt x="274" y="12"/>
                  <a:pt x="222" y="2"/>
                </a:cubicBezTo>
                <a:cubicBezTo>
                  <a:pt x="211" y="1"/>
                  <a:pt x="200" y="0"/>
                  <a:pt x="189" y="0"/>
                </a:cubicBezTo>
                <a:cubicBezTo>
                  <a:pt x="87" y="0"/>
                  <a:pt x="0" y="81"/>
                  <a:pt x="0" y="189"/>
                </a:cubicBezTo>
                <a:cubicBezTo>
                  <a:pt x="0" y="244"/>
                  <a:pt x="24" y="294"/>
                  <a:pt x="62" y="329"/>
                </a:cubicBezTo>
                <a:cubicBezTo>
                  <a:pt x="37" y="354"/>
                  <a:pt x="37" y="354"/>
                  <a:pt x="37" y="354"/>
                </a:cubicBezTo>
                <a:cubicBezTo>
                  <a:pt x="10" y="381"/>
                  <a:pt x="50" y="421"/>
                  <a:pt x="77" y="394"/>
                </a:cubicBezTo>
                <a:cubicBezTo>
                  <a:pt x="85" y="386"/>
                  <a:pt x="104" y="369"/>
                  <a:pt x="109" y="360"/>
                </a:cubicBezTo>
                <a:cubicBezTo>
                  <a:pt x="133" y="371"/>
                  <a:pt x="160" y="378"/>
                  <a:pt x="189" y="378"/>
                </a:cubicBezTo>
                <a:cubicBezTo>
                  <a:pt x="217" y="378"/>
                  <a:pt x="245" y="371"/>
                  <a:pt x="26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9"/>
          <p:cNvSpPr>
            <a:spLocks noEditPoints="1"/>
          </p:cNvSpPr>
          <p:nvPr/>
        </p:nvSpPr>
        <p:spPr bwMode="auto">
          <a:xfrm>
            <a:off x="9328337" y="4786873"/>
            <a:ext cx="681038" cy="798512"/>
          </a:xfrm>
          <a:custGeom>
            <a:avLst/>
            <a:gdLst>
              <a:gd name="T0" fmla="*/ 287587 w 428"/>
              <a:gd name="T1" fmla="*/ 182933 h 502"/>
              <a:gd name="T2" fmla="*/ 263753 w 428"/>
              <a:gd name="T3" fmla="*/ 112941 h 502"/>
              <a:gd name="T4" fmla="*/ 263753 w 428"/>
              <a:gd name="T5" fmla="*/ 108169 h 502"/>
              <a:gd name="T6" fmla="*/ 417874 w 428"/>
              <a:gd name="T7" fmla="*/ 108169 h 502"/>
              <a:gd name="T8" fmla="*/ 417874 w 428"/>
              <a:gd name="T9" fmla="*/ 112941 h 502"/>
              <a:gd name="T10" fmla="*/ 394041 w 428"/>
              <a:gd name="T11" fmla="*/ 182933 h 502"/>
              <a:gd name="T12" fmla="*/ 506851 w 428"/>
              <a:gd name="T13" fmla="*/ 394498 h 502"/>
              <a:gd name="T14" fmla="*/ 675272 w 428"/>
              <a:gd name="T15" fmla="*/ 456536 h 502"/>
              <a:gd name="T16" fmla="*/ 678450 w 428"/>
              <a:gd name="T17" fmla="*/ 461309 h 502"/>
              <a:gd name="T18" fmla="*/ 533862 w 428"/>
              <a:gd name="T19" fmla="*/ 548798 h 502"/>
              <a:gd name="T20" fmla="*/ 522740 w 428"/>
              <a:gd name="T21" fmla="*/ 544026 h 502"/>
              <a:gd name="T22" fmla="*/ 522740 w 428"/>
              <a:gd name="T23" fmla="*/ 497895 h 502"/>
              <a:gd name="T24" fmla="*/ 395630 w 428"/>
              <a:gd name="T25" fmla="*/ 496304 h 502"/>
              <a:gd name="T26" fmla="*/ 409930 w 428"/>
              <a:gd name="T27" fmla="*/ 594929 h 502"/>
              <a:gd name="T28" fmla="*/ 479841 w 428"/>
              <a:gd name="T29" fmla="*/ 583794 h 502"/>
              <a:gd name="T30" fmla="*/ 489374 w 428"/>
              <a:gd name="T31" fmla="*/ 591748 h 502"/>
              <a:gd name="T32" fmla="*/ 346375 w 428"/>
              <a:gd name="T33" fmla="*/ 793769 h 502"/>
              <a:gd name="T34" fmla="*/ 332075 w 428"/>
              <a:gd name="T35" fmla="*/ 793769 h 502"/>
              <a:gd name="T36" fmla="*/ 190665 w 428"/>
              <a:gd name="T37" fmla="*/ 591748 h 502"/>
              <a:gd name="T38" fmla="*/ 200198 w 428"/>
              <a:gd name="T39" fmla="*/ 583794 h 502"/>
              <a:gd name="T40" fmla="*/ 270109 w 428"/>
              <a:gd name="T41" fmla="*/ 594929 h 502"/>
              <a:gd name="T42" fmla="*/ 282820 w 428"/>
              <a:gd name="T43" fmla="*/ 496304 h 502"/>
              <a:gd name="T44" fmla="*/ 157299 w 428"/>
              <a:gd name="T45" fmla="*/ 497895 h 502"/>
              <a:gd name="T46" fmla="*/ 157299 w 428"/>
              <a:gd name="T47" fmla="*/ 544026 h 502"/>
              <a:gd name="T48" fmla="*/ 146177 w 428"/>
              <a:gd name="T49" fmla="*/ 548798 h 502"/>
              <a:gd name="T50" fmla="*/ 1589 w 428"/>
              <a:gd name="T51" fmla="*/ 461309 h 502"/>
              <a:gd name="T52" fmla="*/ 4767 w 428"/>
              <a:gd name="T53" fmla="*/ 456536 h 502"/>
              <a:gd name="T54" fmla="*/ 174776 w 428"/>
              <a:gd name="T55" fmla="*/ 394498 h 502"/>
              <a:gd name="T56" fmla="*/ 456007 w 428"/>
              <a:gd name="T57" fmla="*/ 451764 h 502"/>
              <a:gd name="T58" fmla="*/ 355908 w 428"/>
              <a:gd name="T59" fmla="*/ 267241 h 502"/>
              <a:gd name="T60" fmla="*/ 354319 w 428"/>
              <a:gd name="T61" fmla="*/ 264059 h 502"/>
              <a:gd name="T62" fmla="*/ 325720 w 428"/>
              <a:gd name="T63" fmla="*/ 265650 h 502"/>
              <a:gd name="T64" fmla="*/ 333664 w 428"/>
              <a:gd name="T65" fmla="*/ 284739 h 502"/>
              <a:gd name="T66" fmla="*/ 327308 w 428"/>
              <a:gd name="T67" fmla="*/ 380182 h 502"/>
              <a:gd name="T68" fmla="*/ 197021 w 428"/>
              <a:gd name="T69" fmla="*/ 307009 h 502"/>
              <a:gd name="T70" fmla="*/ 225620 w 428"/>
              <a:gd name="T71" fmla="*/ 431085 h 502"/>
              <a:gd name="T72" fmla="*/ 484607 w 428"/>
              <a:gd name="T73" fmla="*/ 402452 h 502"/>
              <a:gd name="T74" fmla="*/ 405163 w 428"/>
              <a:gd name="T75" fmla="*/ 243380 h 502"/>
              <a:gd name="T76" fmla="*/ 346375 w 428"/>
              <a:gd name="T77" fmla="*/ 287920 h 502"/>
              <a:gd name="T78" fmla="*/ 355908 w 428"/>
              <a:gd name="T79" fmla="*/ 267241 h 502"/>
              <a:gd name="T80" fmla="*/ 341608 w 428"/>
              <a:gd name="T81" fmla="*/ 205203 h 502"/>
              <a:gd name="T82" fmla="*/ 406752 w 428"/>
              <a:gd name="T83" fmla="*/ 114532 h 502"/>
              <a:gd name="T84" fmla="*/ 400397 w 428"/>
              <a:gd name="T85" fmla="*/ 77945 h 502"/>
              <a:gd name="T86" fmla="*/ 367030 w 428"/>
              <a:gd name="T87" fmla="*/ 55675 h 502"/>
              <a:gd name="T88" fmla="*/ 314597 w 428"/>
              <a:gd name="T89" fmla="*/ 55675 h 502"/>
              <a:gd name="T90" fmla="*/ 285998 w 428"/>
              <a:gd name="T91" fmla="*/ 58857 h 502"/>
              <a:gd name="T92" fmla="*/ 279642 w 428"/>
              <a:gd name="T93" fmla="*/ 97034 h 502"/>
              <a:gd name="T94" fmla="*/ 297120 w 428"/>
              <a:gd name="T95" fmla="*/ 176570 h 5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28" h="502">
                <a:moveTo>
                  <a:pt x="215" y="136"/>
                </a:moveTo>
                <a:cubicBezTo>
                  <a:pt x="202" y="136"/>
                  <a:pt x="190" y="128"/>
                  <a:pt x="181" y="115"/>
                </a:cubicBezTo>
                <a:cubicBezTo>
                  <a:pt x="172" y="103"/>
                  <a:pt x="166" y="87"/>
                  <a:pt x="166" y="71"/>
                </a:cubicBezTo>
                <a:cubicBezTo>
                  <a:pt x="166" y="71"/>
                  <a:pt x="166" y="71"/>
                  <a:pt x="166" y="71"/>
                </a:cubicBezTo>
                <a:cubicBezTo>
                  <a:pt x="166" y="71"/>
                  <a:pt x="166" y="71"/>
                  <a:pt x="166" y="71"/>
                </a:cubicBezTo>
                <a:cubicBezTo>
                  <a:pt x="166" y="70"/>
                  <a:pt x="166" y="69"/>
                  <a:pt x="166" y="68"/>
                </a:cubicBezTo>
                <a:cubicBezTo>
                  <a:pt x="166" y="30"/>
                  <a:pt x="160" y="0"/>
                  <a:pt x="215" y="0"/>
                </a:cubicBezTo>
                <a:cubicBezTo>
                  <a:pt x="269" y="0"/>
                  <a:pt x="263" y="30"/>
                  <a:pt x="263" y="68"/>
                </a:cubicBezTo>
                <a:cubicBezTo>
                  <a:pt x="263" y="69"/>
                  <a:pt x="263" y="70"/>
                  <a:pt x="263" y="71"/>
                </a:cubicBezTo>
                <a:cubicBezTo>
                  <a:pt x="263" y="71"/>
                  <a:pt x="263" y="71"/>
                  <a:pt x="263" y="71"/>
                </a:cubicBezTo>
                <a:cubicBezTo>
                  <a:pt x="263" y="71"/>
                  <a:pt x="263" y="71"/>
                  <a:pt x="263" y="71"/>
                </a:cubicBezTo>
                <a:cubicBezTo>
                  <a:pt x="263" y="87"/>
                  <a:pt x="257" y="103"/>
                  <a:pt x="248" y="115"/>
                </a:cubicBezTo>
                <a:cubicBezTo>
                  <a:pt x="239" y="128"/>
                  <a:pt x="227" y="136"/>
                  <a:pt x="215" y="136"/>
                </a:cubicBezTo>
                <a:close/>
                <a:moveTo>
                  <a:pt x="319" y="248"/>
                </a:moveTo>
                <a:cubicBezTo>
                  <a:pt x="363" y="264"/>
                  <a:pt x="363" y="264"/>
                  <a:pt x="363" y="264"/>
                </a:cubicBezTo>
                <a:cubicBezTo>
                  <a:pt x="383" y="271"/>
                  <a:pt x="403" y="279"/>
                  <a:pt x="425" y="287"/>
                </a:cubicBezTo>
                <a:cubicBezTo>
                  <a:pt x="426" y="287"/>
                  <a:pt x="427" y="288"/>
                  <a:pt x="427" y="288"/>
                </a:cubicBezTo>
                <a:cubicBezTo>
                  <a:pt x="428" y="289"/>
                  <a:pt x="428" y="290"/>
                  <a:pt x="427" y="290"/>
                </a:cubicBezTo>
                <a:cubicBezTo>
                  <a:pt x="413" y="299"/>
                  <a:pt x="399" y="307"/>
                  <a:pt x="384" y="316"/>
                </a:cubicBezTo>
                <a:cubicBezTo>
                  <a:pt x="369" y="325"/>
                  <a:pt x="353" y="335"/>
                  <a:pt x="336" y="345"/>
                </a:cubicBezTo>
                <a:cubicBezTo>
                  <a:pt x="335" y="346"/>
                  <a:pt x="333" y="346"/>
                  <a:pt x="332" y="345"/>
                </a:cubicBezTo>
                <a:cubicBezTo>
                  <a:pt x="330" y="345"/>
                  <a:pt x="329" y="344"/>
                  <a:pt x="329" y="342"/>
                </a:cubicBezTo>
                <a:cubicBezTo>
                  <a:pt x="329" y="333"/>
                  <a:pt x="330" y="324"/>
                  <a:pt x="330" y="315"/>
                </a:cubicBezTo>
                <a:cubicBezTo>
                  <a:pt x="330" y="314"/>
                  <a:pt x="330" y="314"/>
                  <a:pt x="329" y="313"/>
                </a:cubicBezTo>
                <a:cubicBezTo>
                  <a:pt x="328" y="312"/>
                  <a:pt x="327" y="312"/>
                  <a:pt x="326" y="312"/>
                </a:cubicBezTo>
                <a:cubicBezTo>
                  <a:pt x="311" y="312"/>
                  <a:pt x="282" y="312"/>
                  <a:pt x="249" y="312"/>
                </a:cubicBezTo>
                <a:cubicBezTo>
                  <a:pt x="252" y="335"/>
                  <a:pt x="254" y="358"/>
                  <a:pt x="256" y="371"/>
                </a:cubicBezTo>
                <a:cubicBezTo>
                  <a:pt x="256" y="372"/>
                  <a:pt x="256" y="373"/>
                  <a:pt x="258" y="374"/>
                </a:cubicBezTo>
                <a:cubicBezTo>
                  <a:pt x="259" y="374"/>
                  <a:pt x="260" y="374"/>
                  <a:pt x="261" y="374"/>
                </a:cubicBezTo>
                <a:cubicBezTo>
                  <a:pt x="275" y="372"/>
                  <a:pt x="289" y="369"/>
                  <a:pt x="302" y="367"/>
                </a:cubicBezTo>
                <a:cubicBezTo>
                  <a:pt x="304" y="367"/>
                  <a:pt x="306" y="367"/>
                  <a:pt x="307" y="368"/>
                </a:cubicBezTo>
                <a:cubicBezTo>
                  <a:pt x="308" y="369"/>
                  <a:pt x="308" y="371"/>
                  <a:pt x="308" y="372"/>
                </a:cubicBezTo>
                <a:cubicBezTo>
                  <a:pt x="295" y="389"/>
                  <a:pt x="282" y="408"/>
                  <a:pt x="268" y="428"/>
                </a:cubicBezTo>
                <a:cubicBezTo>
                  <a:pt x="253" y="450"/>
                  <a:pt x="236" y="473"/>
                  <a:pt x="218" y="499"/>
                </a:cubicBezTo>
                <a:cubicBezTo>
                  <a:pt x="217" y="501"/>
                  <a:pt x="216" y="502"/>
                  <a:pt x="214" y="502"/>
                </a:cubicBezTo>
                <a:cubicBezTo>
                  <a:pt x="212" y="502"/>
                  <a:pt x="210" y="501"/>
                  <a:pt x="209" y="499"/>
                </a:cubicBezTo>
                <a:cubicBezTo>
                  <a:pt x="191" y="474"/>
                  <a:pt x="175" y="450"/>
                  <a:pt x="160" y="428"/>
                </a:cubicBezTo>
                <a:cubicBezTo>
                  <a:pt x="146" y="408"/>
                  <a:pt x="132" y="389"/>
                  <a:pt x="120" y="372"/>
                </a:cubicBezTo>
                <a:cubicBezTo>
                  <a:pt x="119" y="371"/>
                  <a:pt x="120" y="369"/>
                  <a:pt x="121" y="368"/>
                </a:cubicBezTo>
                <a:cubicBezTo>
                  <a:pt x="122" y="367"/>
                  <a:pt x="124" y="367"/>
                  <a:pt x="126" y="367"/>
                </a:cubicBezTo>
                <a:cubicBezTo>
                  <a:pt x="139" y="369"/>
                  <a:pt x="153" y="372"/>
                  <a:pt x="167" y="374"/>
                </a:cubicBezTo>
                <a:cubicBezTo>
                  <a:pt x="168" y="374"/>
                  <a:pt x="169" y="374"/>
                  <a:pt x="170" y="374"/>
                </a:cubicBezTo>
                <a:cubicBezTo>
                  <a:pt x="172" y="373"/>
                  <a:pt x="172" y="372"/>
                  <a:pt x="172" y="371"/>
                </a:cubicBezTo>
                <a:cubicBezTo>
                  <a:pt x="174" y="358"/>
                  <a:pt x="176" y="335"/>
                  <a:pt x="178" y="312"/>
                </a:cubicBezTo>
                <a:cubicBezTo>
                  <a:pt x="146" y="312"/>
                  <a:pt x="117" y="312"/>
                  <a:pt x="102" y="312"/>
                </a:cubicBezTo>
                <a:cubicBezTo>
                  <a:pt x="101" y="312"/>
                  <a:pt x="100" y="312"/>
                  <a:pt x="99" y="313"/>
                </a:cubicBezTo>
                <a:cubicBezTo>
                  <a:pt x="98" y="314"/>
                  <a:pt x="98" y="314"/>
                  <a:pt x="98" y="315"/>
                </a:cubicBezTo>
                <a:cubicBezTo>
                  <a:pt x="98" y="324"/>
                  <a:pt x="98" y="333"/>
                  <a:pt x="99" y="342"/>
                </a:cubicBezTo>
                <a:cubicBezTo>
                  <a:pt x="99" y="344"/>
                  <a:pt x="98" y="345"/>
                  <a:pt x="96" y="345"/>
                </a:cubicBezTo>
                <a:cubicBezTo>
                  <a:pt x="95" y="346"/>
                  <a:pt x="93" y="346"/>
                  <a:pt x="92" y="345"/>
                </a:cubicBezTo>
                <a:cubicBezTo>
                  <a:pt x="75" y="335"/>
                  <a:pt x="59" y="325"/>
                  <a:pt x="43" y="316"/>
                </a:cubicBezTo>
                <a:cubicBezTo>
                  <a:pt x="29" y="307"/>
                  <a:pt x="15" y="299"/>
                  <a:pt x="1" y="290"/>
                </a:cubicBezTo>
                <a:cubicBezTo>
                  <a:pt x="0" y="290"/>
                  <a:pt x="0" y="289"/>
                  <a:pt x="1" y="288"/>
                </a:cubicBezTo>
                <a:cubicBezTo>
                  <a:pt x="1" y="288"/>
                  <a:pt x="2" y="287"/>
                  <a:pt x="3" y="287"/>
                </a:cubicBezTo>
                <a:cubicBezTo>
                  <a:pt x="25" y="279"/>
                  <a:pt x="45" y="271"/>
                  <a:pt x="65" y="264"/>
                </a:cubicBezTo>
                <a:cubicBezTo>
                  <a:pt x="110" y="248"/>
                  <a:pt x="110" y="248"/>
                  <a:pt x="110" y="248"/>
                </a:cubicBezTo>
                <a:cubicBezTo>
                  <a:pt x="110" y="267"/>
                  <a:pt x="119" y="284"/>
                  <a:pt x="142" y="284"/>
                </a:cubicBezTo>
                <a:cubicBezTo>
                  <a:pt x="205" y="284"/>
                  <a:pt x="225" y="284"/>
                  <a:pt x="287" y="284"/>
                </a:cubicBezTo>
                <a:cubicBezTo>
                  <a:pt x="310" y="284"/>
                  <a:pt x="319" y="267"/>
                  <a:pt x="319" y="248"/>
                </a:cubicBezTo>
                <a:close/>
                <a:moveTo>
                  <a:pt x="224" y="168"/>
                </a:moveTo>
                <a:cubicBezTo>
                  <a:pt x="225" y="168"/>
                  <a:pt x="225" y="167"/>
                  <a:pt x="224" y="167"/>
                </a:cubicBezTo>
                <a:cubicBezTo>
                  <a:pt x="224" y="166"/>
                  <a:pt x="224" y="166"/>
                  <a:pt x="223" y="166"/>
                </a:cubicBezTo>
                <a:cubicBezTo>
                  <a:pt x="217" y="166"/>
                  <a:pt x="212" y="166"/>
                  <a:pt x="207" y="166"/>
                </a:cubicBezTo>
                <a:cubicBezTo>
                  <a:pt x="206" y="166"/>
                  <a:pt x="205" y="166"/>
                  <a:pt x="205" y="167"/>
                </a:cubicBezTo>
                <a:cubicBezTo>
                  <a:pt x="205" y="167"/>
                  <a:pt x="205" y="168"/>
                  <a:pt x="205" y="168"/>
                </a:cubicBezTo>
                <a:cubicBezTo>
                  <a:pt x="210" y="179"/>
                  <a:pt x="210" y="179"/>
                  <a:pt x="210" y="179"/>
                </a:cubicBezTo>
                <a:cubicBezTo>
                  <a:pt x="211" y="179"/>
                  <a:pt x="211" y="180"/>
                  <a:pt x="211" y="181"/>
                </a:cubicBezTo>
                <a:cubicBezTo>
                  <a:pt x="206" y="239"/>
                  <a:pt x="206" y="239"/>
                  <a:pt x="206" y="239"/>
                </a:cubicBezTo>
                <a:cubicBezTo>
                  <a:pt x="192" y="209"/>
                  <a:pt x="183" y="189"/>
                  <a:pt x="174" y="153"/>
                </a:cubicBezTo>
                <a:cubicBezTo>
                  <a:pt x="146" y="159"/>
                  <a:pt x="124" y="173"/>
                  <a:pt x="124" y="193"/>
                </a:cubicBezTo>
                <a:cubicBezTo>
                  <a:pt x="124" y="213"/>
                  <a:pt x="124" y="233"/>
                  <a:pt x="124" y="253"/>
                </a:cubicBezTo>
                <a:cubicBezTo>
                  <a:pt x="124" y="263"/>
                  <a:pt x="132" y="271"/>
                  <a:pt x="142" y="271"/>
                </a:cubicBezTo>
                <a:cubicBezTo>
                  <a:pt x="190" y="271"/>
                  <a:pt x="239" y="271"/>
                  <a:pt x="287" y="271"/>
                </a:cubicBezTo>
                <a:cubicBezTo>
                  <a:pt x="297" y="271"/>
                  <a:pt x="305" y="263"/>
                  <a:pt x="305" y="253"/>
                </a:cubicBezTo>
                <a:cubicBezTo>
                  <a:pt x="305" y="193"/>
                  <a:pt x="305" y="193"/>
                  <a:pt x="305" y="193"/>
                </a:cubicBezTo>
                <a:cubicBezTo>
                  <a:pt x="305" y="173"/>
                  <a:pt x="283" y="159"/>
                  <a:pt x="255" y="153"/>
                </a:cubicBezTo>
                <a:cubicBezTo>
                  <a:pt x="246" y="189"/>
                  <a:pt x="237" y="208"/>
                  <a:pt x="223" y="238"/>
                </a:cubicBezTo>
                <a:cubicBezTo>
                  <a:pt x="218" y="181"/>
                  <a:pt x="218" y="181"/>
                  <a:pt x="218" y="181"/>
                </a:cubicBezTo>
                <a:cubicBezTo>
                  <a:pt x="218" y="180"/>
                  <a:pt x="218" y="179"/>
                  <a:pt x="219" y="179"/>
                </a:cubicBezTo>
                <a:cubicBezTo>
                  <a:pt x="224" y="168"/>
                  <a:pt x="224" y="168"/>
                  <a:pt x="224" y="168"/>
                </a:cubicBezTo>
                <a:close/>
                <a:moveTo>
                  <a:pt x="187" y="111"/>
                </a:moveTo>
                <a:cubicBezTo>
                  <a:pt x="194" y="122"/>
                  <a:pt x="205" y="129"/>
                  <a:pt x="215" y="129"/>
                </a:cubicBezTo>
                <a:cubicBezTo>
                  <a:pt x="224" y="129"/>
                  <a:pt x="235" y="122"/>
                  <a:pt x="242" y="111"/>
                </a:cubicBezTo>
                <a:cubicBezTo>
                  <a:pt x="251" y="100"/>
                  <a:pt x="256" y="86"/>
                  <a:pt x="256" y="72"/>
                </a:cubicBezTo>
                <a:cubicBezTo>
                  <a:pt x="253" y="61"/>
                  <a:pt x="253" y="61"/>
                  <a:pt x="253" y="61"/>
                </a:cubicBezTo>
                <a:cubicBezTo>
                  <a:pt x="252" y="57"/>
                  <a:pt x="252" y="53"/>
                  <a:pt x="252" y="49"/>
                </a:cubicBezTo>
                <a:cubicBezTo>
                  <a:pt x="252" y="45"/>
                  <a:pt x="252" y="40"/>
                  <a:pt x="249" y="37"/>
                </a:cubicBezTo>
                <a:cubicBezTo>
                  <a:pt x="245" y="31"/>
                  <a:pt x="239" y="33"/>
                  <a:pt x="231" y="35"/>
                </a:cubicBezTo>
                <a:cubicBezTo>
                  <a:pt x="226" y="37"/>
                  <a:pt x="221" y="38"/>
                  <a:pt x="215" y="38"/>
                </a:cubicBezTo>
                <a:cubicBezTo>
                  <a:pt x="208" y="38"/>
                  <a:pt x="203" y="37"/>
                  <a:pt x="198" y="35"/>
                </a:cubicBezTo>
                <a:cubicBezTo>
                  <a:pt x="198" y="35"/>
                  <a:pt x="198" y="35"/>
                  <a:pt x="198" y="35"/>
                </a:cubicBezTo>
                <a:cubicBezTo>
                  <a:pt x="190" y="33"/>
                  <a:pt x="184" y="31"/>
                  <a:pt x="180" y="37"/>
                </a:cubicBezTo>
                <a:cubicBezTo>
                  <a:pt x="177" y="40"/>
                  <a:pt x="177" y="45"/>
                  <a:pt x="177" y="49"/>
                </a:cubicBezTo>
                <a:cubicBezTo>
                  <a:pt x="177" y="53"/>
                  <a:pt x="177" y="57"/>
                  <a:pt x="176" y="61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73" y="86"/>
                  <a:pt x="179" y="100"/>
                  <a:pt x="187" y="1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719450" y="5796523"/>
            <a:ext cx="12652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Production</a:t>
            </a:r>
            <a:endParaRPr lang="en-US" sz="1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6662" y="5796523"/>
            <a:ext cx="1334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cs typeface="+mn-cs"/>
              </a:rPr>
              <a:t>Assessment </a:t>
            </a:r>
            <a:endParaRPr lang="en-US" sz="1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34968" y="5796523"/>
            <a:ext cx="14713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+mn-cs"/>
              </a:rPr>
              <a:t>ompatibility</a:t>
            </a:r>
            <a:endParaRPr lang="en-US" sz="1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04262" y="5796523"/>
            <a:ext cx="126523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cs typeface="+mn-cs"/>
              </a:rPr>
              <a:t>Target scenario</a:t>
            </a:r>
            <a:endParaRPr lang="en-US" sz="1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97331" y="5810811"/>
            <a:ext cx="1543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cs typeface="+mn-cs"/>
              </a:rPr>
              <a:t>User behavior change</a:t>
            </a:r>
            <a:endParaRPr lang="en-US" sz="16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Development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8153" y="1586753"/>
            <a:ext cx="8996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More materials on chemical lab safety training and basic operation skill training to further the current pilot </a:t>
            </a:r>
            <a:r>
              <a:rPr lang="en-US" sz="2400" dirty="0" smtClean="0">
                <a:latin typeface="Corbel" panose="020B0503020204020204" pitchFamily="34" charset="0"/>
              </a:rPr>
              <a:t>project in more formats</a:t>
            </a:r>
            <a:endParaRPr lang="en-US" sz="2400" dirty="0" smtClean="0">
              <a:latin typeface="Corbel" panose="020B05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Safety training for other </a:t>
            </a:r>
            <a:r>
              <a:rPr lang="en-US" sz="2400" dirty="0" smtClean="0">
                <a:latin typeface="Corbel" panose="020B0503020204020204" pitchFamily="34" charset="0"/>
              </a:rPr>
              <a:t>driplines and professional service department</a:t>
            </a:r>
            <a:endParaRPr lang="en-US" sz="2400" dirty="0" smtClean="0">
              <a:latin typeface="Corbel" panose="020B05030202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 </a:t>
            </a:r>
            <a:r>
              <a:rPr lang="en-US" sz="2400" dirty="0" smtClean="0">
                <a:latin typeface="Corbel" panose="020B0503020204020204" pitchFamily="34" charset="0"/>
              </a:rPr>
              <a:t>360</a:t>
            </a:r>
            <a:r>
              <a:rPr lang="en-US" sz="2400" dirty="0" smtClean="0">
                <a:latin typeface="Corbel" panose="020B0503020204020204" pitchFamily="34" charset="0"/>
              </a:rPr>
              <a:t> videos for fieldtrip and language learning</a:t>
            </a:r>
            <a:endParaRPr lang="en-US" sz="2400" dirty="0" smtClean="0">
              <a:latin typeface="Corbel" panose="020B0503020204020204" pitchFamily="34" charset="0"/>
            </a:endParaRPr>
          </a:p>
        </p:txBody>
      </p:sp>
      <p:pic>
        <p:nvPicPr>
          <p:cNvPr id="2050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22" y="3714528"/>
            <a:ext cx="3429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Sherry.wei@nottingham.edu.cn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94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University of Nottingham Ningbo China (UNNC)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60" y="1617785"/>
            <a:ext cx="6607073" cy="4401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352" y="1810182"/>
            <a:ext cx="430590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The first Sino-Foreign university established in 2004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With more than 7800 students and around 750 members of staff</a:t>
            </a:r>
          </a:p>
        </p:txBody>
      </p:sp>
    </p:spTree>
    <p:extLst>
      <p:ext uri="{BB962C8B-B14F-4D97-AF65-F5344CB8AC3E}">
        <p14:creationId xmlns:p14="http://schemas.microsoft.com/office/powerpoint/2010/main" val="30066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33862" y="1677109"/>
            <a:ext cx="8891774" cy="3942829"/>
            <a:chOff x="762000" y="1111278"/>
            <a:chExt cx="7772400" cy="3522635"/>
          </a:xfrm>
        </p:grpSpPr>
        <p:grpSp>
          <p:nvGrpSpPr>
            <p:cNvPr id="117" name="Group 116"/>
            <p:cNvGrpSpPr/>
            <p:nvPr/>
          </p:nvGrpSpPr>
          <p:grpSpPr>
            <a:xfrm>
              <a:off x="1397824" y="2876550"/>
              <a:ext cx="551510" cy="538058"/>
              <a:chOff x="1219200" y="1642388"/>
              <a:chExt cx="1439863" cy="1404742"/>
            </a:xfrm>
            <a:solidFill>
              <a:schemeClr val="bg1"/>
            </a:solidFill>
          </p:grpSpPr>
          <p:sp>
            <p:nvSpPr>
              <p:cNvPr id="118" name="Freeform 27"/>
              <p:cNvSpPr>
                <a:spLocks/>
              </p:cNvSpPr>
              <p:nvPr/>
            </p:nvSpPr>
            <p:spPr bwMode="auto">
              <a:xfrm>
                <a:off x="1436937" y="1902267"/>
                <a:ext cx="997367" cy="1144863"/>
              </a:xfrm>
              <a:custGeom>
                <a:avLst/>
                <a:gdLst>
                  <a:gd name="T0" fmla="*/ 74 w 142"/>
                  <a:gd name="T1" fmla="*/ 0 h 163"/>
                  <a:gd name="T2" fmla="*/ 142 w 142"/>
                  <a:gd name="T3" fmla="*/ 68 h 163"/>
                  <a:gd name="T4" fmla="*/ 142 w 142"/>
                  <a:gd name="T5" fmla="*/ 163 h 163"/>
                  <a:gd name="T6" fmla="*/ 95 w 142"/>
                  <a:gd name="T7" fmla="*/ 163 h 163"/>
                  <a:gd name="T8" fmla="*/ 95 w 142"/>
                  <a:gd name="T9" fmla="*/ 89 h 163"/>
                  <a:gd name="T10" fmla="*/ 48 w 142"/>
                  <a:gd name="T11" fmla="*/ 89 h 163"/>
                  <a:gd name="T12" fmla="*/ 48 w 142"/>
                  <a:gd name="T13" fmla="*/ 163 h 163"/>
                  <a:gd name="T14" fmla="*/ 0 w 142"/>
                  <a:gd name="T15" fmla="*/ 163 h 163"/>
                  <a:gd name="T16" fmla="*/ 0 w 142"/>
                  <a:gd name="T17" fmla="*/ 68 h 163"/>
                  <a:gd name="T18" fmla="*/ 74 w 142"/>
                  <a:gd name="T1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63">
                    <a:moveTo>
                      <a:pt x="74" y="0"/>
                    </a:moveTo>
                    <a:lnTo>
                      <a:pt x="142" y="68"/>
                    </a:lnTo>
                    <a:lnTo>
                      <a:pt x="142" y="163"/>
                    </a:lnTo>
                    <a:lnTo>
                      <a:pt x="95" y="163"/>
                    </a:lnTo>
                    <a:lnTo>
                      <a:pt x="95" y="89"/>
                    </a:lnTo>
                    <a:lnTo>
                      <a:pt x="48" y="89"/>
                    </a:lnTo>
                    <a:lnTo>
                      <a:pt x="48" y="163"/>
                    </a:lnTo>
                    <a:lnTo>
                      <a:pt x="0" y="163"/>
                    </a:lnTo>
                    <a:lnTo>
                      <a:pt x="0" y="68"/>
                    </a:lnTo>
                    <a:lnTo>
                      <a:pt x="74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9" name="Freeform 28"/>
              <p:cNvSpPr>
                <a:spLocks/>
              </p:cNvSpPr>
              <p:nvPr/>
            </p:nvSpPr>
            <p:spPr bwMode="auto">
              <a:xfrm>
                <a:off x="1219200" y="1642388"/>
                <a:ext cx="1439863" cy="814751"/>
              </a:xfrm>
              <a:custGeom>
                <a:avLst/>
                <a:gdLst>
                  <a:gd name="T0" fmla="*/ 37 w 39"/>
                  <a:gd name="T1" fmla="*/ 22 h 22"/>
                  <a:gd name="T2" fmla="*/ 36 w 39"/>
                  <a:gd name="T3" fmla="*/ 21 h 22"/>
                  <a:gd name="T4" fmla="*/ 20 w 39"/>
                  <a:gd name="T5" fmla="*/ 5 h 22"/>
                  <a:gd name="T6" fmla="*/ 3 w 39"/>
                  <a:gd name="T7" fmla="*/ 21 h 22"/>
                  <a:gd name="T8" fmla="*/ 1 w 39"/>
                  <a:gd name="T9" fmla="*/ 21 h 22"/>
                  <a:gd name="T10" fmla="*/ 1 w 39"/>
                  <a:gd name="T11" fmla="*/ 19 h 22"/>
                  <a:gd name="T12" fmla="*/ 18 w 39"/>
                  <a:gd name="T13" fmla="*/ 1 h 22"/>
                  <a:gd name="T14" fmla="*/ 21 w 39"/>
                  <a:gd name="T15" fmla="*/ 1 h 22"/>
                  <a:gd name="T16" fmla="*/ 39 w 39"/>
                  <a:gd name="T17" fmla="*/ 19 h 22"/>
                  <a:gd name="T18" fmla="*/ 39 w 39"/>
                  <a:gd name="T19" fmla="*/ 21 h 22"/>
                  <a:gd name="T20" fmla="*/ 37 w 39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22">
                    <a:moveTo>
                      <a:pt x="37" y="22"/>
                    </a:moveTo>
                    <a:cubicBezTo>
                      <a:pt x="37" y="22"/>
                      <a:pt x="36" y="22"/>
                      <a:pt x="36" y="21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1" y="22"/>
                      <a:pt x="1" y="21"/>
                    </a:cubicBezTo>
                    <a:cubicBezTo>
                      <a:pt x="0" y="21"/>
                      <a:pt x="0" y="19"/>
                      <a:pt x="1" y="19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0"/>
                      <a:pt x="20" y="0"/>
                      <a:pt x="21" y="1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21"/>
                      <a:pt x="39" y="21"/>
                    </a:cubicBezTo>
                    <a:cubicBezTo>
                      <a:pt x="38" y="22"/>
                      <a:pt x="38" y="22"/>
                      <a:pt x="3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20" name="Freeform 6"/>
            <p:cNvSpPr>
              <a:spLocks/>
            </p:cNvSpPr>
            <p:nvPr/>
          </p:nvSpPr>
          <p:spPr bwMode="auto">
            <a:xfrm>
              <a:off x="2693988" y="3136900"/>
              <a:ext cx="1497012" cy="1497013"/>
            </a:xfrm>
            <a:custGeom>
              <a:avLst/>
              <a:gdLst>
                <a:gd name="T0" fmla="*/ 0 w 159"/>
                <a:gd name="T1" fmla="*/ 743809 h 159"/>
                <a:gd name="T2" fmla="*/ 998022 w 159"/>
                <a:gd name="T3" fmla="*/ 1497033 h 159"/>
                <a:gd name="T4" fmla="*/ 1497033 w 159"/>
                <a:gd name="T5" fmla="*/ 0 h 159"/>
                <a:gd name="T6" fmla="*/ 244798 w 159"/>
                <a:gd name="T7" fmla="*/ 0 h 159"/>
                <a:gd name="T8" fmla="*/ 0 w 159"/>
                <a:gd name="T9" fmla="*/ 743809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59">
                  <a:moveTo>
                    <a:pt x="0" y="79"/>
                  </a:moveTo>
                  <a:cubicBezTo>
                    <a:pt x="106" y="159"/>
                    <a:pt x="106" y="159"/>
                    <a:pt x="106" y="159"/>
                  </a:cubicBezTo>
                  <a:cubicBezTo>
                    <a:pt x="139" y="115"/>
                    <a:pt x="159" y="59"/>
                    <a:pt x="159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0"/>
                    <a:pt x="16" y="57"/>
                    <a:pt x="0" y="79"/>
                  </a:cubicBezTo>
                  <a:close/>
                </a:path>
              </a:pathLst>
            </a:custGeom>
            <a:solidFill>
              <a:srgbClr val="1391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8"/>
            <p:cNvSpPr>
              <a:spLocks/>
            </p:cNvSpPr>
            <p:nvPr/>
          </p:nvSpPr>
          <p:spPr bwMode="auto">
            <a:xfrm>
              <a:off x="2409825" y="1689100"/>
              <a:ext cx="1328738" cy="2671763"/>
            </a:xfrm>
            <a:custGeom>
              <a:avLst/>
              <a:gdLst>
                <a:gd name="T0" fmla="*/ 725278 w 141"/>
                <a:gd name="T1" fmla="*/ 0 h 284"/>
                <a:gd name="T2" fmla="*/ 0 w 141"/>
                <a:gd name="T3" fmla="*/ 724382 h 284"/>
                <a:gd name="T4" fmla="*/ 301414 w 141"/>
                <a:gd name="T5" fmla="*/ 1448764 h 284"/>
                <a:gd name="T6" fmla="*/ 94192 w 141"/>
                <a:gd name="T7" fmla="*/ 2060255 h 284"/>
                <a:gd name="T8" fmla="*/ 913662 w 141"/>
                <a:gd name="T9" fmla="*/ 2671746 h 284"/>
                <a:gd name="T10" fmla="*/ 1328106 w 141"/>
                <a:gd name="T11" fmla="*/ 1448764 h 284"/>
                <a:gd name="T12" fmla="*/ 725278 w 141"/>
                <a:gd name="T13" fmla="*/ 0 h 2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" h="284">
                  <a:moveTo>
                    <a:pt x="77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20" y="96"/>
                    <a:pt x="32" y="124"/>
                    <a:pt x="32" y="154"/>
                  </a:cubicBezTo>
                  <a:cubicBezTo>
                    <a:pt x="32" y="178"/>
                    <a:pt x="24" y="201"/>
                    <a:pt x="10" y="219"/>
                  </a:cubicBezTo>
                  <a:cubicBezTo>
                    <a:pt x="97" y="284"/>
                    <a:pt x="97" y="284"/>
                    <a:pt x="97" y="284"/>
                  </a:cubicBezTo>
                  <a:cubicBezTo>
                    <a:pt x="125" y="248"/>
                    <a:pt x="141" y="203"/>
                    <a:pt x="141" y="154"/>
                  </a:cubicBezTo>
                  <a:cubicBezTo>
                    <a:pt x="141" y="94"/>
                    <a:pt x="116" y="39"/>
                    <a:pt x="77" y="0"/>
                  </a:cubicBezTo>
                  <a:close/>
                </a:path>
              </a:pathLst>
            </a:custGeom>
            <a:solidFill>
              <a:srgbClr val="DF7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10"/>
            <p:cNvSpPr>
              <a:spLocks/>
            </p:cNvSpPr>
            <p:nvPr/>
          </p:nvSpPr>
          <p:spPr bwMode="auto">
            <a:xfrm>
              <a:off x="1684338" y="1454150"/>
              <a:ext cx="1687512" cy="2690813"/>
            </a:xfrm>
            <a:custGeom>
              <a:avLst/>
              <a:gdLst>
                <a:gd name="T0" fmla="*/ 0 w 179"/>
                <a:gd name="T1" fmla="*/ 0 h 286"/>
                <a:gd name="T2" fmla="*/ 0 w 179"/>
                <a:gd name="T3" fmla="*/ 837460 h 286"/>
                <a:gd name="T4" fmla="*/ 838945 w 179"/>
                <a:gd name="T5" fmla="*/ 1684329 h 286"/>
                <a:gd name="T6" fmla="*/ 678697 w 179"/>
                <a:gd name="T7" fmla="*/ 2183041 h 286"/>
                <a:gd name="T8" fmla="*/ 1347968 w 179"/>
                <a:gd name="T9" fmla="*/ 2691163 h 286"/>
                <a:gd name="T10" fmla="*/ 1687317 w 179"/>
                <a:gd name="T11" fmla="*/ 1684329 h 286"/>
                <a:gd name="T12" fmla="*/ 0 w 179"/>
                <a:gd name="T13" fmla="*/ 0 h 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286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49" y="89"/>
                    <a:pt x="89" y="129"/>
                    <a:pt x="89" y="179"/>
                  </a:cubicBezTo>
                  <a:cubicBezTo>
                    <a:pt x="89" y="199"/>
                    <a:pt x="83" y="217"/>
                    <a:pt x="72" y="232"/>
                  </a:cubicBezTo>
                  <a:cubicBezTo>
                    <a:pt x="143" y="286"/>
                    <a:pt x="143" y="286"/>
                    <a:pt x="143" y="286"/>
                  </a:cubicBezTo>
                  <a:cubicBezTo>
                    <a:pt x="165" y="256"/>
                    <a:pt x="179" y="219"/>
                    <a:pt x="179" y="179"/>
                  </a:cubicBezTo>
                  <a:cubicBezTo>
                    <a:pt x="179" y="80"/>
                    <a:pt x="99" y="0"/>
                    <a:pt x="0" y="0"/>
                  </a:cubicBezTo>
                  <a:close/>
                </a:path>
              </a:pathLst>
            </a:custGeom>
            <a:solidFill>
              <a:srgbClr val="00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13"/>
            <p:cNvSpPr>
              <a:spLocks/>
            </p:cNvSpPr>
            <p:nvPr/>
          </p:nvSpPr>
          <p:spPr bwMode="auto">
            <a:xfrm>
              <a:off x="762000" y="1830388"/>
              <a:ext cx="2233613" cy="2087562"/>
            </a:xfrm>
            <a:custGeom>
              <a:avLst/>
              <a:gdLst>
                <a:gd name="T0" fmla="*/ 923320 w 237"/>
                <a:gd name="T1" fmla="*/ 0 h 222"/>
                <a:gd name="T2" fmla="*/ 0 w 237"/>
                <a:gd name="T3" fmla="*/ 376090 h 222"/>
                <a:gd name="T4" fmla="*/ 461660 w 237"/>
                <a:gd name="T5" fmla="*/ 836801 h 222"/>
                <a:gd name="T6" fmla="*/ 923320 w 237"/>
                <a:gd name="T7" fmla="*/ 648756 h 222"/>
                <a:gd name="T8" fmla="*/ 1582835 w 237"/>
                <a:gd name="T9" fmla="*/ 1306914 h 222"/>
                <a:gd name="T10" fmla="*/ 1450932 w 237"/>
                <a:gd name="T11" fmla="*/ 1692407 h 222"/>
                <a:gd name="T12" fmla="*/ 1969122 w 237"/>
                <a:gd name="T13" fmla="*/ 2087302 h 222"/>
                <a:gd name="T14" fmla="*/ 2232928 w 237"/>
                <a:gd name="T15" fmla="*/ 1306914 h 222"/>
                <a:gd name="T16" fmla="*/ 923320 w 237"/>
                <a:gd name="T17" fmla="*/ 0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7" h="222">
                  <a:moveTo>
                    <a:pt x="98" y="0"/>
                  </a:moveTo>
                  <a:cubicBezTo>
                    <a:pt x="60" y="0"/>
                    <a:pt x="25" y="15"/>
                    <a:pt x="0" y="40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62" y="77"/>
                    <a:pt x="79" y="69"/>
                    <a:pt x="98" y="69"/>
                  </a:cubicBezTo>
                  <a:cubicBezTo>
                    <a:pt x="137" y="69"/>
                    <a:pt x="168" y="100"/>
                    <a:pt x="168" y="139"/>
                  </a:cubicBezTo>
                  <a:cubicBezTo>
                    <a:pt x="168" y="154"/>
                    <a:pt x="163" y="169"/>
                    <a:pt x="154" y="180"/>
                  </a:cubicBezTo>
                  <a:cubicBezTo>
                    <a:pt x="209" y="222"/>
                    <a:pt x="209" y="222"/>
                    <a:pt x="209" y="222"/>
                  </a:cubicBezTo>
                  <a:cubicBezTo>
                    <a:pt x="227" y="199"/>
                    <a:pt x="237" y="170"/>
                    <a:pt x="237" y="139"/>
                  </a:cubicBezTo>
                  <a:cubicBezTo>
                    <a:pt x="237" y="62"/>
                    <a:pt x="175" y="0"/>
                    <a:pt x="98" y="0"/>
                  </a:cubicBezTo>
                  <a:close/>
                </a:path>
              </a:pathLst>
            </a:custGeom>
            <a:solidFill>
              <a:srgbClr val="F4C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16"/>
            <p:cNvSpPr>
              <a:spLocks/>
            </p:cNvSpPr>
            <p:nvPr/>
          </p:nvSpPr>
          <p:spPr bwMode="auto">
            <a:xfrm>
              <a:off x="781050" y="2224088"/>
              <a:ext cx="1817688" cy="1458912"/>
            </a:xfrm>
            <a:custGeom>
              <a:avLst/>
              <a:gdLst>
                <a:gd name="T0" fmla="*/ 903996 w 193"/>
                <a:gd name="T1" fmla="*/ 0 h 155"/>
                <a:gd name="T2" fmla="*/ 0 w 193"/>
                <a:gd name="T3" fmla="*/ 912550 h 155"/>
                <a:gd name="T4" fmla="*/ 451998 w 193"/>
                <a:gd name="T5" fmla="*/ 912550 h 155"/>
                <a:gd name="T6" fmla="*/ 903996 w 193"/>
                <a:gd name="T7" fmla="*/ 451571 h 155"/>
                <a:gd name="T8" fmla="*/ 1365411 w 193"/>
                <a:gd name="T9" fmla="*/ 912550 h 155"/>
                <a:gd name="T10" fmla="*/ 1271245 w 193"/>
                <a:gd name="T11" fmla="*/ 1185375 h 155"/>
                <a:gd name="T12" fmla="*/ 1638493 w 193"/>
                <a:gd name="T13" fmla="*/ 1458199 h 155"/>
                <a:gd name="T14" fmla="*/ 1817409 w 193"/>
                <a:gd name="T15" fmla="*/ 912550 h 155"/>
                <a:gd name="T16" fmla="*/ 903996 w 193"/>
                <a:gd name="T17" fmla="*/ 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3" h="155">
                  <a:moveTo>
                    <a:pt x="96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0"/>
                    <a:pt x="70" y="48"/>
                    <a:pt x="96" y="48"/>
                  </a:cubicBezTo>
                  <a:cubicBezTo>
                    <a:pt x="123" y="48"/>
                    <a:pt x="145" y="70"/>
                    <a:pt x="145" y="97"/>
                  </a:cubicBezTo>
                  <a:cubicBezTo>
                    <a:pt x="145" y="107"/>
                    <a:pt x="141" y="118"/>
                    <a:pt x="135" y="126"/>
                  </a:cubicBezTo>
                  <a:cubicBezTo>
                    <a:pt x="174" y="155"/>
                    <a:pt x="174" y="155"/>
                    <a:pt x="174" y="155"/>
                  </a:cubicBezTo>
                  <a:cubicBezTo>
                    <a:pt x="186" y="138"/>
                    <a:pt x="193" y="118"/>
                    <a:pt x="193" y="97"/>
                  </a:cubicBezTo>
                  <a:cubicBezTo>
                    <a:pt x="193" y="43"/>
                    <a:pt x="150" y="0"/>
                    <a:pt x="96" y="0"/>
                  </a:cubicBezTo>
                  <a:close/>
                </a:path>
              </a:pathLst>
            </a:custGeom>
            <a:solidFill>
              <a:srgbClr val="1FD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2152650" y="3136900"/>
              <a:ext cx="404813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chemeClr val="bg1"/>
                  </a:solidFill>
                  <a:latin typeface="+mj-lt"/>
                  <a:cs typeface="+mn-cs"/>
                </a:rPr>
                <a:t>01.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492375" y="3409950"/>
              <a:ext cx="403225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chemeClr val="bg1"/>
                  </a:solidFill>
                  <a:latin typeface="+mj-lt"/>
                  <a:cs typeface="+mn-cs"/>
                </a:rPr>
                <a:t>02.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814638" y="3670300"/>
              <a:ext cx="404812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chemeClr val="bg1"/>
                  </a:solidFill>
                  <a:latin typeface="+mj-lt"/>
                  <a:cs typeface="+mn-cs"/>
                </a:rPr>
                <a:t>03.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13088" y="3887788"/>
              <a:ext cx="403225" cy="3397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chemeClr val="bg1"/>
                  </a:solidFill>
                  <a:latin typeface="+mj-lt"/>
                  <a:cs typeface="+mn-cs"/>
                </a:rPr>
                <a:t>04.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467100" y="4089400"/>
              <a:ext cx="403225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schemeClr val="bg1"/>
                  </a:solidFill>
                  <a:latin typeface="+mj-lt"/>
                  <a:cs typeface="+mn-cs"/>
                </a:rPr>
                <a:t>05.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676900" y="1111278"/>
              <a:ext cx="1364713" cy="357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Corbel" panose="020B0503020204020204" pitchFamily="34" charset="0"/>
                </a:rPr>
                <a:t>Project Brief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670550" y="1152525"/>
              <a:ext cx="2863850" cy="2474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bg1">
                    <a:lumMod val="8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2" name="Rounded Rectangle 131"/>
            <p:cNvSpPr>
              <a:spLocks/>
            </p:cNvSpPr>
            <p:nvPr/>
          </p:nvSpPr>
          <p:spPr>
            <a:xfrm>
              <a:off x="5200248" y="1166973"/>
              <a:ext cx="292987" cy="298305"/>
            </a:xfrm>
            <a:prstGeom prst="roundRect">
              <a:avLst/>
            </a:prstGeom>
            <a:noFill/>
            <a:ln w="19050">
              <a:solidFill>
                <a:srgbClr val="1FD8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76900" y="1792300"/>
              <a:ext cx="1623306" cy="357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Corbel" panose="020B0503020204020204" pitchFamily="34" charset="0"/>
                </a:rPr>
                <a:t>Background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135" name="Rounded Rectangle 134"/>
            <p:cNvSpPr>
              <a:spLocks/>
            </p:cNvSpPr>
            <p:nvPr/>
          </p:nvSpPr>
          <p:spPr>
            <a:xfrm>
              <a:off x="5200248" y="1808133"/>
              <a:ext cx="292987" cy="298305"/>
            </a:xfrm>
            <a:prstGeom prst="roundRect">
              <a:avLst/>
            </a:prstGeom>
            <a:noFill/>
            <a:ln w="19050">
              <a:solidFill>
                <a:srgbClr val="F4C6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676900" y="2559561"/>
              <a:ext cx="1623306" cy="357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Corbel" panose="020B0503020204020204" pitchFamily="34" charset="0"/>
                </a:rPr>
                <a:t>Development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138" name="Rounded Rectangle 137"/>
            <p:cNvSpPr>
              <a:spLocks/>
            </p:cNvSpPr>
            <p:nvPr/>
          </p:nvSpPr>
          <p:spPr>
            <a:xfrm>
              <a:off x="5200248" y="2575394"/>
              <a:ext cx="292987" cy="298305"/>
            </a:xfrm>
            <a:prstGeom prst="roundRect">
              <a:avLst/>
            </a:prstGeom>
            <a:noFill/>
            <a:ln w="19050">
              <a:solidFill>
                <a:srgbClr val="00C3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676900" y="3322593"/>
              <a:ext cx="1505764" cy="357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Corbel" panose="020B0503020204020204" pitchFamily="34" charset="0"/>
                </a:rPr>
                <a:t>Findings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141" name="Rounded Rectangle 140"/>
            <p:cNvSpPr>
              <a:spLocks/>
            </p:cNvSpPr>
            <p:nvPr/>
          </p:nvSpPr>
          <p:spPr>
            <a:xfrm>
              <a:off x="5200248" y="3338426"/>
              <a:ext cx="292987" cy="298305"/>
            </a:xfrm>
            <a:prstGeom prst="roundRect">
              <a:avLst/>
            </a:prstGeom>
            <a:noFill/>
            <a:ln w="19050">
              <a:solidFill>
                <a:srgbClr val="DE6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676900" y="4103119"/>
              <a:ext cx="2446102" cy="3574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 smtClean="0">
                  <a:latin typeface="Corbel" panose="020B0503020204020204" pitchFamily="34" charset="0"/>
                </a:rPr>
                <a:t>Challenge &amp; Future plan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144" name="Rounded Rectangle 143"/>
            <p:cNvSpPr>
              <a:spLocks/>
            </p:cNvSpPr>
            <p:nvPr/>
          </p:nvSpPr>
          <p:spPr>
            <a:xfrm>
              <a:off x="5200248" y="4103119"/>
              <a:ext cx="292987" cy="298305"/>
            </a:xfrm>
            <a:prstGeom prst="roundRect">
              <a:avLst/>
            </a:prstGeom>
            <a:noFill/>
            <a:ln w="19050">
              <a:solidFill>
                <a:srgbClr val="1391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51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Brief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9883" y="1161727"/>
            <a:ext cx="981635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UNNC Small Teaching and Learning Grant winner</a:t>
            </a:r>
            <a:r>
              <a:rPr lang="en-US" sz="2000" dirty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pilot safety training in VR format</a:t>
            </a:r>
          </a:p>
          <a:p>
            <a:endParaRPr lang="en-US" sz="1100" dirty="0" smtClean="0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Collaboration - a project worked together with Faculty of Science and Engineering (</a:t>
            </a:r>
            <a:r>
              <a:rPr lang="en-US" sz="2000" dirty="0" err="1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FoSE</a:t>
            </a: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and student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 smtClean="0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Faculty raised the request to enhance safety training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Learning technologies team brought the technical solution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Student helpers produced the training materials</a:t>
            </a:r>
          </a:p>
          <a:p>
            <a:pPr lvl="1"/>
            <a:endParaRPr lang="en-US" sz="2000" dirty="0" smtClean="0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activity Cocktail in Chemical Lab was organized to collect student </a:t>
            </a: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feedback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Student participants joined the session to gain the opportunity of safety training, chemical experiments and credits</a:t>
            </a:r>
            <a:endParaRPr lang="en-US" sz="2000" dirty="0" smtClean="0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86"/>
          <p:cNvSpPr>
            <a:spLocks/>
          </p:cNvSpPr>
          <p:nvPr/>
        </p:nvSpPr>
        <p:spPr bwMode="auto">
          <a:xfrm>
            <a:off x="2400487" y="4747466"/>
            <a:ext cx="1155700" cy="773851"/>
          </a:xfrm>
          <a:custGeom>
            <a:avLst/>
            <a:gdLst>
              <a:gd name="T0" fmla="*/ 824207 w 129"/>
              <a:gd name="T1" fmla="*/ 0 h 135"/>
              <a:gd name="T2" fmla="*/ 1012341 w 129"/>
              <a:gd name="T3" fmla="*/ 134265 h 135"/>
              <a:gd name="T4" fmla="*/ 1155681 w 129"/>
              <a:gd name="T5" fmla="*/ 295383 h 135"/>
              <a:gd name="T6" fmla="*/ 1057135 w 129"/>
              <a:gd name="T7" fmla="*/ 456500 h 135"/>
              <a:gd name="T8" fmla="*/ 994423 w 129"/>
              <a:gd name="T9" fmla="*/ 626569 h 135"/>
              <a:gd name="T10" fmla="*/ 967547 w 129"/>
              <a:gd name="T11" fmla="*/ 528108 h 135"/>
              <a:gd name="T12" fmla="*/ 949629 w 129"/>
              <a:gd name="T13" fmla="*/ 537059 h 135"/>
              <a:gd name="T14" fmla="*/ 940671 w 129"/>
              <a:gd name="T15" fmla="*/ 537059 h 135"/>
              <a:gd name="T16" fmla="*/ 931712 w 129"/>
              <a:gd name="T17" fmla="*/ 546010 h 135"/>
              <a:gd name="T18" fmla="*/ 913794 w 129"/>
              <a:gd name="T19" fmla="*/ 546010 h 135"/>
              <a:gd name="T20" fmla="*/ 886918 w 129"/>
              <a:gd name="T21" fmla="*/ 563912 h 135"/>
              <a:gd name="T22" fmla="*/ 653990 w 129"/>
              <a:gd name="T23" fmla="*/ 716079 h 135"/>
              <a:gd name="T24" fmla="*/ 501691 w 129"/>
              <a:gd name="T25" fmla="*/ 939853 h 135"/>
              <a:gd name="T26" fmla="*/ 447938 w 129"/>
              <a:gd name="T27" fmla="*/ 1208383 h 135"/>
              <a:gd name="T28" fmla="*/ 0 w 129"/>
              <a:gd name="T29" fmla="*/ 1208383 h 135"/>
              <a:gd name="T30" fmla="*/ 17918 w 129"/>
              <a:gd name="T31" fmla="*/ 984608 h 135"/>
              <a:gd name="T32" fmla="*/ 89588 w 129"/>
              <a:gd name="T33" fmla="*/ 769785 h 135"/>
              <a:gd name="T34" fmla="*/ 331474 w 129"/>
              <a:gd name="T35" fmla="*/ 393843 h 135"/>
              <a:gd name="T36" fmla="*/ 707743 w 129"/>
              <a:gd name="T37" fmla="*/ 143216 h 135"/>
              <a:gd name="T38" fmla="*/ 761495 w 129"/>
              <a:gd name="T39" fmla="*/ 125314 h 135"/>
              <a:gd name="T40" fmla="*/ 788372 w 129"/>
              <a:gd name="T41" fmla="*/ 116363 h 135"/>
              <a:gd name="T42" fmla="*/ 797330 w 129"/>
              <a:gd name="T43" fmla="*/ 116363 h 135"/>
              <a:gd name="T44" fmla="*/ 815248 w 129"/>
              <a:gd name="T45" fmla="*/ 107412 h 135"/>
              <a:gd name="T46" fmla="*/ 851083 w 129"/>
              <a:gd name="T47" fmla="*/ 98461 h 135"/>
              <a:gd name="T48" fmla="*/ 824207 w 129"/>
              <a:gd name="T49" fmla="*/ 0 h 1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9" h="135">
                <a:moveTo>
                  <a:pt x="92" y="0"/>
                </a:moveTo>
                <a:cubicBezTo>
                  <a:pt x="100" y="5"/>
                  <a:pt x="107" y="10"/>
                  <a:pt x="113" y="15"/>
                </a:cubicBezTo>
                <a:cubicBezTo>
                  <a:pt x="119" y="21"/>
                  <a:pt x="124" y="27"/>
                  <a:pt x="129" y="33"/>
                </a:cubicBezTo>
                <a:cubicBezTo>
                  <a:pt x="124" y="39"/>
                  <a:pt x="121" y="45"/>
                  <a:pt x="118" y="51"/>
                </a:cubicBezTo>
                <a:cubicBezTo>
                  <a:pt x="115" y="57"/>
                  <a:pt x="112" y="63"/>
                  <a:pt x="111" y="70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7" y="60"/>
                  <a:pt x="107" y="60"/>
                  <a:pt x="106" y="60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04" y="61"/>
                  <a:pt x="104" y="61"/>
                  <a:pt x="104" y="61"/>
                </a:cubicBezTo>
                <a:cubicBezTo>
                  <a:pt x="103" y="61"/>
                  <a:pt x="103" y="61"/>
                  <a:pt x="102" y="61"/>
                </a:cubicBezTo>
                <a:cubicBezTo>
                  <a:pt x="101" y="62"/>
                  <a:pt x="100" y="62"/>
                  <a:pt x="99" y="63"/>
                </a:cubicBezTo>
                <a:cubicBezTo>
                  <a:pt x="89" y="67"/>
                  <a:pt x="80" y="72"/>
                  <a:pt x="73" y="80"/>
                </a:cubicBezTo>
                <a:cubicBezTo>
                  <a:pt x="66" y="87"/>
                  <a:pt x="60" y="96"/>
                  <a:pt x="56" y="105"/>
                </a:cubicBezTo>
                <a:cubicBezTo>
                  <a:pt x="52" y="115"/>
                  <a:pt x="50" y="125"/>
                  <a:pt x="50" y="13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27"/>
                  <a:pt x="1" y="119"/>
                  <a:pt x="2" y="110"/>
                </a:cubicBezTo>
                <a:cubicBezTo>
                  <a:pt x="4" y="102"/>
                  <a:pt x="6" y="94"/>
                  <a:pt x="10" y="86"/>
                </a:cubicBezTo>
                <a:cubicBezTo>
                  <a:pt x="16" y="70"/>
                  <a:pt x="26" y="56"/>
                  <a:pt x="37" y="44"/>
                </a:cubicBezTo>
                <a:cubicBezTo>
                  <a:pt x="49" y="32"/>
                  <a:pt x="64" y="23"/>
                  <a:pt x="79" y="16"/>
                </a:cubicBezTo>
                <a:cubicBezTo>
                  <a:pt x="81" y="15"/>
                  <a:pt x="83" y="15"/>
                  <a:pt x="85" y="14"/>
                </a:cubicBezTo>
                <a:cubicBezTo>
                  <a:pt x="86" y="14"/>
                  <a:pt x="87" y="13"/>
                  <a:pt x="88" y="13"/>
                </a:cubicBezTo>
                <a:cubicBezTo>
                  <a:pt x="89" y="13"/>
                  <a:pt x="89" y="13"/>
                  <a:pt x="89" y="13"/>
                </a:cubicBezTo>
                <a:cubicBezTo>
                  <a:pt x="90" y="12"/>
                  <a:pt x="90" y="12"/>
                  <a:pt x="91" y="12"/>
                </a:cubicBezTo>
                <a:cubicBezTo>
                  <a:pt x="92" y="12"/>
                  <a:pt x="94" y="11"/>
                  <a:pt x="95" y="11"/>
                </a:cubicBezTo>
                <a:lnTo>
                  <a:pt x="9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87"/>
          <p:cNvSpPr>
            <a:spLocks/>
          </p:cNvSpPr>
          <p:nvPr/>
        </p:nvSpPr>
        <p:spPr bwMode="auto">
          <a:xfrm>
            <a:off x="3654612" y="4791916"/>
            <a:ext cx="1208088" cy="738259"/>
          </a:xfrm>
          <a:custGeom>
            <a:avLst/>
            <a:gdLst>
              <a:gd name="T0" fmla="*/ 1208383 w 135"/>
              <a:gd name="T1" fmla="*/ 821521 h 129"/>
              <a:gd name="T2" fmla="*/ 1074118 w 135"/>
              <a:gd name="T3" fmla="*/ 1009042 h 129"/>
              <a:gd name="T4" fmla="*/ 921951 w 135"/>
              <a:gd name="T5" fmla="*/ 1151915 h 129"/>
              <a:gd name="T6" fmla="*/ 760834 w 135"/>
              <a:gd name="T7" fmla="*/ 1044760 h 129"/>
              <a:gd name="T8" fmla="*/ 590765 w 135"/>
              <a:gd name="T9" fmla="*/ 991183 h 129"/>
              <a:gd name="T10" fmla="*/ 680275 w 135"/>
              <a:gd name="T11" fmla="*/ 964394 h 129"/>
              <a:gd name="T12" fmla="*/ 671324 w 135"/>
              <a:gd name="T13" fmla="*/ 946535 h 129"/>
              <a:gd name="T14" fmla="*/ 671324 w 135"/>
              <a:gd name="T15" fmla="*/ 928676 h 129"/>
              <a:gd name="T16" fmla="*/ 671324 w 135"/>
              <a:gd name="T17" fmla="*/ 928676 h 129"/>
              <a:gd name="T18" fmla="*/ 662373 w 135"/>
              <a:gd name="T19" fmla="*/ 910817 h 129"/>
              <a:gd name="T20" fmla="*/ 653422 w 135"/>
              <a:gd name="T21" fmla="*/ 875098 h 129"/>
              <a:gd name="T22" fmla="*/ 501255 w 135"/>
              <a:gd name="T23" fmla="*/ 651859 h 129"/>
              <a:gd name="T24" fmla="*/ 268530 w 135"/>
              <a:gd name="T25" fmla="*/ 500056 h 129"/>
              <a:gd name="T26" fmla="*/ 0 w 135"/>
              <a:gd name="T27" fmla="*/ 446479 h 129"/>
              <a:gd name="T28" fmla="*/ 0 w 135"/>
              <a:gd name="T29" fmla="*/ 0 h 129"/>
              <a:gd name="T30" fmla="*/ 223775 w 135"/>
              <a:gd name="T31" fmla="*/ 17859 h 129"/>
              <a:gd name="T32" fmla="*/ 438598 w 135"/>
              <a:gd name="T33" fmla="*/ 80366 h 129"/>
              <a:gd name="T34" fmla="*/ 814540 w 135"/>
              <a:gd name="T35" fmla="*/ 330394 h 129"/>
              <a:gd name="T36" fmla="*/ 1065167 w 135"/>
              <a:gd name="T37" fmla="*/ 705436 h 129"/>
              <a:gd name="T38" fmla="*/ 1083069 w 135"/>
              <a:gd name="T39" fmla="*/ 759014 h 129"/>
              <a:gd name="T40" fmla="*/ 1092020 w 135"/>
              <a:gd name="T41" fmla="*/ 785802 h 129"/>
              <a:gd name="T42" fmla="*/ 1100971 w 135"/>
              <a:gd name="T43" fmla="*/ 794732 h 129"/>
              <a:gd name="T44" fmla="*/ 1100971 w 135"/>
              <a:gd name="T45" fmla="*/ 812591 h 129"/>
              <a:gd name="T46" fmla="*/ 1118873 w 135"/>
              <a:gd name="T47" fmla="*/ 848309 h 129"/>
              <a:gd name="T48" fmla="*/ 1208383 w 135"/>
              <a:gd name="T49" fmla="*/ 821521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5" h="129">
                <a:moveTo>
                  <a:pt x="135" y="92"/>
                </a:moveTo>
                <a:cubicBezTo>
                  <a:pt x="131" y="100"/>
                  <a:pt x="126" y="107"/>
                  <a:pt x="120" y="113"/>
                </a:cubicBezTo>
                <a:cubicBezTo>
                  <a:pt x="115" y="119"/>
                  <a:pt x="109" y="124"/>
                  <a:pt x="103" y="129"/>
                </a:cubicBezTo>
                <a:cubicBezTo>
                  <a:pt x="97" y="124"/>
                  <a:pt x="91" y="120"/>
                  <a:pt x="85" y="117"/>
                </a:cubicBezTo>
                <a:cubicBezTo>
                  <a:pt x="78" y="114"/>
                  <a:pt x="72" y="112"/>
                  <a:pt x="66" y="111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7"/>
                  <a:pt x="76" y="106"/>
                  <a:pt x="75" y="106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5" y="103"/>
                  <a:pt x="74" y="103"/>
                  <a:pt x="74" y="102"/>
                </a:cubicBezTo>
                <a:cubicBezTo>
                  <a:pt x="74" y="101"/>
                  <a:pt x="73" y="100"/>
                  <a:pt x="73" y="98"/>
                </a:cubicBezTo>
                <a:cubicBezTo>
                  <a:pt x="69" y="89"/>
                  <a:pt x="63" y="80"/>
                  <a:pt x="56" y="73"/>
                </a:cubicBezTo>
                <a:cubicBezTo>
                  <a:pt x="48" y="66"/>
                  <a:pt x="40" y="60"/>
                  <a:pt x="30" y="56"/>
                </a:cubicBezTo>
                <a:cubicBezTo>
                  <a:pt x="21" y="52"/>
                  <a:pt x="10" y="50"/>
                  <a:pt x="0" y="50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17" y="0"/>
                  <a:pt x="25" y="2"/>
                </a:cubicBezTo>
                <a:cubicBezTo>
                  <a:pt x="33" y="4"/>
                  <a:pt x="41" y="6"/>
                  <a:pt x="49" y="9"/>
                </a:cubicBezTo>
                <a:cubicBezTo>
                  <a:pt x="65" y="16"/>
                  <a:pt x="79" y="25"/>
                  <a:pt x="91" y="37"/>
                </a:cubicBezTo>
                <a:cubicBezTo>
                  <a:pt x="103" y="49"/>
                  <a:pt x="113" y="63"/>
                  <a:pt x="119" y="79"/>
                </a:cubicBezTo>
                <a:cubicBezTo>
                  <a:pt x="120" y="81"/>
                  <a:pt x="121" y="83"/>
                  <a:pt x="121" y="85"/>
                </a:cubicBezTo>
                <a:cubicBezTo>
                  <a:pt x="122" y="86"/>
                  <a:pt x="122" y="87"/>
                  <a:pt x="122" y="88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90"/>
                  <a:pt x="123" y="90"/>
                  <a:pt x="123" y="91"/>
                </a:cubicBezTo>
                <a:cubicBezTo>
                  <a:pt x="124" y="92"/>
                  <a:pt x="124" y="93"/>
                  <a:pt x="125" y="95"/>
                </a:cubicBezTo>
                <a:lnTo>
                  <a:pt x="135" y="9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88"/>
          <p:cNvSpPr>
            <a:spLocks/>
          </p:cNvSpPr>
          <p:nvPr/>
        </p:nvSpPr>
        <p:spPr bwMode="auto">
          <a:xfrm>
            <a:off x="4388037" y="5572129"/>
            <a:ext cx="1152525" cy="773850"/>
          </a:xfrm>
          <a:custGeom>
            <a:avLst/>
            <a:gdLst>
              <a:gd name="T0" fmla="*/ 821521 w 129"/>
              <a:gd name="T1" fmla="*/ 1208383 h 135"/>
              <a:gd name="T2" fmla="*/ 1009042 w 129"/>
              <a:gd name="T3" fmla="*/ 1074118 h 135"/>
              <a:gd name="T4" fmla="*/ 1151915 w 129"/>
              <a:gd name="T5" fmla="*/ 913000 h 135"/>
              <a:gd name="T6" fmla="*/ 1053690 w 129"/>
              <a:gd name="T7" fmla="*/ 751883 h 135"/>
              <a:gd name="T8" fmla="*/ 991183 w 129"/>
              <a:gd name="T9" fmla="*/ 581814 h 135"/>
              <a:gd name="T10" fmla="*/ 964394 w 129"/>
              <a:gd name="T11" fmla="*/ 680275 h 135"/>
              <a:gd name="T12" fmla="*/ 946535 w 129"/>
              <a:gd name="T13" fmla="*/ 671324 h 135"/>
              <a:gd name="T14" fmla="*/ 937605 w 129"/>
              <a:gd name="T15" fmla="*/ 671324 h 135"/>
              <a:gd name="T16" fmla="*/ 928676 w 129"/>
              <a:gd name="T17" fmla="*/ 671324 h 135"/>
              <a:gd name="T18" fmla="*/ 910817 w 129"/>
              <a:gd name="T19" fmla="*/ 662373 h 135"/>
              <a:gd name="T20" fmla="*/ 884028 w 129"/>
              <a:gd name="T21" fmla="*/ 653422 h 135"/>
              <a:gd name="T22" fmla="*/ 651859 w 129"/>
              <a:gd name="T23" fmla="*/ 492304 h 135"/>
              <a:gd name="T24" fmla="*/ 500056 w 129"/>
              <a:gd name="T25" fmla="*/ 268530 h 135"/>
              <a:gd name="T26" fmla="*/ 446479 w 129"/>
              <a:gd name="T27" fmla="*/ 0 h 135"/>
              <a:gd name="T28" fmla="*/ 0 w 129"/>
              <a:gd name="T29" fmla="*/ 0 h 135"/>
              <a:gd name="T30" fmla="*/ 26789 w 129"/>
              <a:gd name="T31" fmla="*/ 223775 h 135"/>
              <a:gd name="T32" fmla="*/ 89296 w 129"/>
              <a:gd name="T33" fmla="*/ 438598 h 135"/>
              <a:gd name="T34" fmla="*/ 339324 w 129"/>
              <a:gd name="T35" fmla="*/ 814540 h 135"/>
              <a:gd name="T36" fmla="*/ 714366 w 129"/>
              <a:gd name="T37" fmla="*/ 1065167 h 135"/>
              <a:gd name="T38" fmla="*/ 759014 w 129"/>
              <a:gd name="T39" fmla="*/ 1083069 h 135"/>
              <a:gd name="T40" fmla="*/ 785802 w 129"/>
              <a:gd name="T41" fmla="*/ 1092020 h 135"/>
              <a:gd name="T42" fmla="*/ 794732 w 129"/>
              <a:gd name="T43" fmla="*/ 1100971 h 135"/>
              <a:gd name="T44" fmla="*/ 812591 w 129"/>
              <a:gd name="T45" fmla="*/ 1100971 h 135"/>
              <a:gd name="T46" fmla="*/ 848309 w 129"/>
              <a:gd name="T47" fmla="*/ 1109922 h 135"/>
              <a:gd name="T48" fmla="*/ 821521 w 129"/>
              <a:gd name="T49" fmla="*/ 1208383 h 1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9" h="135">
                <a:moveTo>
                  <a:pt x="92" y="135"/>
                </a:moveTo>
                <a:cubicBezTo>
                  <a:pt x="100" y="130"/>
                  <a:pt x="107" y="126"/>
                  <a:pt x="113" y="120"/>
                </a:cubicBezTo>
                <a:cubicBezTo>
                  <a:pt x="119" y="115"/>
                  <a:pt x="125" y="109"/>
                  <a:pt x="129" y="102"/>
                </a:cubicBezTo>
                <a:cubicBezTo>
                  <a:pt x="125" y="97"/>
                  <a:pt x="121" y="91"/>
                  <a:pt x="118" y="84"/>
                </a:cubicBezTo>
                <a:cubicBezTo>
                  <a:pt x="115" y="78"/>
                  <a:pt x="113" y="72"/>
                  <a:pt x="111" y="65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7" y="75"/>
                  <a:pt x="106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4"/>
                  <a:pt x="103" y="74"/>
                  <a:pt x="102" y="74"/>
                </a:cubicBezTo>
                <a:cubicBezTo>
                  <a:pt x="101" y="74"/>
                  <a:pt x="100" y="73"/>
                  <a:pt x="99" y="73"/>
                </a:cubicBezTo>
                <a:cubicBezTo>
                  <a:pt x="89" y="69"/>
                  <a:pt x="81" y="63"/>
                  <a:pt x="73" y="55"/>
                </a:cubicBezTo>
                <a:cubicBezTo>
                  <a:pt x="66" y="48"/>
                  <a:pt x="60" y="39"/>
                  <a:pt x="56" y="30"/>
                </a:cubicBezTo>
                <a:cubicBezTo>
                  <a:pt x="52" y="20"/>
                  <a:pt x="50" y="10"/>
                  <a:pt x="5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1" y="17"/>
                  <a:pt x="3" y="25"/>
                </a:cubicBezTo>
                <a:cubicBezTo>
                  <a:pt x="4" y="33"/>
                  <a:pt x="7" y="41"/>
                  <a:pt x="10" y="49"/>
                </a:cubicBezTo>
                <a:cubicBezTo>
                  <a:pt x="16" y="65"/>
                  <a:pt x="26" y="79"/>
                  <a:pt x="38" y="91"/>
                </a:cubicBezTo>
                <a:cubicBezTo>
                  <a:pt x="50" y="103"/>
                  <a:pt x="64" y="113"/>
                  <a:pt x="80" y="119"/>
                </a:cubicBezTo>
                <a:cubicBezTo>
                  <a:pt x="81" y="120"/>
                  <a:pt x="83" y="121"/>
                  <a:pt x="85" y="121"/>
                </a:cubicBezTo>
                <a:cubicBezTo>
                  <a:pt x="86" y="122"/>
                  <a:pt x="87" y="122"/>
                  <a:pt x="88" y="122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3"/>
                  <a:pt x="91" y="123"/>
                  <a:pt x="91" y="123"/>
                </a:cubicBezTo>
                <a:cubicBezTo>
                  <a:pt x="93" y="124"/>
                  <a:pt x="94" y="124"/>
                  <a:pt x="95" y="124"/>
                </a:cubicBezTo>
                <a:lnTo>
                  <a:pt x="92" y="13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89"/>
          <p:cNvSpPr>
            <a:spLocks/>
          </p:cNvSpPr>
          <p:nvPr/>
        </p:nvSpPr>
        <p:spPr bwMode="auto">
          <a:xfrm>
            <a:off x="5604062" y="5583240"/>
            <a:ext cx="1208088" cy="745378"/>
          </a:xfrm>
          <a:custGeom>
            <a:avLst/>
            <a:gdLst>
              <a:gd name="T0" fmla="*/ 1208383 w 135"/>
              <a:gd name="T1" fmla="*/ 331067 h 130"/>
              <a:gd name="T2" fmla="*/ 1074118 w 135"/>
              <a:gd name="T3" fmla="*/ 152112 h 130"/>
              <a:gd name="T4" fmla="*/ 921951 w 135"/>
              <a:gd name="T5" fmla="*/ 0 h 130"/>
              <a:gd name="T6" fmla="*/ 760834 w 135"/>
              <a:gd name="T7" fmla="*/ 107373 h 130"/>
              <a:gd name="T8" fmla="*/ 590765 w 135"/>
              <a:gd name="T9" fmla="*/ 161060 h 130"/>
              <a:gd name="T10" fmla="*/ 680275 w 135"/>
              <a:gd name="T11" fmla="*/ 187903 h 130"/>
              <a:gd name="T12" fmla="*/ 680275 w 135"/>
              <a:gd name="T13" fmla="*/ 214746 h 130"/>
              <a:gd name="T14" fmla="*/ 671324 w 135"/>
              <a:gd name="T15" fmla="*/ 223694 h 130"/>
              <a:gd name="T16" fmla="*/ 671324 w 135"/>
              <a:gd name="T17" fmla="*/ 223694 h 130"/>
              <a:gd name="T18" fmla="*/ 662373 w 135"/>
              <a:gd name="T19" fmla="*/ 241590 h 130"/>
              <a:gd name="T20" fmla="*/ 653422 w 135"/>
              <a:gd name="T21" fmla="*/ 277381 h 130"/>
              <a:gd name="T22" fmla="*/ 501255 w 135"/>
              <a:gd name="T23" fmla="*/ 501075 h 130"/>
              <a:gd name="T24" fmla="*/ 268530 w 135"/>
              <a:gd name="T25" fmla="*/ 653187 h 130"/>
              <a:gd name="T26" fmla="*/ 0 w 135"/>
              <a:gd name="T27" fmla="*/ 706874 h 130"/>
              <a:gd name="T28" fmla="*/ 0 w 135"/>
              <a:gd name="T29" fmla="*/ 1163210 h 130"/>
              <a:gd name="T30" fmla="*/ 223775 w 135"/>
              <a:gd name="T31" fmla="*/ 1136367 h 130"/>
              <a:gd name="T32" fmla="*/ 447549 w 135"/>
              <a:gd name="T33" fmla="*/ 1073732 h 130"/>
              <a:gd name="T34" fmla="*/ 814540 w 135"/>
              <a:gd name="T35" fmla="*/ 823195 h 130"/>
              <a:gd name="T36" fmla="*/ 1065167 w 135"/>
              <a:gd name="T37" fmla="*/ 447388 h 130"/>
              <a:gd name="T38" fmla="*/ 1092020 w 135"/>
              <a:gd name="T39" fmla="*/ 393702 h 130"/>
              <a:gd name="T40" fmla="*/ 1100971 w 135"/>
              <a:gd name="T41" fmla="*/ 366859 h 130"/>
              <a:gd name="T42" fmla="*/ 1100971 w 135"/>
              <a:gd name="T43" fmla="*/ 357911 h 130"/>
              <a:gd name="T44" fmla="*/ 1109922 w 135"/>
              <a:gd name="T45" fmla="*/ 340015 h 130"/>
              <a:gd name="T46" fmla="*/ 1118873 w 135"/>
              <a:gd name="T47" fmla="*/ 304224 h 130"/>
              <a:gd name="T48" fmla="*/ 1208383 w 135"/>
              <a:gd name="T49" fmla="*/ 331067 h 1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5" h="130">
                <a:moveTo>
                  <a:pt x="135" y="37"/>
                </a:moveTo>
                <a:cubicBezTo>
                  <a:pt x="131" y="30"/>
                  <a:pt x="126" y="23"/>
                  <a:pt x="120" y="17"/>
                </a:cubicBezTo>
                <a:cubicBezTo>
                  <a:pt x="115" y="10"/>
                  <a:pt x="109" y="5"/>
                  <a:pt x="103" y="0"/>
                </a:cubicBezTo>
                <a:cubicBezTo>
                  <a:pt x="97" y="5"/>
                  <a:pt x="91" y="9"/>
                  <a:pt x="85" y="12"/>
                </a:cubicBezTo>
                <a:cubicBezTo>
                  <a:pt x="79" y="15"/>
                  <a:pt x="72" y="17"/>
                  <a:pt x="66" y="18"/>
                </a:cubicBezTo>
                <a:cubicBezTo>
                  <a:pt x="76" y="21"/>
                  <a:pt x="76" y="21"/>
                  <a:pt x="76" y="21"/>
                </a:cubicBezTo>
                <a:cubicBezTo>
                  <a:pt x="76" y="22"/>
                  <a:pt x="76" y="23"/>
                  <a:pt x="76" y="24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6"/>
                  <a:pt x="75" y="27"/>
                  <a:pt x="74" y="27"/>
                </a:cubicBezTo>
                <a:cubicBezTo>
                  <a:pt x="74" y="28"/>
                  <a:pt x="74" y="30"/>
                  <a:pt x="73" y="31"/>
                </a:cubicBezTo>
                <a:cubicBezTo>
                  <a:pt x="69" y="40"/>
                  <a:pt x="63" y="49"/>
                  <a:pt x="56" y="56"/>
                </a:cubicBezTo>
                <a:cubicBezTo>
                  <a:pt x="49" y="64"/>
                  <a:pt x="40" y="69"/>
                  <a:pt x="30" y="73"/>
                </a:cubicBezTo>
                <a:cubicBezTo>
                  <a:pt x="21" y="77"/>
                  <a:pt x="11" y="79"/>
                  <a:pt x="0" y="79"/>
                </a:cubicBezTo>
                <a:cubicBezTo>
                  <a:pt x="0" y="130"/>
                  <a:pt x="0" y="130"/>
                  <a:pt x="0" y="130"/>
                </a:cubicBezTo>
                <a:cubicBezTo>
                  <a:pt x="9" y="130"/>
                  <a:pt x="17" y="129"/>
                  <a:pt x="25" y="127"/>
                </a:cubicBezTo>
                <a:cubicBezTo>
                  <a:pt x="34" y="126"/>
                  <a:pt x="42" y="123"/>
                  <a:pt x="50" y="120"/>
                </a:cubicBezTo>
                <a:cubicBezTo>
                  <a:pt x="65" y="113"/>
                  <a:pt x="79" y="104"/>
                  <a:pt x="91" y="92"/>
                </a:cubicBezTo>
                <a:cubicBezTo>
                  <a:pt x="103" y="80"/>
                  <a:pt x="113" y="66"/>
                  <a:pt x="119" y="50"/>
                </a:cubicBezTo>
                <a:cubicBezTo>
                  <a:pt x="120" y="48"/>
                  <a:pt x="121" y="46"/>
                  <a:pt x="122" y="44"/>
                </a:cubicBezTo>
                <a:cubicBezTo>
                  <a:pt x="122" y="43"/>
                  <a:pt x="122" y="42"/>
                  <a:pt x="123" y="41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3" y="40"/>
                  <a:pt x="123" y="39"/>
                  <a:pt x="124" y="38"/>
                </a:cubicBezTo>
                <a:cubicBezTo>
                  <a:pt x="124" y="37"/>
                  <a:pt x="124" y="36"/>
                  <a:pt x="125" y="34"/>
                </a:cubicBezTo>
                <a:lnTo>
                  <a:pt x="135" y="3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88"/>
          <p:cNvSpPr>
            <a:spLocks/>
          </p:cNvSpPr>
          <p:nvPr/>
        </p:nvSpPr>
        <p:spPr bwMode="auto">
          <a:xfrm flipV="1">
            <a:off x="6354950" y="4693491"/>
            <a:ext cx="1150937" cy="766732"/>
          </a:xfrm>
          <a:custGeom>
            <a:avLst/>
            <a:gdLst>
              <a:gd name="T0" fmla="*/ 820246 w 129"/>
              <a:gd name="T1" fmla="*/ 1197088 h 135"/>
              <a:gd name="T2" fmla="*/ 1007476 w 129"/>
              <a:gd name="T3" fmla="*/ 1064078 h 135"/>
              <a:gd name="T4" fmla="*/ 1150127 w 129"/>
              <a:gd name="T5" fmla="*/ 904466 h 135"/>
              <a:gd name="T6" fmla="*/ 1052054 w 129"/>
              <a:gd name="T7" fmla="*/ 744855 h 135"/>
              <a:gd name="T8" fmla="*/ 989644 w 129"/>
              <a:gd name="T9" fmla="*/ 576376 h 135"/>
              <a:gd name="T10" fmla="*/ 962897 w 129"/>
              <a:gd name="T11" fmla="*/ 673916 h 135"/>
              <a:gd name="T12" fmla="*/ 945066 w 129"/>
              <a:gd name="T13" fmla="*/ 665049 h 135"/>
              <a:gd name="T14" fmla="*/ 936150 w 129"/>
              <a:gd name="T15" fmla="*/ 665049 h 135"/>
              <a:gd name="T16" fmla="*/ 927234 w 129"/>
              <a:gd name="T17" fmla="*/ 665049 h 135"/>
              <a:gd name="T18" fmla="*/ 909403 w 129"/>
              <a:gd name="T19" fmla="*/ 656182 h 135"/>
              <a:gd name="T20" fmla="*/ 882656 w 129"/>
              <a:gd name="T21" fmla="*/ 647314 h 135"/>
              <a:gd name="T22" fmla="*/ 650847 w 129"/>
              <a:gd name="T23" fmla="*/ 487703 h 135"/>
              <a:gd name="T24" fmla="*/ 499280 w 129"/>
              <a:gd name="T25" fmla="*/ 266020 h 135"/>
              <a:gd name="T26" fmla="*/ 445786 w 129"/>
              <a:gd name="T27" fmla="*/ 0 h 135"/>
              <a:gd name="T28" fmla="*/ 0 w 129"/>
              <a:gd name="T29" fmla="*/ 0 h 135"/>
              <a:gd name="T30" fmla="*/ 26747 w 129"/>
              <a:gd name="T31" fmla="*/ 221683 h 135"/>
              <a:gd name="T32" fmla="*/ 89157 w 129"/>
              <a:gd name="T33" fmla="*/ 434499 h 135"/>
              <a:gd name="T34" fmla="*/ 338797 w 129"/>
              <a:gd name="T35" fmla="*/ 806926 h 135"/>
              <a:gd name="T36" fmla="*/ 713257 w 129"/>
              <a:gd name="T37" fmla="*/ 1055211 h 135"/>
              <a:gd name="T38" fmla="*/ 757836 w 129"/>
              <a:gd name="T39" fmla="*/ 1072946 h 135"/>
              <a:gd name="T40" fmla="*/ 784583 w 129"/>
              <a:gd name="T41" fmla="*/ 1081813 h 135"/>
              <a:gd name="T42" fmla="*/ 793498 w 129"/>
              <a:gd name="T43" fmla="*/ 1090680 h 135"/>
              <a:gd name="T44" fmla="*/ 811330 w 129"/>
              <a:gd name="T45" fmla="*/ 1090680 h 135"/>
              <a:gd name="T46" fmla="*/ 846993 w 129"/>
              <a:gd name="T47" fmla="*/ 1099547 h 135"/>
              <a:gd name="T48" fmla="*/ 820246 w 129"/>
              <a:gd name="T49" fmla="*/ 1197088 h 1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9" h="135">
                <a:moveTo>
                  <a:pt x="92" y="135"/>
                </a:moveTo>
                <a:cubicBezTo>
                  <a:pt x="100" y="130"/>
                  <a:pt x="107" y="126"/>
                  <a:pt x="113" y="120"/>
                </a:cubicBezTo>
                <a:cubicBezTo>
                  <a:pt x="119" y="115"/>
                  <a:pt x="125" y="109"/>
                  <a:pt x="129" y="102"/>
                </a:cubicBezTo>
                <a:cubicBezTo>
                  <a:pt x="125" y="97"/>
                  <a:pt x="121" y="91"/>
                  <a:pt x="118" y="84"/>
                </a:cubicBezTo>
                <a:cubicBezTo>
                  <a:pt x="115" y="78"/>
                  <a:pt x="113" y="72"/>
                  <a:pt x="111" y="65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7" y="75"/>
                  <a:pt x="106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4"/>
                  <a:pt x="103" y="74"/>
                  <a:pt x="102" y="74"/>
                </a:cubicBezTo>
                <a:cubicBezTo>
                  <a:pt x="101" y="74"/>
                  <a:pt x="100" y="73"/>
                  <a:pt x="99" y="73"/>
                </a:cubicBezTo>
                <a:cubicBezTo>
                  <a:pt x="89" y="69"/>
                  <a:pt x="81" y="63"/>
                  <a:pt x="73" y="55"/>
                </a:cubicBezTo>
                <a:cubicBezTo>
                  <a:pt x="66" y="48"/>
                  <a:pt x="60" y="39"/>
                  <a:pt x="56" y="30"/>
                </a:cubicBezTo>
                <a:cubicBezTo>
                  <a:pt x="52" y="20"/>
                  <a:pt x="50" y="10"/>
                  <a:pt x="5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1" y="17"/>
                  <a:pt x="3" y="25"/>
                </a:cubicBezTo>
                <a:cubicBezTo>
                  <a:pt x="4" y="33"/>
                  <a:pt x="7" y="41"/>
                  <a:pt x="10" y="49"/>
                </a:cubicBezTo>
                <a:cubicBezTo>
                  <a:pt x="16" y="65"/>
                  <a:pt x="26" y="79"/>
                  <a:pt x="38" y="91"/>
                </a:cubicBezTo>
                <a:cubicBezTo>
                  <a:pt x="50" y="103"/>
                  <a:pt x="64" y="113"/>
                  <a:pt x="80" y="119"/>
                </a:cubicBezTo>
                <a:cubicBezTo>
                  <a:pt x="81" y="120"/>
                  <a:pt x="83" y="121"/>
                  <a:pt x="85" y="121"/>
                </a:cubicBezTo>
                <a:cubicBezTo>
                  <a:pt x="86" y="122"/>
                  <a:pt x="87" y="122"/>
                  <a:pt x="88" y="122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3"/>
                  <a:pt x="91" y="123"/>
                  <a:pt x="91" y="123"/>
                </a:cubicBezTo>
                <a:cubicBezTo>
                  <a:pt x="93" y="124"/>
                  <a:pt x="94" y="124"/>
                  <a:pt x="95" y="124"/>
                </a:cubicBezTo>
                <a:lnTo>
                  <a:pt x="92" y="13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89"/>
          <p:cNvSpPr>
            <a:spLocks/>
          </p:cNvSpPr>
          <p:nvPr/>
        </p:nvSpPr>
        <p:spPr bwMode="auto">
          <a:xfrm flipV="1">
            <a:off x="7569387" y="4726828"/>
            <a:ext cx="1206500" cy="738259"/>
          </a:xfrm>
          <a:custGeom>
            <a:avLst/>
            <a:gdLst>
              <a:gd name="T0" fmla="*/ 1206507 w 135"/>
              <a:gd name="T1" fmla="*/ 327973 h 130"/>
              <a:gd name="T2" fmla="*/ 1072451 w 135"/>
              <a:gd name="T3" fmla="*/ 150690 h 130"/>
              <a:gd name="T4" fmla="*/ 920520 w 135"/>
              <a:gd name="T5" fmla="*/ 0 h 130"/>
              <a:gd name="T6" fmla="*/ 759653 w 135"/>
              <a:gd name="T7" fmla="*/ 106370 h 130"/>
              <a:gd name="T8" fmla="*/ 589848 w 135"/>
              <a:gd name="T9" fmla="*/ 159554 h 130"/>
              <a:gd name="T10" fmla="*/ 679219 w 135"/>
              <a:gd name="T11" fmla="*/ 186147 h 130"/>
              <a:gd name="T12" fmla="*/ 679219 w 135"/>
              <a:gd name="T13" fmla="*/ 212739 h 130"/>
              <a:gd name="T14" fmla="*/ 670282 w 135"/>
              <a:gd name="T15" fmla="*/ 221603 h 130"/>
              <a:gd name="T16" fmla="*/ 670282 w 135"/>
              <a:gd name="T17" fmla="*/ 221603 h 130"/>
              <a:gd name="T18" fmla="*/ 661345 w 135"/>
              <a:gd name="T19" fmla="*/ 239332 h 130"/>
              <a:gd name="T20" fmla="*/ 652407 w 135"/>
              <a:gd name="T21" fmla="*/ 274788 h 130"/>
              <a:gd name="T22" fmla="*/ 500477 w 135"/>
              <a:gd name="T23" fmla="*/ 496391 h 130"/>
              <a:gd name="T24" fmla="*/ 268113 w 135"/>
              <a:gd name="T25" fmla="*/ 647082 h 130"/>
              <a:gd name="T26" fmla="*/ 0 w 135"/>
              <a:gd name="T27" fmla="*/ 700266 h 130"/>
              <a:gd name="T28" fmla="*/ 0 w 135"/>
              <a:gd name="T29" fmla="*/ 1152337 h 130"/>
              <a:gd name="T30" fmla="*/ 223427 w 135"/>
              <a:gd name="T31" fmla="*/ 1125745 h 130"/>
              <a:gd name="T32" fmla="*/ 446854 w 135"/>
              <a:gd name="T33" fmla="*/ 1063696 h 130"/>
              <a:gd name="T34" fmla="*/ 813275 w 135"/>
              <a:gd name="T35" fmla="*/ 815500 h 130"/>
              <a:gd name="T36" fmla="*/ 1063514 w 135"/>
              <a:gd name="T37" fmla="*/ 443207 h 130"/>
              <a:gd name="T38" fmla="*/ 1090325 w 135"/>
              <a:gd name="T39" fmla="*/ 390022 h 130"/>
              <a:gd name="T40" fmla="*/ 1099262 w 135"/>
              <a:gd name="T41" fmla="*/ 363429 h 130"/>
              <a:gd name="T42" fmla="*/ 1099262 w 135"/>
              <a:gd name="T43" fmla="*/ 354565 h 130"/>
              <a:gd name="T44" fmla="*/ 1108199 w 135"/>
              <a:gd name="T45" fmla="*/ 336837 h 130"/>
              <a:gd name="T46" fmla="*/ 1117136 w 135"/>
              <a:gd name="T47" fmla="*/ 301380 h 130"/>
              <a:gd name="T48" fmla="*/ 1206507 w 135"/>
              <a:gd name="T49" fmla="*/ 327973 h 13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35" h="130">
                <a:moveTo>
                  <a:pt x="135" y="37"/>
                </a:moveTo>
                <a:cubicBezTo>
                  <a:pt x="131" y="30"/>
                  <a:pt x="126" y="23"/>
                  <a:pt x="120" y="17"/>
                </a:cubicBezTo>
                <a:cubicBezTo>
                  <a:pt x="115" y="10"/>
                  <a:pt x="109" y="5"/>
                  <a:pt x="103" y="0"/>
                </a:cubicBezTo>
                <a:cubicBezTo>
                  <a:pt x="97" y="5"/>
                  <a:pt x="91" y="9"/>
                  <a:pt x="85" y="12"/>
                </a:cubicBezTo>
                <a:cubicBezTo>
                  <a:pt x="79" y="15"/>
                  <a:pt x="72" y="17"/>
                  <a:pt x="66" y="18"/>
                </a:cubicBezTo>
                <a:cubicBezTo>
                  <a:pt x="76" y="21"/>
                  <a:pt x="76" y="21"/>
                  <a:pt x="76" y="21"/>
                </a:cubicBezTo>
                <a:cubicBezTo>
                  <a:pt x="76" y="22"/>
                  <a:pt x="76" y="23"/>
                  <a:pt x="76" y="24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6"/>
                  <a:pt x="75" y="27"/>
                  <a:pt x="74" y="27"/>
                </a:cubicBezTo>
                <a:cubicBezTo>
                  <a:pt x="74" y="28"/>
                  <a:pt x="74" y="30"/>
                  <a:pt x="73" y="31"/>
                </a:cubicBezTo>
                <a:cubicBezTo>
                  <a:pt x="69" y="40"/>
                  <a:pt x="63" y="49"/>
                  <a:pt x="56" y="56"/>
                </a:cubicBezTo>
                <a:cubicBezTo>
                  <a:pt x="49" y="64"/>
                  <a:pt x="40" y="69"/>
                  <a:pt x="30" y="73"/>
                </a:cubicBezTo>
                <a:cubicBezTo>
                  <a:pt x="21" y="77"/>
                  <a:pt x="11" y="79"/>
                  <a:pt x="0" y="79"/>
                </a:cubicBezTo>
                <a:cubicBezTo>
                  <a:pt x="0" y="130"/>
                  <a:pt x="0" y="130"/>
                  <a:pt x="0" y="130"/>
                </a:cubicBezTo>
                <a:cubicBezTo>
                  <a:pt x="9" y="130"/>
                  <a:pt x="17" y="129"/>
                  <a:pt x="25" y="127"/>
                </a:cubicBezTo>
                <a:cubicBezTo>
                  <a:pt x="34" y="126"/>
                  <a:pt x="42" y="123"/>
                  <a:pt x="50" y="120"/>
                </a:cubicBezTo>
                <a:cubicBezTo>
                  <a:pt x="65" y="113"/>
                  <a:pt x="79" y="104"/>
                  <a:pt x="91" y="92"/>
                </a:cubicBezTo>
                <a:cubicBezTo>
                  <a:pt x="103" y="80"/>
                  <a:pt x="113" y="66"/>
                  <a:pt x="119" y="50"/>
                </a:cubicBezTo>
                <a:cubicBezTo>
                  <a:pt x="120" y="48"/>
                  <a:pt x="121" y="46"/>
                  <a:pt x="122" y="44"/>
                </a:cubicBezTo>
                <a:cubicBezTo>
                  <a:pt x="122" y="43"/>
                  <a:pt x="122" y="42"/>
                  <a:pt x="123" y="41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3" y="40"/>
                  <a:pt x="123" y="39"/>
                  <a:pt x="124" y="38"/>
                </a:cubicBezTo>
                <a:cubicBezTo>
                  <a:pt x="124" y="37"/>
                  <a:pt x="124" y="36"/>
                  <a:pt x="125" y="34"/>
                </a:cubicBezTo>
                <a:lnTo>
                  <a:pt x="135" y="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88"/>
          <p:cNvSpPr>
            <a:spLocks/>
          </p:cNvSpPr>
          <p:nvPr/>
        </p:nvSpPr>
        <p:spPr bwMode="auto">
          <a:xfrm>
            <a:off x="8334562" y="5572129"/>
            <a:ext cx="1152525" cy="773850"/>
          </a:xfrm>
          <a:custGeom>
            <a:avLst/>
            <a:gdLst>
              <a:gd name="T0" fmla="*/ 821521 w 129"/>
              <a:gd name="T1" fmla="*/ 1208383 h 135"/>
              <a:gd name="T2" fmla="*/ 1009042 w 129"/>
              <a:gd name="T3" fmla="*/ 1074118 h 135"/>
              <a:gd name="T4" fmla="*/ 1151915 w 129"/>
              <a:gd name="T5" fmla="*/ 913000 h 135"/>
              <a:gd name="T6" fmla="*/ 1053690 w 129"/>
              <a:gd name="T7" fmla="*/ 751883 h 135"/>
              <a:gd name="T8" fmla="*/ 991183 w 129"/>
              <a:gd name="T9" fmla="*/ 581814 h 135"/>
              <a:gd name="T10" fmla="*/ 964394 w 129"/>
              <a:gd name="T11" fmla="*/ 680275 h 135"/>
              <a:gd name="T12" fmla="*/ 946535 w 129"/>
              <a:gd name="T13" fmla="*/ 671324 h 135"/>
              <a:gd name="T14" fmla="*/ 937605 w 129"/>
              <a:gd name="T15" fmla="*/ 671324 h 135"/>
              <a:gd name="T16" fmla="*/ 928676 w 129"/>
              <a:gd name="T17" fmla="*/ 671324 h 135"/>
              <a:gd name="T18" fmla="*/ 910817 w 129"/>
              <a:gd name="T19" fmla="*/ 662373 h 135"/>
              <a:gd name="T20" fmla="*/ 884028 w 129"/>
              <a:gd name="T21" fmla="*/ 653422 h 135"/>
              <a:gd name="T22" fmla="*/ 651859 w 129"/>
              <a:gd name="T23" fmla="*/ 492304 h 135"/>
              <a:gd name="T24" fmla="*/ 500056 w 129"/>
              <a:gd name="T25" fmla="*/ 268530 h 135"/>
              <a:gd name="T26" fmla="*/ 446479 w 129"/>
              <a:gd name="T27" fmla="*/ 0 h 135"/>
              <a:gd name="T28" fmla="*/ 0 w 129"/>
              <a:gd name="T29" fmla="*/ 0 h 135"/>
              <a:gd name="T30" fmla="*/ 26789 w 129"/>
              <a:gd name="T31" fmla="*/ 223775 h 135"/>
              <a:gd name="T32" fmla="*/ 89296 w 129"/>
              <a:gd name="T33" fmla="*/ 438598 h 135"/>
              <a:gd name="T34" fmla="*/ 339324 w 129"/>
              <a:gd name="T35" fmla="*/ 814540 h 135"/>
              <a:gd name="T36" fmla="*/ 714366 w 129"/>
              <a:gd name="T37" fmla="*/ 1065167 h 135"/>
              <a:gd name="T38" fmla="*/ 759014 w 129"/>
              <a:gd name="T39" fmla="*/ 1083069 h 135"/>
              <a:gd name="T40" fmla="*/ 785802 w 129"/>
              <a:gd name="T41" fmla="*/ 1092020 h 135"/>
              <a:gd name="T42" fmla="*/ 794732 w 129"/>
              <a:gd name="T43" fmla="*/ 1100971 h 135"/>
              <a:gd name="T44" fmla="*/ 812591 w 129"/>
              <a:gd name="T45" fmla="*/ 1100971 h 135"/>
              <a:gd name="T46" fmla="*/ 848309 w 129"/>
              <a:gd name="T47" fmla="*/ 1109922 h 135"/>
              <a:gd name="T48" fmla="*/ 821521 w 129"/>
              <a:gd name="T49" fmla="*/ 1208383 h 1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29" h="135">
                <a:moveTo>
                  <a:pt x="92" y="135"/>
                </a:moveTo>
                <a:cubicBezTo>
                  <a:pt x="100" y="130"/>
                  <a:pt x="107" y="126"/>
                  <a:pt x="113" y="120"/>
                </a:cubicBezTo>
                <a:cubicBezTo>
                  <a:pt x="119" y="115"/>
                  <a:pt x="125" y="109"/>
                  <a:pt x="129" y="102"/>
                </a:cubicBezTo>
                <a:cubicBezTo>
                  <a:pt x="125" y="97"/>
                  <a:pt x="121" y="91"/>
                  <a:pt x="118" y="84"/>
                </a:cubicBezTo>
                <a:cubicBezTo>
                  <a:pt x="115" y="78"/>
                  <a:pt x="113" y="72"/>
                  <a:pt x="111" y="65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7" y="75"/>
                  <a:pt x="106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4"/>
                  <a:pt x="103" y="74"/>
                  <a:pt x="102" y="74"/>
                </a:cubicBezTo>
                <a:cubicBezTo>
                  <a:pt x="101" y="74"/>
                  <a:pt x="100" y="73"/>
                  <a:pt x="99" y="73"/>
                </a:cubicBezTo>
                <a:cubicBezTo>
                  <a:pt x="89" y="69"/>
                  <a:pt x="81" y="63"/>
                  <a:pt x="73" y="55"/>
                </a:cubicBezTo>
                <a:cubicBezTo>
                  <a:pt x="66" y="48"/>
                  <a:pt x="60" y="39"/>
                  <a:pt x="56" y="30"/>
                </a:cubicBezTo>
                <a:cubicBezTo>
                  <a:pt x="52" y="20"/>
                  <a:pt x="50" y="10"/>
                  <a:pt x="5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1" y="17"/>
                  <a:pt x="3" y="25"/>
                </a:cubicBezTo>
                <a:cubicBezTo>
                  <a:pt x="4" y="33"/>
                  <a:pt x="7" y="41"/>
                  <a:pt x="10" y="49"/>
                </a:cubicBezTo>
                <a:cubicBezTo>
                  <a:pt x="16" y="65"/>
                  <a:pt x="26" y="79"/>
                  <a:pt x="38" y="91"/>
                </a:cubicBezTo>
                <a:cubicBezTo>
                  <a:pt x="50" y="103"/>
                  <a:pt x="64" y="113"/>
                  <a:pt x="80" y="119"/>
                </a:cubicBezTo>
                <a:cubicBezTo>
                  <a:pt x="81" y="120"/>
                  <a:pt x="83" y="121"/>
                  <a:pt x="85" y="121"/>
                </a:cubicBezTo>
                <a:cubicBezTo>
                  <a:pt x="86" y="122"/>
                  <a:pt x="87" y="122"/>
                  <a:pt x="88" y="122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90" y="123"/>
                  <a:pt x="91" y="123"/>
                  <a:pt x="91" y="123"/>
                </a:cubicBezTo>
                <a:cubicBezTo>
                  <a:pt x="93" y="124"/>
                  <a:pt x="94" y="124"/>
                  <a:pt x="95" y="124"/>
                </a:cubicBezTo>
                <a:lnTo>
                  <a:pt x="92" y="13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4991286" y="5064813"/>
            <a:ext cx="1393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Learning Technology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89012" y="5387979"/>
            <a:ext cx="12144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Students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08793" y="5460223"/>
            <a:ext cx="12128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+mn-cs"/>
              </a:rPr>
              <a:t>Faculty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5"/>
            <a:ext cx="9560202" cy="614732"/>
          </a:xfrm>
        </p:spPr>
        <p:txBody>
          <a:bodyPr/>
          <a:lstStyle/>
          <a:p>
            <a:r>
              <a:rPr lang="en-US" dirty="0" smtClean="0"/>
              <a:t>Project Background – Learning Technology Perspective </a:t>
            </a:r>
            <a:endParaRPr lang="en-US" dirty="0"/>
          </a:p>
        </p:txBody>
      </p:sp>
      <p:grpSp>
        <p:nvGrpSpPr>
          <p:cNvPr id="121" name="Group 260"/>
          <p:cNvGrpSpPr/>
          <p:nvPr/>
        </p:nvGrpSpPr>
        <p:grpSpPr>
          <a:xfrm>
            <a:off x="5375923" y="1000864"/>
            <a:ext cx="2054494" cy="2785051"/>
            <a:chOff x="5245729" y="695612"/>
            <a:chExt cx="1718326" cy="1972644"/>
          </a:xfrm>
        </p:grpSpPr>
        <p:sp>
          <p:nvSpPr>
            <p:cNvPr id="122" name="Isosceles Triangle 121"/>
            <p:cNvSpPr/>
            <p:nvPr/>
          </p:nvSpPr>
          <p:spPr bwMode="auto">
            <a:xfrm>
              <a:off x="5245729" y="706493"/>
              <a:ext cx="1718326" cy="1961763"/>
            </a:xfrm>
            <a:prstGeom prst="triangle">
              <a:avLst/>
            </a:prstGeom>
            <a:gradFill flip="none" rotWithShape="1">
              <a:gsLst>
                <a:gs pos="49000">
                  <a:srgbClr val="237DB9">
                    <a:lumMod val="60000"/>
                    <a:lumOff val="40000"/>
                  </a:srgbClr>
                </a:gs>
                <a:gs pos="50000">
                  <a:srgbClr val="237DB9">
                    <a:lumMod val="40000"/>
                    <a:lumOff val="60000"/>
                  </a:srgbClr>
                </a:gs>
              </a:gsLst>
              <a:lin ang="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Condensed"/>
              </a:endParaRPr>
            </a:p>
          </p:txBody>
        </p:sp>
        <p:grpSp>
          <p:nvGrpSpPr>
            <p:cNvPr id="123" name="Group 255"/>
            <p:cNvGrpSpPr/>
            <p:nvPr/>
          </p:nvGrpSpPr>
          <p:grpSpPr>
            <a:xfrm>
              <a:off x="5746750" y="695612"/>
              <a:ext cx="724863" cy="861630"/>
              <a:chOff x="-1136651" y="2605087"/>
              <a:chExt cx="1514475" cy="1800225"/>
            </a:xfrm>
          </p:grpSpPr>
          <p:sp>
            <p:nvSpPr>
              <p:cNvPr id="124" name="Freeform 199"/>
              <p:cNvSpPr>
                <a:spLocks/>
              </p:cNvSpPr>
              <p:nvPr/>
            </p:nvSpPr>
            <p:spPr bwMode="auto">
              <a:xfrm>
                <a:off x="-1136651" y="2608262"/>
                <a:ext cx="766763" cy="1797050"/>
              </a:xfrm>
              <a:custGeom>
                <a:avLst/>
                <a:gdLst/>
                <a:ahLst/>
                <a:cxnLst>
                  <a:cxn ang="0">
                    <a:pos x="0" y="780"/>
                  </a:cxn>
                  <a:cxn ang="0">
                    <a:pos x="216" y="701"/>
                  </a:cxn>
                  <a:cxn ang="0">
                    <a:pos x="348" y="784"/>
                  </a:cxn>
                  <a:cxn ang="0">
                    <a:pos x="344" y="0"/>
                  </a:cxn>
                  <a:cxn ang="0">
                    <a:pos x="0" y="780"/>
                  </a:cxn>
                </a:cxnLst>
                <a:rect l="0" t="0" r="r" b="b"/>
                <a:pathLst>
                  <a:path w="348" h="813">
                    <a:moveTo>
                      <a:pt x="0" y="780"/>
                    </a:moveTo>
                    <a:cubicBezTo>
                      <a:pt x="133" y="813"/>
                      <a:pt x="216" y="701"/>
                      <a:pt x="216" y="701"/>
                    </a:cubicBezTo>
                    <a:cubicBezTo>
                      <a:pt x="216" y="701"/>
                      <a:pt x="242" y="781"/>
                      <a:pt x="348" y="784"/>
                    </a:cubicBezTo>
                    <a:cubicBezTo>
                      <a:pt x="344" y="0"/>
                      <a:pt x="344" y="0"/>
                      <a:pt x="344" y="0"/>
                    </a:cubicBezTo>
                    <a:lnTo>
                      <a:pt x="0" y="780"/>
                    </a:lnTo>
                    <a:close/>
                  </a:path>
                </a:pathLst>
              </a:custGeom>
              <a:solidFill>
                <a:srgbClr val="262626">
                  <a:lumMod val="25000"/>
                  <a:lumOff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25" name="Freeform 200"/>
              <p:cNvSpPr>
                <a:spLocks/>
              </p:cNvSpPr>
              <p:nvPr/>
            </p:nvSpPr>
            <p:spPr bwMode="auto">
              <a:xfrm>
                <a:off x="-377826" y="2605087"/>
                <a:ext cx="755650" cy="17954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785"/>
                  </a:cxn>
                  <a:cxn ang="0">
                    <a:pos x="7" y="785"/>
                  </a:cxn>
                  <a:cxn ang="0">
                    <a:pos x="141" y="709"/>
                  </a:cxn>
                  <a:cxn ang="0">
                    <a:pos x="343" y="778"/>
                  </a:cxn>
                  <a:cxn ang="0">
                    <a:pos x="0" y="0"/>
                  </a:cxn>
                </a:cxnLst>
                <a:rect l="0" t="0" r="r" b="b"/>
                <a:pathLst>
                  <a:path w="343" h="81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785"/>
                      <a:pt x="0" y="785"/>
                      <a:pt x="0" y="785"/>
                    </a:cubicBezTo>
                    <a:cubicBezTo>
                      <a:pt x="2" y="785"/>
                      <a:pt x="4" y="785"/>
                      <a:pt x="7" y="785"/>
                    </a:cubicBezTo>
                    <a:cubicBezTo>
                      <a:pt x="118" y="785"/>
                      <a:pt x="141" y="709"/>
                      <a:pt x="141" y="709"/>
                    </a:cubicBezTo>
                    <a:cubicBezTo>
                      <a:pt x="141" y="709"/>
                      <a:pt x="199" y="812"/>
                      <a:pt x="343" y="77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>
                  <a:lumMod val="10000"/>
                  <a:lumOff val="9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</p:grpSp>
      </p:grpSp>
      <p:pic>
        <p:nvPicPr>
          <p:cNvPr id="249" name="Picture 24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214" y="1062122"/>
            <a:ext cx="3861548" cy="157040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09812" y="1440012"/>
            <a:ext cx="9486928" cy="4848073"/>
            <a:chOff x="409833" y="1147719"/>
            <a:chExt cx="11410132" cy="5684845"/>
          </a:xfrm>
        </p:grpSpPr>
        <p:grpSp>
          <p:nvGrpSpPr>
            <p:cNvPr id="116" name="Group 261"/>
            <p:cNvGrpSpPr/>
            <p:nvPr/>
          </p:nvGrpSpPr>
          <p:grpSpPr>
            <a:xfrm>
              <a:off x="5042044" y="1456699"/>
              <a:ext cx="1243589" cy="1685798"/>
              <a:chOff x="5245729" y="695612"/>
              <a:chExt cx="1718326" cy="1972644"/>
            </a:xfrm>
          </p:grpSpPr>
          <p:sp>
            <p:nvSpPr>
              <p:cNvPr id="117" name="Isosceles Triangle 116"/>
              <p:cNvSpPr/>
              <p:nvPr/>
            </p:nvSpPr>
            <p:spPr bwMode="auto">
              <a:xfrm>
                <a:off x="5245729" y="706493"/>
                <a:ext cx="1718326" cy="1961763"/>
              </a:xfrm>
              <a:prstGeom prst="triangle">
                <a:avLst/>
              </a:prstGeom>
              <a:gradFill flip="none" rotWithShape="1">
                <a:gsLst>
                  <a:gs pos="49000">
                    <a:srgbClr val="237DB9">
                      <a:lumMod val="60000"/>
                      <a:lumOff val="40000"/>
                    </a:srgbClr>
                  </a:gs>
                  <a:gs pos="50000">
                    <a:srgbClr val="237DB9">
                      <a:lumMod val="40000"/>
                      <a:lumOff val="60000"/>
                    </a:srgbClr>
                  </a:gs>
                </a:gsLst>
                <a:lin ang="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grpSp>
            <p:nvGrpSpPr>
              <p:cNvPr id="118" name="Group 263"/>
              <p:cNvGrpSpPr/>
              <p:nvPr/>
            </p:nvGrpSpPr>
            <p:grpSpPr>
              <a:xfrm>
                <a:off x="5746749" y="695612"/>
                <a:ext cx="724864" cy="861630"/>
                <a:chOff x="-1136651" y="2605087"/>
                <a:chExt cx="1514475" cy="1800225"/>
              </a:xfrm>
            </p:grpSpPr>
            <p:sp>
              <p:nvSpPr>
                <p:cNvPr id="119" name="Freeform 199"/>
                <p:cNvSpPr>
                  <a:spLocks/>
                </p:cNvSpPr>
                <p:nvPr/>
              </p:nvSpPr>
              <p:spPr bwMode="auto">
                <a:xfrm>
                  <a:off x="-1136651" y="2608262"/>
                  <a:ext cx="766763" cy="1797050"/>
                </a:xfrm>
                <a:custGeom>
                  <a:avLst/>
                  <a:gdLst/>
                  <a:ahLst/>
                  <a:cxnLst>
                    <a:cxn ang="0">
                      <a:pos x="0" y="780"/>
                    </a:cxn>
                    <a:cxn ang="0">
                      <a:pos x="216" y="701"/>
                    </a:cxn>
                    <a:cxn ang="0">
                      <a:pos x="348" y="784"/>
                    </a:cxn>
                    <a:cxn ang="0">
                      <a:pos x="344" y="0"/>
                    </a:cxn>
                    <a:cxn ang="0">
                      <a:pos x="0" y="780"/>
                    </a:cxn>
                  </a:cxnLst>
                  <a:rect l="0" t="0" r="r" b="b"/>
                  <a:pathLst>
                    <a:path w="348" h="813">
                      <a:moveTo>
                        <a:pt x="0" y="780"/>
                      </a:moveTo>
                      <a:cubicBezTo>
                        <a:pt x="133" y="813"/>
                        <a:pt x="216" y="701"/>
                        <a:pt x="216" y="701"/>
                      </a:cubicBezTo>
                      <a:cubicBezTo>
                        <a:pt x="216" y="701"/>
                        <a:pt x="242" y="781"/>
                        <a:pt x="348" y="784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lnTo>
                        <a:pt x="0" y="780"/>
                      </a:lnTo>
                      <a:close/>
                    </a:path>
                  </a:pathLst>
                </a:custGeom>
                <a:solidFill>
                  <a:srgbClr val="262626">
                    <a:lumMod val="25000"/>
                    <a:lumOff val="7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20" name="Freeform 200"/>
                <p:cNvSpPr>
                  <a:spLocks/>
                </p:cNvSpPr>
                <p:nvPr/>
              </p:nvSpPr>
              <p:spPr bwMode="auto">
                <a:xfrm>
                  <a:off x="-377826" y="2605087"/>
                  <a:ext cx="755650" cy="1795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785"/>
                    </a:cxn>
                    <a:cxn ang="0">
                      <a:pos x="7" y="785"/>
                    </a:cxn>
                    <a:cxn ang="0">
                      <a:pos x="141" y="709"/>
                    </a:cxn>
                    <a:cxn ang="0">
                      <a:pos x="343" y="77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3" h="81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85"/>
                        <a:pt x="0" y="785"/>
                        <a:pt x="0" y="785"/>
                      </a:cubicBezTo>
                      <a:cubicBezTo>
                        <a:pt x="2" y="785"/>
                        <a:pt x="4" y="785"/>
                        <a:pt x="7" y="785"/>
                      </a:cubicBezTo>
                      <a:cubicBezTo>
                        <a:pt x="118" y="785"/>
                        <a:pt x="141" y="709"/>
                        <a:pt x="141" y="709"/>
                      </a:cubicBezTo>
                      <a:cubicBezTo>
                        <a:pt x="141" y="709"/>
                        <a:pt x="199" y="812"/>
                        <a:pt x="343" y="77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626">
                    <a:lumMod val="10000"/>
                    <a:lumOff val="9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</p:grpSp>
        </p:grpSp>
        <p:sp>
          <p:nvSpPr>
            <p:cNvPr id="126" name="Freeform 201"/>
            <p:cNvSpPr>
              <a:spLocks/>
            </p:cNvSpPr>
            <p:nvPr/>
          </p:nvSpPr>
          <p:spPr bwMode="auto">
            <a:xfrm>
              <a:off x="4824329" y="2257545"/>
              <a:ext cx="3943060" cy="1194494"/>
            </a:xfrm>
            <a:custGeom>
              <a:avLst/>
              <a:gdLst/>
              <a:ahLst/>
              <a:cxnLst>
                <a:cxn ang="0">
                  <a:pos x="2171" y="556"/>
                </a:cxn>
                <a:cxn ang="0">
                  <a:pos x="0" y="556"/>
                </a:cxn>
                <a:cxn ang="0">
                  <a:pos x="1113" y="0"/>
                </a:cxn>
                <a:cxn ang="0">
                  <a:pos x="2171" y="556"/>
                </a:cxn>
              </a:cxnLst>
              <a:rect l="0" t="0" r="r" b="b"/>
              <a:pathLst>
                <a:path w="2171" h="556">
                  <a:moveTo>
                    <a:pt x="2171" y="556"/>
                  </a:move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514" y="0"/>
                    <a:pt x="1113" y="0"/>
                  </a:cubicBezTo>
                  <a:cubicBezTo>
                    <a:pt x="1713" y="0"/>
                    <a:pt x="2171" y="556"/>
                    <a:pt x="2171" y="556"/>
                  </a:cubicBezTo>
                  <a:close/>
                </a:path>
              </a:pathLst>
            </a:custGeom>
            <a:solidFill>
              <a:srgbClr val="9BB95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Condensed"/>
              </a:endParaRPr>
            </a:p>
          </p:txBody>
        </p:sp>
        <p:sp>
          <p:nvSpPr>
            <p:cNvPr id="127" name="Freeform 202"/>
            <p:cNvSpPr>
              <a:spLocks/>
            </p:cNvSpPr>
            <p:nvPr/>
          </p:nvSpPr>
          <p:spPr bwMode="auto">
            <a:xfrm>
              <a:off x="3531265" y="2445910"/>
              <a:ext cx="4371655" cy="1897939"/>
            </a:xfrm>
            <a:custGeom>
              <a:avLst/>
              <a:gdLst>
                <a:gd name="connsiteX0" fmla="*/ 2308 w 2308"/>
                <a:gd name="connsiteY0" fmla="*/ 452 h 840"/>
                <a:gd name="connsiteX1" fmla="*/ 0 w 2308"/>
                <a:gd name="connsiteY1" fmla="*/ 840 h 840"/>
                <a:gd name="connsiteX2" fmla="*/ 1354 w 2308"/>
                <a:gd name="connsiteY2" fmla="*/ 65 h 840"/>
                <a:gd name="connsiteX3" fmla="*/ 2308 w 2308"/>
                <a:gd name="connsiteY3" fmla="*/ 452 h 840"/>
                <a:gd name="connsiteX0" fmla="*/ 2570 w 2570"/>
                <a:gd name="connsiteY0" fmla="*/ 402 h 790"/>
                <a:gd name="connsiteX1" fmla="*/ 262 w 2570"/>
                <a:gd name="connsiteY1" fmla="*/ 790 h 790"/>
                <a:gd name="connsiteX2" fmla="*/ 997 w 2570"/>
                <a:gd name="connsiteY2" fmla="*/ 309 h 790"/>
                <a:gd name="connsiteX3" fmla="*/ 1616 w 2570"/>
                <a:gd name="connsiteY3" fmla="*/ 15 h 790"/>
                <a:gd name="connsiteX4" fmla="*/ 2570 w 2570"/>
                <a:gd name="connsiteY4" fmla="*/ 402 h 790"/>
                <a:gd name="connsiteX0" fmla="*/ 2570 w 2570"/>
                <a:gd name="connsiteY0" fmla="*/ 421 h 809"/>
                <a:gd name="connsiteX1" fmla="*/ 262 w 2570"/>
                <a:gd name="connsiteY1" fmla="*/ 809 h 809"/>
                <a:gd name="connsiteX2" fmla="*/ 846 w 2570"/>
                <a:gd name="connsiteY2" fmla="*/ 215 h 809"/>
                <a:gd name="connsiteX3" fmla="*/ 1616 w 2570"/>
                <a:gd name="connsiteY3" fmla="*/ 34 h 809"/>
                <a:gd name="connsiteX4" fmla="*/ 2570 w 2570"/>
                <a:gd name="connsiteY4" fmla="*/ 421 h 809"/>
                <a:gd name="connsiteX0" fmla="*/ 2670 w 2670"/>
                <a:gd name="connsiteY0" fmla="*/ 421 h 809"/>
                <a:gd name="connsiteX1" fmla="*/ 262 w 2670"/>
                <a:gd name="connsiteY1" fmla="*/ 809 h 809"/>
                <a:gd name="connsiteX2" fmla="*/ 946 w 2670"/>
                <a:gd name="connsiteY2" fmla="*/ 215 h 809"/>
                <a:gd name="connsiteX3" fmla="*/ 1716 w 2670"/>
                <a:gd name="connsiteY3" fmla="*/ 34 h 809"/>
                <a:gd name="connsiteX4" fmla="*/ 2670 w 2670"/>
                <a:gd name="connsiteY4" fmla="*/ 421 h 809"/>
                <a:gd name="connsiteX0" fmla="*/ 2408 w 2408"/>
                <a:gd name="connsiteY0" fmla="*/ 421 h 809"/>
                <a:gd name="connsiteX1" fmla="*/ 0 w 2408"/>
                <a:gd name="connsiteY1" fmla="*/ 809 h 809"/>
                <a:gd name="connsiteX2" fmla="*/ 684 w 2408"/>
                <a:gd name="connsiteY2" fmla="*/ 215 h 809"/>
                <a:gd name="connsiteX3" fmla="*/ 1454 w 2408"/>
                <a:gd name="connsiteY3" fmla="*/ 34 h 809"/>
                <a:gd name="connsiteX4" fmla="*/ 2408 w 2408"/>
                <a:gd name="connsiteY4" fmla="*/ 421 h 809"/>
                <a:gd name="connsiteX0" fmla="*/ 2408 w 2408"/>
                <a:gd name="connsiteY0" fmla="*/ 421 h 809"/>
                <a:gd name="connsiteX1" fmla="*/ 0 w 2408"/>
                <a:gd name="connsiteY1" fmla="*/ 809 h 809"/>
                <a:gd name="connsiteX2" fmla="*/ 684 w 2408"/>
                <a:gd name="connsiteY2" fmla="*/ 215 h 809"/>
                <a:gd name="connsiteX3" fmla="*/ 1454 w 2408"/>
                <a:gd name="connsiteY3" fmla="*/ 34 h 809"/>
                <a:gd name="connsiteX4" fmla="*/ 2408 w 2408"/>
                <a:gd name="connsiteY4" fmla="*/ 421 h 809"/>
                <a:gd name="connsiteX0" fmla="*/ 2408 w 2408"/>
                <a:gd name="connsiteY0" fmla="*/ 432 h 820"/>
                <a:gd name="connsiteX1" fmla="*/ 0 w 2408"/>
                <a:gd name="connsiteY1" fmla="*/ 820 h 820"/>
                <a:gd name="connsiteX2" fmla="*/ 721 w 2408"/>
                <a:gd name="connsiteY2" fmla="*/ 163 h 820"/>
                <a:gd name="connsiteX3" fmla="*/ 1454 w 2408"/>
                <a:gd name="connsiteY3" fmla="*/ 45 h 820"/>
                <a:gd name="connsiteX4" fmla="*/ 2408 w 2408"/>
                <a:gd name="connsiteY4" fmla="*/ 432 h 820"/>
                <a:gd name="connsiteX0" fmla="*/ 2408 w 2408"/>
                <a:gd name="connsiteY0" fmla="*/ 432 h 820"/>
                <a:gd name="connsiteX1" fmla="*/ 0 w 2408"/>
                <a:gd name="connsiteY1" fmla="*/ 820 h 820"/>
                <a:gd name="connsiteX2" fmla="*/ 721 w 2408"/>
                <a:gd name="connsiteY2" fmla="*/ 163 h 820"/>
                <a:gd name="connsiteX3" fmla="*/ 1454 w 2408"/>
                <a:gd name="connsiteY3" fmla="*/ 45 h 820"/>
                <a:gd name="connsiteX4" fmla="*/ 2408 w 2408"/>
                <a:gd name="connsiteY4" fmla="*/ 432 h 820"/>
                <a:gd name="connsiteX0" fmla="*/ 2408 w 2408"/>
                <a:gd name="connsiteY0" fmla="*/ 432 h 820"/>
                <a:gd name="connsiteX1" fmla="*/ 1628 w 2408"/>
                <a:gd name="connsiteY1" fmla="*/ 565 h 820"/>
                <a:gd name="connsiteX2" fmla="*/ 0 w 2408"/>
                <a:gd name="connsiteY2" fmla="*/ 820 h 820"/>
                <a:gd name="connsiteX3" fmla="*/ 721 w 2408"/>
                <a:gd name="connsiteY3" fmla="*/ 163 h 820"/>
                <a:gd name="connsiteX4" fmla="*/ 1454 w 2408"/>
                <a:gd name="connsiteY4" fmla="*/ 45 h 820"/>
                <a:gd name="connsiteX5" fmla="*/ 2408 w 2408"/>
                <a:gd name="connsiteY5" fmla="*/ 432 h 820"/>
                <a:gd name="connsiteX0" fmla="*/ 2408 w 2408"/>
                <a:gd name="connsiteY0" fmla="*/ 432 h 820"/>
                <a:gd name="connsiteX1" fmla="*/ 1628 w 2408"/>
                <a:gd name="connsiteY1" fmla="*/ 565 h 820"/>
                <a:gd name="connsiteX2" fmla="*/ 1618 w 2408"/>
                <a:gd name="connsiteY2" fmla="*/ 402 h 820"/>
                <a:gd name="connsiteX3" fmla="*/ 0 w 2408"/>
                <a:gd name="connsiteY3" fmla="*/ 820 h 820"/>
                <a:gd name="connsiteX4" fmla="*/ 721 w 2408"/>
                <a:gd name="connsiteY4" fmla="*/ 163 h 820"/>
                <a:gd name="connsiteX5" fmla="*/ 1454 w 2408"/>
                <a:gd name="connsiteY5" fmla="*/ 45 h 820"/>
                <a:gd name="connsiteX6" fmla="*/ 2408 w 2408"/>
                <a:gd name="connsiteY6" fmla="*/ 432 h 820"/>
                <a:gd name="connsiteX0" fmla="*/ 2408 w 2408"/>
                <a:gd name="connsiteY0" fmla="*/ 432 h 820"/>
                <a:gd name="connsiteX1" fmla="*/ 2029 w 2408"/>
                <a:gd name="connsiteY1" fmla="*/ 402 h 820"/>
                <a:gd name="connsiteX2" fmla="*/ 1618 w 2408"/>
                <a:gd name="connsiteY2" fmla="*/ 402 h 820"/>
                <a:gd name="connsiteX3" fmla="*/ 0 w 2408"/>
                <a:gd name="connsiteY3" fmla="*/ 820 h 820"/>
                <a:gd name="connsiteX4" fmla="*/ 721 w 2408"/>
                <a:gd name="connsiteY4" fmla="*/ 163 h 820"/>
                <a:gd name="connsiteX5" fmla="*/ 1454 w 2408"/>
                <a:gd name="connsiteY5" fmla="*/ 45 h 820"/>
                <a:gd name="connsiteX6" fmla="*/ 2408 w 2408"/>
                <a:gd name="connsiteY6" fmla="*/ 432 h 820"/>
                <a:gd name="connsiteX0" fmla="*/ 2408 w 2408"/>
                <a:gd name="connsiteY0" fmla="*/ 432 h 820"/>
                <a:gd name="connsiteX1" fmla="*/ 2029 w 2408"/>
                <a:gd name="connsiteY1" fmla="*/ 402 h 820"/>
                <a:gd name="connsiteX2" fmla="*/ 1618 w 2408"/>
                <a:gd name="connsiteY2" fmla="*/ 402 h 820"/>
                <a:gd name="connsiteX3" fmla="*/ 434 w 2408"/>
                <a:gd name="connsiteY3" fmla="*/ 705 h 820"/>
                <a:gd name="connsiteX4" fmla="*/ 0 w 2408"/>
                <a:gd name="connsiteY4" fmla="*/ 820 h 820"/>
                <a:gd name="connsiteX5" fmla="*/ 721 w 2408"/>
                <a:gd name="connsiteY5" fmla="*/ 163 h 820"/>
                <a:gd name="connsiteX6" fmla="*/ 1454 w 2408"/>
                <a:gd name="connsiteY6" fmla="*/ 45 h 820"/>
                <a:gd name="connsiteX7" fmla="*/ 2408 w 2408"/>
                <a:gd name="connsiteY7" fmla="*/ 432 h 820"/>
                <a:gd name="connsiteX0" fmla="*/ 2408 w 2408"/>
                <a:gd name="connsiteY0" fmla="*/ 432 h 842"/>
                <a:gd name="connsiteX1" fmla="*/ 2029 w 2408"/>
                <a:gd name="connsiteY1" fmla="*/ 402 h 842"/>
                <a:gd name="connsiteX2" fmla="*/ 1618 w 2408"/>
                <a:gd name="connsiteY2" fmla="*/ 402 h 842"/>
                <a:gd name="connsiteX3" fmla="*/ 434 w 2408"/>
                <a:gd name="connsiteY3" fmla="*/ 705 h 842"/>
                <a:gd name="connsiteX4" fmla="*/ 429 w 2408"/>
                <a:gd name="connsiteY4" fmla="*/ 842 h 842"/>
                <a:gd name="connsiteX5" fmla="*/ 0 w 2408"/>
                <a:gd name="connsiteY5" fmla="*/ 820 h 842"/>
                <a:gd name="connsiteX6" fmla="*/ 721 w 2408"/>
                <a:gd name="connsiteY6" fmla="*/ 163 h 842"/>
                <a:gd name="connsiteX7" fmla="*/ 1454 w 2408"/>
                <a:gd name="connsiteY7" fmla="*/ 45 h 842"/>
                <a:gd name="connsiteX8" fmla="*/ 2408 w 2408"/>
                <a:gd name="connsiteY8" fmla="*/ 432 h 842"/>
                <a:gd name="connsiteX0" fmla="*/ 2408 w 2408"/>
                <a:gd name="connsiteY0" fmla="*/ 432 h 883"/>
                <a:gd name="connsiteX1" fmla="*/ 2029 w 2408"/>
                <a:gd name="connsiteY1" fmla="*/ 402 h 883"/>
                <a:gd name="connsiteX2" fmla="*/ 1618 w 2408"/>
                <a:gd name="connsiteY2" fmla="*/ 402 h 883"/>
                <a:gd name="connsiteX3" fmla="*/ 434 w 2408"/>
                <a:gd name="connsiteY3" fmla="*/ 837 h 883"/>
                <a:gd name="connsiteX4" fmla="*/ 429 w 2408"/>
                <a:gd name="connsiteY4" fmla="*/ 842 h 883"/>
                <a:gd name="connsiteX5" fmla="*/ 0 w 2408"/>
                <a:gd name="connsiteY5" fmla="*/ 820 h 883"/>
                <a:gd name="connsiteX6" fmla="*/ 721 w 2408"/>
                <a:gd name="connsiteY6" fmla="*/ 163 h 883"/>
                <a:gd name="connsiteX7" fmla="*/ 1454 w 2408"/>
                <a:gd name="connsiteY7" fmla="*/ 45 h 883"/>
                <a:gd name="connsiteX8" fmla="*/ 2408 w 2408"/>
                <a:gd name="connsiteY8" fmla="*/ 432 h 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8" h="883">
                  <a:moveTo>
                    <a:pt x="2408" y="432"/>
                  </a:moveTo>
                  <a:lnTo>
                    <a:pt x="2029" y="402"/>
                  </a:lnTo>
                  <a:cubicBezTo>
                    <a:pt x="2026" y="348"/>
                    <a:pt x="1621" y="456"/>
                    <a:pt x="1618" y="402"/>
                  </a:cubicBezTo>
                  <a:lnTo>
                    <a:pt x="434" y="837"/>
                  </a:lnTo>
                  <a:cubicBezTo>
                    <a:pt x="432" y="883"/>
                    <a:pt x="431" y="796"/>
                    <a:pt x="429" y="842"/>
                  </a:cubicBezTo>
                  <a:lnTo>
                    <a:pt x="0" y="820"/>
                  </a:lnTo>
                  <a:cubicBezTo>
                    <a:pt x="527" y="218"/>
                    <a:pt x="479" y="292"/>
                    <a:pt x="721" y="163"/>
                  </a:cubicBezTo>
                  <a:cubicBezTo>
                    <a:pt x="1061" y="49"/>
                    <a:pt x="1173" y="0"/>
                    <a:pt x="1454" y="45"/>
                  </a:cubicBezTo>
                  <a:cubicBezTo>
                    <a:pt x="1735" y="90"/>
                    <a:pt x="2379" y="345"/>
                    <a:pt x="2408" y="432"/>
                  </a:cubicBezTo>
                  <a:close/>
                </a:path>
              </a:pathLst>
            </a:custGeom>
            <a:solidFill>
              <a:srgbClr val="9BB955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03162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Condensed"/>
              </a:endParaRPr>
            </a:p>
          </p:txBody>
        </p:sp>
        <p:grpSp>
          <p:nvGrpSpPr>
            <p:cNvPr id="133" name="Group 274"/>
            <p:cNvGrpSpPr/>
            <p:nvPr/>
          </p:nvGrpSpPr>
          <p:grpSpPr>
            <a:xfrm>
              <a:off x="1086946" y="1147719"/>
              <a:ext cx="402391" cy="1211062"/>
              <a:chOff x="2841625" y="1824038"/>
              <a:chExt cx="520700" cy="1327151"/>
            </a:xfrm>
          </p:grpSpPr>
          <p:sp>
            <p:nvSpPr>
              <p:cNvPr id="134" name="Freeform 206"/>
              <p:cNvSpPr>
                <a:spLocks/>
              </p:cNvSpPr>
              <p:nvPr/>
            </p:nvSpPr>
            <p:spPr bwMode="auto">
              <a:xfrm>
                <a:off x="284162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164" y="0"/>
                  </a:cxn>
                  <a:cxn ang="0">
                    <a:pos x="164" y="0"/>
                  </a:cxn>
                </a:cxnLst>
                <a:rect l="0" t="0" r="r" b="b"/>
                <a:pathLst>
                  <a:path w="164" h="703">
                    <a:moveTo>
                      <a:pt x="164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9BB955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35" name="Freeform 207"/>
              <p:cNvSpPr>
                <a:spLocks/>
              </p:cNvSpPr>
              <p:nvPr/>
            </p:nvSpPr>
            <p:spPr bwMode="auto">
              <a:xfrm>
                <a:off x="310197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0" y="0"/>
                  </a:cxn>
                </a:cxnLst>
                <a:rect l="0" t="0" r="r" b="b"/>
                <a:pathLst>
                  <a:path w="164" h="703">
                    <a:moveTo>
                      <a:pt x="0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9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36" name="Freeform 208"/>
              <p:cNvSpPr>
                <a:spLocks/>
              </p:cNvSpPr>
              <p:nvPr/>
            </p:nvSpPr>
            <p:spPr bwMode="auto">
              <a:xfrm>
                <a:off x="2933700" y="2201863"/>
                <a:ext cx="168275" cy="94932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1" y="167"/>
                  </a:cxn>
                  <a:cxn ang="0">
                    <a:pos x="51" y="117"/>
                  </a:cxn>
                  <a:cxn ang="0">
                    <a:pos x="99" y="186"/>
                  </a:cxn>
                  <a:cxn ang="0">
                    <a:pos x="99" y="260"/>
                  </a:cxn>
                  <a:cxn ang="0">
                    <a:pos x="19" y="184"/>
                  </a:cxn>
                  <a:cxn ang="0">
                    <a:pos x="97" y="286"/>
                  </a:cxn>
                  <a:cxn ang="0">
                    <a:pos x="94" y="365"/>
                  </a:cxn>
                  <a:cxn ang="0">
                    <a:pos x="0" y="272"/>
                  </a:cxn>
                  <a:cxn ang="0">
                    <a:pos x="94" y="391"/>
                  </a:cxn>
                  <a:cxn ang="0">
                    <a:pos x="87" y="598"/>
                  </a:cxn>
                  <a:cxn ang="0">
                    <a:pos x="106" y="598"/>
                  </a:cxn>
                  <a:cxn ang="0">
                    <a:pos x="106" y="39"/>
                  </a:cxn>
                  <a:cxn ang="0">
                    <a:pos x="106" y="0"/>
                  </a:cxn>
                </a:cxnLst>
                <a:rect l="0" t="0" r="r" b="b"/>
                <a:pathLst>
                  <a:path w="106" h="598">
                    <a:moveTo>
                      <a:pt x="106" y="0"/>
                    </a:moveTo>
                    <a:lnTo>
                      <a:pt x="101" y="167"/>
                    </a:lnTo>
                    <a:lnTo>
                      <a:pt x="51" y="117"/>
                    </a:lnTo>
                    <a:lnTo>
                      <a:pt x="99" y="186"/>
                    </a:lnTo>
                    <a:lnTo>
                      <a:pt x="99" y="260"/>
                    </a:lnTo>
                    <a:lnTo>
                      <a:pt x="19" y="184"/>
                    </a:lnTo>
                    <a:lnTo>
                      <a:pt x="97" y="286"/>
                    </a:lnTo>
                    <a:lnTo>
                      <a:pt x="94" y="365"/>
                    </a:lnTo>
                    <a:lnTo>
                      <a:pt x="0" y="272"/>
                    </a:lnTo>
                    <a:lnTo>
                      <a:pt x="94" y="391"/>
                    </a:lnTo>
                    <a:lnTo>
                      <a:pt x="87" y="598"/>
                    </a:lnTo>
                    <a:lnTo>
                      <a:pt x="106" y="598"/>
                    </a:lnTo>
                    <a:lnTo>
                      <a:pt x="106" y="39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262626">
                  <a:lumMod val="90000"/>
                  <a:lumOff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37" name="Freeform 209"/>
              <p:cNvSpPr>
                <a:spLocks/>
              </p:cNvSpPr>
              <p:nvPr/>
            </p:nvSpPr>
            <p:spPr bwMode="auto">
              <a:xfrm>
                <a:off x="3101975" y="2263776"/>
                <a:ext cx="168275" cy="887413"/>
              </a:xfrm>
              <a:custGeom>
                <a:avLst/>
                <a:gdLst/>
                <a:ahLst/>
                <a:cxnLst>
                  <a:cxn ang="0">
                    <a:pos x="12" y="354"/>
                  </a:cxn>
                  <a:cxn ang="0">
                    <a:pos x="106" y="233"/>
                  </a:cxn>
                  <a:cxn ang="0">
                    <a:pos x="10" y="326"/>
                  </a:cxn>
                  <a:cxn ang="0">
                    <a:pos x="7" y="250"/>
                  </a:cxn>
                  <a:cxn ang="0">
                    <a:pos x="87" y="145"/>
                  </a:cxn>
                  <a:cxn ang="0">
                    <a:pos x="7" y="221"/>
                  </a:cxn>
                  <a:cxn ang="0">
                    <a:pos x="5" y="145"/>
                  </a:cxn>
                  <a:cxn ang="0">
                    <a:pos x="53" y="76"/>
                  </a:cxn>
                  <a:cxn ang="0">
                    <a:pos x="5" y="128"/>
                  </a:cxn>
                  <a:cxn ang="0">
                    <a:pos x="0" y="0"/>
                  </a:cxn>
                  <a:cxn ang="0">
                    <a:pos x="0" y="559"/>
                  </a:cxn>
                  <a:cxn ang="0">
                    <a:pos x="20" y="559"/>
                  </a:cxn>
                  <a:cxn ang="0">
                    <a:pos x="12" y="354"/>
                  </a:cxn>
                </a:cxnLst>
                <a:rect l="0" t="0" r="r" b="b"/>
                <a:pathLst>
                  <a:path w="106" h="559">
                    <a:moveTo>
                      <a:pt x="12" y="354"/>
                    </a:moveTo>
                    <a:lnTo>
                      <a:pt x="106" y="233"/>
                    </a:lnTo>
                    <a:lnTo>
                      <a:pt x="10" y="326"/>
                    </a:lnTo>
                    <a:lnTo>
                      <a:pt x="7" y="250"/>
                    </a:lnTo>
                    <a:lnTo>
                      <a:pt x="87" y="145"/>
                    </a:lnTo>
                    <a:lnTo>
                      <a:pt x="7" y="221"/>
                    </a:lnTo>
                    <a:lnTo>
                      <a:pt x="5" y="145"/>
                    </a:lnTo>
                    <a:lnTo>
                      <a:pt x="53" y="76"/>
                    </a:lnTo>
                    <a:lnTo>
                      <a:pt x="5" y="128"/>
                    </a:lnTo>
                    <a:lnTo>
                      <a:pt x="0" y="0"/>
                    </a:lnTo>
                    <a:lnTo>
                      <a:pt x="0" y="559"/>
                    </a:lnTo>
                    <a:lnTo>
                      <a:pt x="20" y="559"/>
                    </a:lnTo>
                    <a:lnTo>
                      <a:pt x="12" y="354"/>
                    </a:lnTo>
                    <a:close/>
                  </a:path>
                </a:pathLst>
              </a:custGeom>
              <a:solidFill>
                <a:srgbClr val="262626">
                  <a:lumMod val="75000"/>
                  <a:lumOff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</p:grpSp>
        <p:grpSp>
          <p:nvGrpSpPr>
            <p:cNvPr id="138" name="Group 279"/>
            <p:cNvGrpSpPr/>
            <p:nvPr/>
          </p:nvGrpSpPr>
          <p:grpSpPr>
            <a:xfrm>
              <a:off x="5196359" y="2131775"/>
              <a:ext cx="402391" cy="1211062"/>
              <a:chOff x="2841625" y="1824038"/>
              <a:chExt cx="520700" cy="1327151"/>
            </a:xfrm>
          </p:grpSpPr>
          <p:sp>
            <p:nvSpPr>
              <p:cNvPr id="139" name="Freeform 206"/>
              <p:cNvSpPr>
                <a:spLocks/>
              </p:cNvSpPr>
              <p:nvPr/>
            </p:nvSpPr>
            <p:spPr bwMode="auto">
              <a:xfrm>
                <a:off x="284162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164" y="0"/>
                  </a:cxn>
                  <a:cxn ang="0">
                    <a:pos x="164" y="0"/>
                  </a:cxn>
                </a:cxnLst>
                <a:rect l="0" t="0" r="r" b="b"/>
                <a:pathLst>
                  <a:path w="164" h="703">
                    <a:moveTo>
                      <a:pt x="164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9BB955">
                  <a:lumMod val="60000"/>
                  <a:lumOff val="4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40" name="Freeform 207"/>
              <p:cNvSpPr>
                <a:spLocks/>
              </p:cNvSpPr>
              <p:nvPr/>
            </p:nvSpPr>
            <p:spPr bwMode="auto">
              <a:xfrm>
                <a:off x="310197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0" y="0"/>
                  </a:cxn>
                </a:cxnLst>
                <a:rect l="0" t="0" r="r" b="b"/>
                <a:pathLst>
                  <a:path w="164" h="703">
                    <a:moveTo>
                      <a:pt x="0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9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41" name="Freeform 208"/>
              <p:cNvSpPr>
                <a:spLocks/>
              </p:cNvSpPr>
              <p:nvPr/>
            </p:nvSpPr>
            <p:spPr bwMode="auto">
              <a:xfrm>
                <a:off x="2933700" y="2201863"/>
                <a:ext cx="168275" cy="94932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1" y="167"/>
                  </a:cxn>
                  <a:cxn ang="0">
                    <a:pos x="51" y="117"/>
                  </a:cxn>
                  <a:cxn ang="0">
                    <a:pos x="99" y="186"/>
                  </a:cxn>
                  <a:cxn ang="0">
                    <a:pos x="99" y="260"/>
                  </a:cxn>
                  <a:cxn ang="0">
                    <a:pos x="19" y="184"/>
                  </a:cxn>
                  <a:cxn ang="0">
                    <a:pos x="97" y="286"/>
                  </a:cxn>
                  <a:cxn ang="0">
                    <a:pos x="94" y="365"/>
                  </a:cxn>
                  <a:cxn ang="0">
                    <a:pos x="0" y="272"/>
                  </a:cxn>
                  <a:cxn ang="0">
                    <a:pos x="94" y="391"/>
                  </a:cxn>
                  <a:cxn ang="0">
                    <a:pos x="87" y="598"/>
                  </a:cxn>
                  <a:cxn ang="0">
                    <a:pos x="106" y="598"/>
                  </a:cxn>
                  <a:cxn ang="0">
                    <a:pos x="106" y="39"/>
                  </a:cxn>
                  <a:cxn ang="0">
                    <a:pos x="106" y="0"/>
                  </a:cxn>
                </a:cxnLst>
                <a:rect l="0" t="0" r="r" b="b"/>
                <a:pathLst>
                  <a:path w="106" h="598">
                    <a:moveTo>
                      <a:pt x="106" y="0"/>
                    </a:moveTo>
                    <a:lnTo>
                      <a:pt x="101" y="167"/>
                    </a:lnTo>
                    <a:lnTo>
                      <a:pt x="51" y="117"/>
                    </a:lnTo>
                    <a:lnTo>
                      <a:pt x="99" y="186"/>
                    </a:lnTo>
                    <a:lnTo>
                      <a:pt x="99" y="260"/>
                    </a:lnTo>
                    <a:lnTo>
                      <a:pt x="19" y="184"/>
                    </a:lnTo>
                    <a:lnTo>
                      <a:pt x="97" y="286"/>
                    </a:lnTo>
                    <a:lnTo>
                      <a:pt x="94" y="365"/>
                    </a:lnTo>
                    <a:lnTo>
                      <a:pt x="0" y="272"/>
                    </a:lnTo>
                    <a:lnTo>
                      <a:pt x="94" y="391"/>
                    </a:lnTo>
                    <a:lnTo>
                      <a:pt x="87" y="598"/>
                    </a:lnTo>
                    <a:lnTo>
                      <a:pt x="106" y="598"/>
                    </a:lnTo>
                    <a:lnTo>
                      <a:pt x="106" y="39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262626">
                  <a:lumMod val="90000"/>
                  <a:lumOff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42" name="Freeform 209"/>
              <p:cNvSpPr>
                <a:spLocks/>
              </p:cNvSpPr>
              <p:nvPr/>
            </p:nvSpPr>
            <p:spPr bwMode="auto">
              <a:xfrm>
                <a:off x="3101975" y="2263776"/>
                <a:ext cx="168275" cy="887413"/>
              </a:xfrm>
              <a:custGeom>
                <a:avLst/>
                <a:gdLst/>
                <a:ahLst/>
                <a:cxnLst>
                  <a:cxn ang="0">
                    <a:pos x="12" y="354"/>
                  </a:cxn>
                  <a:cxn ang="0">
                    <a:pos x="106" y="233"/>
                  </a:cxn>
                  <a:cxn ang="0">
                    <a:pos x="10" y="326"/>
                  </a:cxn>
                  <a:cxn ang="0">
                    <a:pos x="7" y="250"/>
                  </a:cxn>
                  <a:cxn ang="0">
                    <a:pos x="87" y="145"/>
                  </a:cxn>
                  <a:cxn ang="0">
                    <a:pos x="7" y="221"/>
                  </a:cxn>
                  <a:cxn ang="0">
                    <a:pos x="5" y="145"/>
                  </a:cxn>
                  <a:cxn ang="0">
                    <a:pos x="53" y="76"/>
                  </a:cxn>
                  <a:cxn ang="0">
                    <a:pos x="5" y="128"/>
                  </a:cxn>
                  <a:cxn ang="0">
                    <a:pos x="0" y="0"/>
                  </a:cxn>
                  <a:cxn ang="0">
                    <a:pos x="0" y="559"/>
                  </a:cxn>
                  <a:cxn ang="0">
                    <a:pos x="20" y="559"/>
                  </a:cxn>
                  <a:cxn ang="0">
                    <a:pos x="12" y="354"/>
                  </a:cxn>
                </a:cxnLst>
                <a:rect l="0" t="0" r="r" b="b"/>
                <a:pathLst>
                  <a:path w="106" h="559">
                    <a:moveTo>
                      <a:pt x="12" y="354"/>
                    </a:moveTo>
                    <a:lnTo>
                      <a:pt x="106" y="233"/>
                    </a:lnTo>
                    <a:lnTo>
                      <a:pt x="10" y="326"/>
                    </a:lnTo>
                    <a:lnTo>
                      <a:pt x="7" y="250"/>
                    </a:lnTo>
                    <a:lnTo>
                      <a:pt x="87" y="145"/>
                    </a:lnTo>
                    <a:lnTo>
                      <a:pt x="7" y="221"/>
                    </a:lnTo>
                    <a:lnTo>
                      <a:pt x="5" y="145"/>
                    </a:lnTo>
                    <a:lnTo>
                      <a:pt x="53" y="76"/>
                    </a:lnTo>
                    <a:lnTo>
                      <a:pt x="5" y="128"/>
                    </a:lnTo>
                    <a:lnTo>
                      <a:pt x="0" y="0"/>
                    </a:lnTo>
                    <a:lnTo>
                      <a:pt x="0" y="559"/>
                    </a:lnTo>
                    <a:lnTo>
                      <a:pt x="20" y="559"/>
                    </a:lnTo>
                    <a:lnTo>
                      <a:pt x="12" y="354"/>
                    </a:lnTo>
                    <a:close/>
                  </a:path>
                </a:pathLst>
              </a:custGeom>
              <a:solidFill>
                <a:srgbClr val="262626">
                  <a:lumMod val="75000"/>
                  <a:lumOff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</p:grpSp>
        <p:grpSp>
          <p:nvGrpSpPr>
            <p:cNvPr id="143" name="Group 284"/>
            <p:cNvGrpSpPr/>
            <p:nvPr/>
          </p:nvGrpSpPr>
          <p:grpSpPr>
            <a:xfrm>
              <a:off x="7667130" y="2151620"/>
              <a:ext cx="402391" cy="1211062"/>
              <a:chOff x="2841625" y="1824038"/>
              <a:chExt cx="520700" cy="1327151"/>
            </a:xfrm>
          </p:grpSpPr>
          <p:sp>
            <p:nvSpPr>
              <p:cNvPr id="144" name="Freeform 206"/>
              <p:cNvSpPr>
                <a:spLocks/>
              </p:cNvSpPr>
              <p:nvPr/>
            </p:nvSpPr>
            <p:spPr bwMode="auto">
              <a:xfrm>
                <a:off x="284162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164" y="0"/>
                  </a:cxn>
                  <a:cxn ang="0">
                    <a:pos x="164" y="0"/>
                  </a:cxn>
                </a:cxnLst>
                <a:rect l="0" t="0" r="r" b="b"/>
                <a:pathLst>
                  <a:path w="164" h="703">
                    <a:moveTo>
                      <a:pt x="164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9BB955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45" name="Freeform 207"/>
              <p:cNvSpPr>
                <a:spLocks/>
              </p:cNvSpPr>
              <p:nvPr/>
            </p:nvSpPr>
            <p:spPr bwMode="auto">
              <a:xfrm>
                <a:off x="310197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0" y="0"/>
                  </a:cxn>
                </a:cxnLst>
                <a:rect l="0" t="0" r="r" b="b"/>
                <a:pathLst>
                  <a:path w="164" h="703">
                    <a:moveTo>
                      <a:pt x="0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9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46" name="Freeform 208"/>
              <p:cNvSpPr>
                <a:spLocks/>
              </p:cNvSpPr>
              <p:nvPr/>
            </p:nvSpPr>
            <p:spPr bwMode="auto">
              <a:xfrm>
                <a:off x="2933700" y="2201863"/>
                <a:ext cx="168275" cy="94932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1" y="167"/>
                  </a:cxn>
                  <a:cxn ang="0">
                    <a:pos x="51" y="117"/>
                  </a:cxn>
                  <a:cxn ang="0">
                    <a:pos x="99" y="186"/>
                  </a:cxn>
                  <a:cxn ang="0">
                    <a:pos x="99" y="260"/>
                  </a:cxn>
                  <a:cxn ang="0">
                    <a:pos x="19" y="184"/>
                  </a:cxn>
                  <a:cxn ang="0">
                    <a:pos x="97" y="286"/>
                  </a:cxn>
                  <a:cxn ang="0">
                    <a:pos x="94" y="365"/>
                  </a:cxn>
                  <a:cxn ang="0">
                    <a:pos x="0" y="272"/>
                  </a:cxn>
                  <a:cxn ang="0">
                    <a:pos x="94" y="391"/>
                  </a:cxn>
                  <a:cxn ang="0">
                    <a:pos x="87" y="598"/>
                  </a:cxn>
                  <a:cxn ang="0">
                    <a:pos x="106" y="598"/>
                  </a:cxn>
                  <a:cxn ang="0">
                    <a:pos x="106" y="39"/>
                  </a:cxn>
                  <a:cxn ang="0">
                    <a:pos x="106" y="0"/>
                  </a:cxn>
                </a:cxnLst>
                <a:rect l="0" t="0" r="r" b="b"/>
                <a:pathLst>
                  <a:path w="106" h="598">
                    <a:moveTo>
                      <a:pt x="106" y="0"/>
                    </a:moveTo>
                    <a:lnTo>
                      <a:pt x="101" y="167"/>
                    </a:lnTo>
                    <a:lnTo>
                      <a:pt x="51" y="117"/>
                    </a:lnTo>
                    <a:lnTo>
                      <a:pt x="99" y="186"/>
                    </a:lnTo>
                    <a:lnTo>
                      <a:pt x="99" y="260"/>
                    </a:lnTo>
                    <a:lnTo>
                      <a:pt x="19" y="184"/>
                    </a:lnTo>
                    <a:lnTo>
                      <a:pt x="97" y="286"/>
                    </a:lnTo>
                    <a:lnTo>
                      <a:pt x="94" y="365"/>
                    </a:lnTo>
                    <a:lnTo>
                      <a:pt x="0" y="272"/>
                    </a:lnTo>
                    <a:lnTo>
                      <a:pt x="94" y="391"/>
                    </a:lnTo>
                    <a:lnTo>
                      <a:pt x="87" y="598"/>
                    </a:lnTo>
                    <a:lnTo>
                      <a:pt x="106" y="598"/>
                    </a:lnTo>
                    <a:lnTo>
                      <a:pt x="106" y="39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262626">
                  <a:lumMod val="90000"/>
                  <a:lumOff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47" name="Freeform 209"/>
              <p:cNvSpPr>
                <a:spLocks/>
              </p:cNvSpPr>
              <p:nvPr/>
            </p:nvSpPr>
            <p:spPr bwMode="auto">
              <a:xfrm>
                <a:off x="3101975" y="2263776"/>
                <a:ext cx="168275" cy="887413"/>
              </a:xfrm>
              <a:custGeom>
                <a:avLst/>
                <a:gdLst/>
                <a:ahLst/>
                <a:cxnLst>
                  <a:cxn ang="0">
                    <a:pos x="12" y="354"/>
                  </a:cxn>
                  <a:cxn ang="0">
                    <a:pos x="106" y="233"/>
                  </a:cxn>
                  <a:cxn ang="0">
                    <a:pos x="10" y="326"/>
                  </a:cxn>
                  <a:cxn ang="0">
                    <a:pos x="7" y="250"/>
                  </a:cxn>
                  <a:cxn ang="0">
                    <a:pos x="87" y="145"/>
                  </a:cxn>
                  <a:cxn ang="0">
                    <a:pos x="7" y="221"/>
                  </a:cxn>
                  <a:cxn ang="0">
                    <a:pos x="5" y="145"/>
                  </a:cxn>
                  <a:cxn ang="0">
                    <a:pos x="53" y="76"/>
                  </a:cxn>
                  <a:cxn ang="0">
                    <a:pos x="5" y="128"/>
                  </a:cxn>
                  <a:cxn ang="0">
                    <a:pos x="0" y="0"/>
                  </a:cxn>
                  <a:cxn ang="0">
                    <a:pos x="0" y="559"/>
                  </a:cxn>
                  <a:cxn ang="0">
                    <a:pos x="20" y="559"/>
                  </a:cxn>
                  <a:cxn ang="0">
                    <a:pos x="12" y="354"/>
                  </a:cxn>
                </a:cxnLst>
                <a:rect l="0" t="0" r="r" b="b"/>
                <a:pathLst>
                  <a:path w="106" h="559">
                    <a:moveTo>
                      <a:pt x="12" y="354"/>
                    </a:moveTo>
                    <a:lnTo>
                      <a:pt x="106" y="233"/>
                    </a:lnTo>
                    <a:lnTo>
                      <a:pt x="10" y="326"/>
                    </a:lnTo>
                    <a:lnTo>
                      <a:pt x="7" y="250"/>
                    </a:lnTo>
                    <a:lnTo>
                      <a:pt x="87" y="145"/>
                    </a:lnTo>
                    <a:lnTo>
                      <a:pt x="7" y="221"/>
                    </a:lnTo>
                    <a:lnTo>
                      <a:pt x="5" y="145"/>
                    </a:lnTo>
                    <a:lnTo>
                      <a:pt x="53" y="76"/>
                    </a:lnTo>
                    <a:lnTo>
                      <a:pt x="5" y="128"/>
                    </a:lnTo>
                    <a:lnTo>
                      <a:pt x="0" y="0"/>
                    </a:lnTo>
                    <a:lnTo>
                      <a:pt x="0" y="559"/>
                    </a:lnTo>
                    <a:lnTo>
                      <a:pt x="20" y="559"/>
                    </a:lnTo>
                    <a:lnTo>
                      <a:pt x="12" y="354"/>
                    </a:lnTo>
                    <a:close/>
                  </a:path>
                </a:pathLst>
              </a:custGeom>
              <a:solidFill>
                <a:srgbClr val="262626">
                  <a:lumMod val="75000"/>
                  <a:lumOff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</p:grpSp>
        <p:grpSp>
          <p:nvGrpSpPr>
            <p:cNvPr id="148" name="Group 246"/>
            <p:cNvGrpSpPr/>
            <p:nvPr/>
          </p:nvGrpSpPr>
          <p:grpSpPr>
            <a:xfrm rot="5400000">
              <a:off x="3840825" y="-1458216"/>
              <a:ext cx="4070927" cy="10932911"/>
              <a:chOff x="2847975" y="-1588"/>
              <a:chExt cx="5016501" cy="5146675"/>
            </a:xfrm>
          </p:grpSpPr>
          <p:grpSp>
            <p:nvGrpSpPr>
              <p:cNvPr id="149" name="Group 243"/>
              <p:cNvGrpSpPr/>
              <p:nvPr/>
            </p:nvGrpSpPr>
            <p:grpSpPr>
              <a:xfrm>
                <a:off x="2847975" y="-1588"/>
                <a:ext cx="5016501" cy="5146675"/>
                <a:chOff x="2847975" y="-1588"/>
                <a:chExt cx="5016501" cy="5146675"/>
              </a:xfrm>
            </p:grpSpPr>
            <p:sp>
              <p:nvSpPr>
                <p:cNvPr id="203" name="Freeform 134"/>
                <p:cNvSpPr>
                  <a:spLocks/>
                </p:cNvSpPr>
                <p:nvPr/>
              </p:nvSpPr>
              <p:spPr bwMode="auto">
                <a:xfrm>
                  <a:off x="2871787" y="-1588"/>
                  <a:ext cx="4967288" cy="5146675"/>
                </a:xfrm>
                <a:custGeom>
                  <a:avLst/>
                  <a:gdLst/>
                  <a:ahLst/>
                  <a:cxnLst>
                    <a:cxn ang="0">
                      <a:pos x="3003" y="0"/>
                    </a:cxn>
                    <a:cxn ang="0">
                      <a:pos x="2612" y="0"/>
                    </a:cxn>
                    <a:cxn ang="0">
                      <a:pos x="2629" y="15"/>
                    </a:cxn>
                    <a:cxn ang="0">
                      <a:pos x="2751" y="414"/>
                    </a:cxn>
                    <a:cxn ang="0">
                      <a:pos x="2480" y="680"/>
                    </a:cxn>
                    <a:cxn ang="0">
                      <a:pos x="2419" y="684"/>
                    </a:cxn>
                    <a:cxn ang="0">
                      <a:pos x="2206" y="628"/>
                    </a:cxn>
                    <a:cxn ang="0">
                      <a:pos x="2050" y="534"/>
                    </a:cxn>
                    <a:cxn ang="0">
                      <a:pos x="1924" y="457"/>
                    </a:cxn>
                    <a:cxn ang="0">
                      <a:pos x="1607" y="373"/>
                    </a:cxn>
                    <a:cxn ang="0">
                      <a:pos x="1162" y="531"/>
                    </a:cxn>
                    <a:cxn ang="0">
                      <a:pos x="919" y="945"/>
                    </a:cxn>
                    <a:cxn ang="0">
                      <a:pos x="1045" y="1441"/>
                    </a:cxn>
                    <a:cxn ang="0">
                      <a:pos x="1467" y="1733"/>
                    </a:cxn>
                    <a:cxn ang="0">
                      <a:pos x="1843" y="2107"/>
                    </a:cxn>
                    <a:cxn ang="0">
                      <a:pos x="1584" y="2491"/>
                    </a:cxn>
                    <a:cxn ang="0">
                      <a:pos x="1485" y="2506"/>
                    </a:cxn>
                    <a:cxn ang="0">
                      <a:pos x="1122" y="2374"/>
                    </a:cxn>
                    <a:cxn ang="0">
                      <a:pos x="1069" y="2344"/>
                    </a:cxn>
                    <a:cxn ang="0">
                      <a:pos x="696" y="2249"/>
                    </a:cxn>
                    <a:cxn ang="0">
                      <a:pos x="174" y="2472"/>
                    </a:cxn>
                    <a:cxn ang="0">
                      <a:pos x="20" y="2976"/>
                    </a:cxn>
                    <a:cxn ang="0">
                      <a:pos x="76" y="3200"/>
                    </a:cxn>
                    <a:cxn ang="0">
                      <a:pos x="480" y="3200"/>
                    </a:cxn>
                    <a:cxn ang="0">
                      <a:pos x="468" y="3189"/>
                    </a:cxn>
                    <a:cxn ang="0">
                      <a:pos x="378" y="2723"/>
                    </a:cxn>
                    <a:cxn ang="0">
                      <a:pos x="693" y="2561"/>
                    </a:cxn>
                    <a:cxn ang="0">
                      <a:pos x="887" y="2600"/>
                    </a:cxn>
                    <a:cxn ang="0">
                      <a:pos x="1061" y="2690"/>
                    </a:cxn>
                    <a:cxn ang="0">
                      <a:pos x="1312" y="2807"/>
                    </a:cxn>
                    <a:cxn ang="0">
                      <a:pos x="1518" y="2836"/>
                    </a:cxn>
                    <a:cxn ang="0">
                      <a:pos x="1838" y="2759"/>
                    </a:cxn>
                    <a:cxn ang="0">
                      <a:pos x="2094" y="2535"/>
                    </a:cxn>
                    <a:cxn ang="0">
                      <a:pos x="2188" y="2062"/>
                    </a:cxn>
                    <a:cxn ang="0">
                      <a:pos x="1904" y="1613"/>
                    </a:cxn>
                    <a:cxn ang="0">
                      <a:pos x="1607" y="1442"/>
                    </a:cxn>
                    <a:cxn ang="0">
                      <a:pos x="1324" y="1255"/>
                    </a:cxn>
                    <a:cxn ang="0">
                      <a:pos x="1271" y="948"/>
                    </a:cxn>
                    <a:cxn ang="0">
                      <a:pos x="1619" y="716"/>
                    </a:cxn>
                    <a:cxn ang="0">
                      <a:pos x="1671" y="720"/>
                    </a:cxn>
                    <a:cxn ang="0">
                      <a:pos x="1953" y="851"/>
                    </a:cxn>
                    <a:cxn ang="0">
                      <a:pos x="2219" y="985"/>
                    </a:cxn>
                    <a:cxn ang="0">
                      <a:pos x="2394" y="1007"/>
                    </a:cxn>
                    <a:cxn ang="0">
                      <a:pos x="2804" y="861"/>
                    </a:cxn>
                    <a:cxn ang="0">
                      <a:pos x="3036" y="534"/>
                    </a:cxn>
                    <a:cxn ang="0">
                      <a:pos x="3054" y="152"/>
                    </a:cxn>
                    <a:cxn ang="0">
                      <a:pos x="3003" y="0"/>
                    </a:cxn>
                  </a:cxnLst>
                  <a:rect l="0" t="0" r="r" b="b"/>
                  <a:pathLst>
                    <a:path w="3089" h="3200">
                      <a:moveTo>
                        <a:pt x="3003" y="0"/>
                      </a:moveTo>
                      <a:cubicBezTo>
                        <a:pt x="2612" y="0"/>
                        <a:pt x="2612" y="0"/>
                        <a:pt x="2612" y="0"/>
                      </a:cubicBezTo>
                      <a:cubicBezTo>
                        <a:pt x="2629" y="15"/>
                        <a:pt x="2629" y="15"/>
                        <a:pt x="2629" y="15"/>
                      </a:cubicBezTo>
                      <a:cubicBezTo>
                        <a:pt x="2748" y="114"/>
                        <a:pt x="2794" y="263"/>
                        <a:pt x="2751" y="414"/>
                      </a:cubicBezTo>
                      <a:cubicBezTo>
                        <a:pt x="2711" y="556"/>
                        <a:pt x="2602" y="663"/>
                        <a:pt x="2480" y="680"/>
                      </a:cubicBezTo>
                      <a:cubicBezTo>
                        <a:pt x="2459" y="683"/>
                        <a:pt x="2439" y="684"/>
                        <a:pt x="2419" y="684"/>
                      </a:cubicBezTo>
                      <a:cubicBezTo>
                        <a:pt x="2347" y="684"/>
                        <a:pt x="2275" y="666"/>
                        <a:pt x="2206" y="628"/>
                      </a:cubicBezTo>
                      <a:cubicBezTo>
                        <a:pt x="2152" y="600"/>
                        <a:pt x="2100" y="567"/>
                        <a:pt x="2050" y="534"/>
                      </a:cubicBezTo>
                      <a:cubicBezTo>
                        <a:pt x="2009" y="508"/>
                        <a:pt x="1967" y="481"/>
                        <a:pt x="1924" y="457"/>
                      </a:cubicBezTo>
                      <a:cubicBezTo>
                        <a:pt x="1829" y="402"/>
                        <a:pt x="1719" y="373"/>
                        <a:pt x="1607" y="373"/>
                      </a:cubicBezTo>
                      <a:cubicBezTo>
                        <a:pt x="1447" y="373"/>
                        <a:pt x="1289" y="429"/>
                        <a:pt x="1162" y="531"/>
                      </a:cubicBezTo>
                      <a:cubicBezTo>
                        <a:pt x="1030" y="637"/>
                        <a:pt x="943" y="783"/>
                        <a:pt x="919" y="945"/>
                      </a:cubicBezTo>
                      <a:cubicBezTo>
                        <a:pt x="889" y="1135"/>
                        <a:pt x="932" y="1302"/>
                        <a:pt x="1045" y="1441"/>
                      </a:cubicBezTo>
                      <a:cubicBezTo>
                        <a:pt x="1138" y="1557"/>
                        <a:pt x="1276" y="1652"/>
                        <a:pt x="1467" y="1733"/>
                      </a:cubicBezTo>
                      <a:cubicBezTo>
                        <a:pt x="1599" y="1789"/>
                        <a:pt x="1823" y="1912"/>
                        <a:pt x="1843" y="2107"/>
                      </a:cubicBezTo>
                      <a:cubicBezTo>
                        <a:pt x="1861" y="2276"/>
                        <a:pt x="1752" y="2437"/>
                        <a:pt x="1584" y="2491"/>
                      </a:cubicBezTo>
                      <a:cubicBezTo>
                        <a:pt x="1552" y="2501"/>
                        <a:pt x="1519" y="2506"/>
                        <a:pt x="1485" y="2506"/>
                      </a:cubicBezTo>
                      <a:cubicBezTo>
                        <a:pt x="1360" y="2506"/>
                        <a:pt x="1239" y="2439"/>
                        <a:pt x="1122" y="2374"/>
                      </a:cubicBezTo>
                      <a:cubicBezTo>
                        <a:pt x="1104" y="2364"/>
                        <a:pt x="1086" y="2354"/>
                        <a:pt x="1069" y="2344"/>
                      </a:cubicBezTo>
                      <a:cubicBezTo>
                        <a:pt x="954" y="2282"/>
                        <a:pt x="825" y="2249"/>
                        <a:pt x="696" y="2249"/>
                      </a:cubicBezTo>
                      <a:cubicBezTo>
                        <a:pt x="491" y="2249"/>
                        <a:pt x="301" y="2330"/>
                        <a:pt x="174" y="2472"/>
                      </a:cubicBezTo>
                      <a:cubicBezTo>
                        <a:pt x="53" y="2607"/>
                        <a:pt x="0" y="2781"/>
                        <a:pt x="20" y="2976"/>
                      </a:cubicBezTo>
                      <a:cubicBezTo>
                        <a:pt x="22" y="2995"/>
                        <a:pt x="45" y="3123"/>
                        <a:pt x="76" y="3200"/>
                      </a:cubicBezTo>
                      <a:cubicBezTo>
                        <a:pt x="480" y="3200"/>
                        <a:pt x="480" y="3200"/>
                        <a:pt x="480" y="3200"/>
                      </a:cubicBezTo>
                      <a:cubicBezTo>
                        <a:pt x="468" y="3189"/>
                        <a:pt x="468" y="3189"/>
                        <a:pt x="468" y="3189"/>
                      </a:cubicBezTo>
                      <a:cubicBezTo>
                        <a:pt x="353" y="3080"/>
                        <a:pt x="270" y="2901"/>
                        <a:pt x="378" y="2723"/>
                      </a:cubicBezTo>
                      <a:cubicBezTo>
                        <a:pt x="442" y="2619"/>
                        <a:pt x="554" y="2561"/>
                        <a:pt x="693" y="2561"/>
                      </a:cubicBezTo>
                      <a:cubicBezTo>
                        <a:pt x="758" y="2561"/>
                        <a:pt x="825" y="2574"/>
                        <a:pt x="887" y="2600"/>
                      </a:cubicBezTo>
                      <a:cubicBezTo>
                        <a:pt x="949" y="2625"/>
                        <a:pt x="1006" y="2658"/>
                        <a:pt x="1061" y="2690"/>
                      </a:cubicBezTo>
                      <a:cubicBezTo>
                        <a:pt x="1137" y="2735"/>
                        <a:pt x="1216" y="2781"/>
                        <a:pt x="1312" y="2807"/>
                      </a:cubicBezTo>
                      <a:cubicBezTo>
                        <a:pt x="1380" y="2826"/>
                        <a:pt x="1449" y="2836"/>
                        <a:pt x="1518" y="2836"/>
                      </a:cubicBezTo>
                      <a:cubicBezTo>
                        <a:pt x="1632" y="2836"/>
                        <a:pt x="1739" y="2810"/>
                        <a:pt x="1838" y="2759"/>
                      </a:cubicBezTo>
                      <a:cubicBezTo>
                        <a:pt x="1939" y="2707"/>
                        <a:pt x="2025" y="2632"/>
                        <a:pt x="2094" y="2535"/>
                      </a:cubicBezTo>
                      <a:cubicBezTo>
                        <a:pt x="2186" y="2404"/>
                        <a:pt x="2220" y="2236"/>
                        <a:pt x="2188" y="2062"/>
                      </a:cubicBezTo>
                      <a:cubicBezTo>
                        <a:pt x="2154" y="1875"/>
                        <a:pt x="2050" y="1712"/>
                        <a:pt x="1904" y="1613"/>
                      </a:cubicBezTo>
                      <a:cubicBezTo>
                        <a:pt x="1823" y="1559"/>
                        <a:pt x="1717" y="1491"/>
                        <a:pt x="1607" y="1442"/>
                      </a:cubicBezTo>
                      <a:cubicBezTo>
                        <a:pt x="1521" y="1404"/>
                        <a:pt x="1399" y="1343"/>
                        <a:pt x="1324" y="1255"/>
                      </a:cubicBezTo>
                      <a:cubicBezTo>
                        <a:pt x="1250" y="1168"/>
                        <a:pt x="1233" y="1068"/>
                        <a:pt x="1271" y="948"/>
                      </a:cubicBezTo>
                      <a:cubicBezTo>
                        <a:pt x="1315" y="811"/>
                        <a:pt x="1458" y="716"/>
                        <a:pt x="1619" y="716"/>
                      </a:cubicBezTo>
                      <a:cubicBezTo>
                        <a:pt x="1637" y="716"/>
                        <a:pt x="1654" y="717"/>
                        <a:pt x="1671" y="720"/>
                      </a:cubicBezTo>
                      <a:cubicBezTo>
                        <a:pt x="1774" y="734"/>
                        <a:pt x="1861" y="791"/>
                        <a:pt x="1953" y="851"/>
                      </a:cubicBezTo>
                      <a:cubicBezTo>
                        <a:pt x="2036" y="905"/>
                        <a:pt x="2121" y="961"/>
                        <a:pt x="2219" y="985"/>
                      </a:cubicBezTo>
                      <a:cubicBezTo>
                        <a:pt x="2278" y="999"/>
                        <a:pt x="2337" y="1007"/>
                        <a:pt x="2394" y="1007"/>
                      </a:cubicBezTo>
                      <a:cubicBezTo>
                        <a:pt x="2544" y="1007"/>
                        <a:pt x="2686" y="956"/>
                        <a:pt x="2804" y="861"/>
                      </a:cubicBezTo>
                      <a:cubicBezTo>
                        <a:pt x="2908" y="778"/>
                        <a:pt x="2990" y="661"/>
                        <a:pt x="3036" y="534"/>
                      </a:cubicBezTo>
                      <a:cubicBezTo>
                        <a:pt x="3089" y="385"/>
                        <a:pt x="3075" y="244"/>
                        <a:pt x="3054" y="152"/>
                      </a:cubicBezTo>
                      <a:cubicBezTo>
                        <a:pt x="3038" y="79"/>
                        <a:pt x="3015" y="26"/>
                        <a:pt x="3003" y="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204" name="Freeform 136"/>
                <p:cNvSpPr>
                  <a:spLocks/>
                </p:cNvSpPr>
                <p:nvPr/>
              </p:nvSpPr>
              <p:spPr bwMode="auto">
                <a:xfrm>
                  <a:off x="2847975" y="-1588"/>
                  <a:ext cx="5016501" cy="5146675"/>
                </a:xfrm>
                <a:custGeom>
                  <a:avLst/>
                  <a:gdLst/>
                  <a:ahLst/>
                  <a:cxnLst>
                    <a:cxn ang="0">
                      <a:pos x="2665" y="0"/>
                    </a:cxn>
                    <a:cxn ang="0">
                      <a:pos x="2498" y="704"/>
                    </a:cxn>
                    <a:cxn ang="0">
                      <a:pos x="2209" y="650"/>
                    </a:cxn>
                    <a:cxn ang="0">
                      <a:pos x="1927" y="478"/>
                    </a:cxn>
                    <a:cxn ang="0">
                      <a:pos x="957" y="948"/>
                    </a:cxn>
                    <a:cxn ang="0">
                      <a:pos x="1492" y="1711"/>
                    </a:cxn>
                    <a:cxn ang="0">
                      <a:pos x="1882" y="2104"/>
                    </a:cxn>
                    <a:cxn ang="0">
                      <a:pos x="1606" y="2514"/>
                    </a:cxn>
                    <a:cxn ang="0">
                      <a:pos x="1072" y="2365"/>
                    </a:cxn>
                    <a:cxn ang="0">
                      <a:pos x="59" y="2974"/>
                    </a:cxn>
                    <a:cxn ang="0">
                      <a:pos x="117" y="3200"/>
                    </a:cxn>
                    <a:cxn ang="0">
                      <a:pos x="460" y="3200"/>
                    </a:cxn>
                    <a:cxn ang="0">
                      <a:pos x="373" y="2710"/>
                    </a:cxn>
                    <a:cxn ang="0">
                      <a:pos x="911" y="2577"/>
                    </a:cxn>
                    <a:cxn ang="0">
                      <a:pos x="1333" y="2784"/>
                    </a:cxn>
                    <a:cxn ang="0">
                      <a:pos x="2089" y="2521"/>
                    </a:cxn>
                    <a:cxn ang="0">
                      <a:pos x="1905" y="1633"/>
                    </a:cxn>
                    <a:cxn ang="0">
                      <a:pos x="1613" y="1464"/>
                    </a:cxn>
                    <a:cxn ang="0">
                      <a:pos x="1263" y="940"/>
                    </a:cxn>
                    <a:cxn ang="0">
                      <a:pos x="1690" y="696"/>
                    </a:cxn>
                    <a:cxn ang="0">
                      <a:pos x="2240" y="962"/>
                    </a:cxn>
                    <a:cxn ang="0">
                      <a:pos x="3028" y="526"/>
                    </a:cxn>
                    <a:cxn ang="0">
                      <a:pos x="2991" y="0"/>
                    </a:cxn>
                    <a:cxn ang="0">
                      <a:pos x="2665" y="0"/>
                    </a:cxn>
                  </a:cxnLst>
                  <a:rect l="0" t="0" r="r" b="b"/>
                  <a:pathLst>
                    <a:path w="3120" h="3200">
                      <a:moveTo>
                        <a:pt x="2665" y="0"/>
                      </a:moveTo>
                      <a:cubicBezTo>
                        <a:pt x="2943" y="240"/>
                        <a:pt x="2768" y="666"/>
                        <a:pt x="2498" y="704"/>
                      </a:cubicBezTo>
                      <a:cubicBezTo>
                        <a:pt x="2396" y="718"/>
                        <a:pt x="2300" y="698"/>
                        <a:pt x="2209" y="650"/>
                      </a:cubicBezTo>
                      <a:cubicBezTo>
                        <a:pt x="2112" y="598"/>
                        <a:pt x="2023" y="532"/>
                        <a:pt x="1927" y="478"/>
                      </a:cubicBezTo>
                      <a:cubicBezTo>
                        <a:pt x="1546" y="259"/>
                        <a:pt x="1025" y="509"/>
                        <a:pt x="957" y="948"/>
                      </a:cubicBezTo>
                      <a:cubicBezTo>
                        <a:pt x="896" y="1345"/>
                        <a:pt x="1163" y="1571"/>
                        <a:pt x="1492" y="1711"/>
                      </a:cubicBezTo>
                      <a:cubicBezTo>
                        <a:pt x="1654" y="1780"/>
                        <a:pt x="1862" y="1909"/>
                        <a:pt x="1882" y="2104"/>
                      </a:cubicBezTo>
                      <a:cubicBezTo>
                        <a:pt x="1901" y="2290"/>
                        <a:pt x="1779" y="2459"/>
                        <a:pt x="1606" y="2514"/>
                      </a:cubicBezTo>
                      <a:cubicBezTo>
                        <a:pt x="1416" y="2575"/>
                        <a:pt x="1233" y="2453"/>
                        <a:pt x="1072" y="2365"/>
                      </a:cubicBezTo>
                      <a:cubicBezTo>
                        <a:pt x="603" y="2111"/>
                        <a:pt x="0" y="2404"/>
                        <a:pt x="59" y="2974"/>
                      </a:cubicBezTo>
                      <a:cubicBezTo>
                        <a:pt x="61" y="2995"/>
                        <a:pt x="86" y="3129"/>
                        <a:pt x="117" y="3200"/>
                      </a:cubicBezTo>
                      <a:cubicBezTo>
                        <a:pt x="460" y="3200"/>
                        <a:pt x="460" y="3200"/>
                        <a:pt x="460" y="3200"/>
                      </a:cubicBezTo>
                      <a:cubicBezTo>
                        <a:pt x="326" y="3069"/>
                        <a:pt x="268" y="2882"/>
                        <a:pt x="373" y="2710"/>
                      </a:cubicBezTo>
                      <a:cubicBezTo>
                        <a:pt x="487" y="2524"/>
                        <a:pt x="727" y="2502"/>
                        <a:pt x="911" y="2577"/>
                      </a:cubicBezTo>
                      <a:cubicBezTo>
                        <a:pt x="1062" y="2638"/>
                        <a:pt x="1173" y="2740"/>
                        <a:pt x="1333" y="2784"/>
                      </a:cubicBezTo>
                      <a:cubicBezTo>
                        <a:pt x="1622" y="2863"/>
                        <a:pt x="1913" y="2770"/>
                        <a:pt x="2089" y="2521"/>
                      </a:cubicBezTo>
                      <a:cubicBezTo>
                        <a:pt x="2285" y="2244"/>
                        <a:pt x="2183" y="1820"/>
                        <a:pt x="1905" y="1633"/>
                      </a:cubicBezTo>
                      <a:cubicBezTo>
                        <a:pt x="1814" y="1572"/>
                        <a:pt x="1713" y="1509"/>
                        <a:pt x="1613" y="1464"/>
                      </a:cubicBezTo>
                      <a:cubicBezTo>
                        <a:pt x="1392" y="1366"/>
                        <a:pt x="1172" y="1223"/>
                        <a:pt x="1263" y="940"/>
                      </a:cubicBezTo>
                      <a:cubicBezTo>
                        <a:pt x="1320" y="766"/>
                        <a:pt x="1515" y="671"/>
                        <a:pt x="1690" y="696"/>
                      </a:cubicBezTo>
                      <a:cubicBezTo>
                        <a:pt x="1892" y="724"/>
                        <a:pt x="2040" y="913"/>
                        <a:pt x="2240" y="962"/>
                      </a:cubicBezTo>
                      <a:cubicBezTo>
                        <a:pt x="2639" y="1059"/>
                        <a:pt x="2929" y="802"/>
                        <a:pt x="3028" y="526"/>
                      </a:cubicBezTo>
                      <a:cubicBezTo>
                        <a:pt x="3120" y="270"/>
                        <a:pt x="3009" y="35"/>
                        <a:pt x="2991" y="0"/>
                      </a:cubicBezTo>
                      <a:lnTo>
                        <a:pt x="2665" y="0"/>
                      </a:lnTo>
                      <a:close/>
                    </a:path>
                  </a:pathLst>
                </a:custGeom>
                <a:solidFill>
                  <a:srgbClr val="262626">
                    <a:lumMod val="75000"/>
                    <a:lumOff val="2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</p:grpSp>
          <p:grpSp>
            <p:nvGrpSpPr>
              <p:cNvPr id="150" name="Group 242"/>
              <p:cNvGrpSpPr/>
              <p:nvPr/>
            </p:nvGrpSpPr>
            <p:grpSpPr>
              <a:xfrm>
                <a:off x="3154363" y="-1588"/>
                <a:ext cx="4429125" cy="5114926"/>
                <a:chOff x="3154363" y="-1588"/>
                <a:chExt cx="4429125" cy="5114926"/>
              </a:xfrm>
            </p:grpSpPr>
            <p:sp>
              <p:nvSpPr>
                <p:cNvPr id="151" name="Freeform 144"/>
                <p:cNvSpPr>
                  <a:spLocks/>
                </p:cNvSpPr>
                <p:nvPr/>
              </p:nvSpPr>
              <p:spPr bwMode="auto">
                <a:xfrm>
                  <a:off x="5073650" y="908050"/>
                  <a:ext cx="157163" cy="66675"/>
                </a:xfrm>
                <a:custGeom>
                  <a:avLst/>
                  <a:gdLst/>
                  <a:ahLst/>
                  <a:cxnLst>
                    <a:cxn ang="0">
                      <a:pos x="98" y="12"/>
                    </a:cxn>
                    <a:cxn ang="0">
                      <a:pos x="96" y="0"/>
                    </a:cxn>
                    <a:cxn ang="0">
                      <a:pos x="0" y="30"/>
                    </a:cxn>
                    <a:cxn ang="0">
                      <a:pos x="5" y="41"/>
                    </a:cxn>
                    <a:cxn ang="0">
                      <a:pos x="98" y="12"/>
                    </a:cxn>
                  </a:cxnLst>
                  <a:rect l="0" t="0" r="r" b="b"/>
                  <a:pathLst>
                    <a:path w="98" h="41">
                      <a:moveTo>
                        <a:pt x="98" y="12"/>
                      </a:move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63" y="7"/>
                        <a:pt x="31" y="17"/>
                        <a:pt x="0" y="30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35" y="29"/>
                        <a:pt x="66" y="19"/>
                        <a:pt x="98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52" name="Freeform 145"/>
                <p:cNvSpPr>
                  <a:spLocks/>
                </p:cNvSpPr>
                <p:nvPr/>
              </p:nvSpPr>
              <p:spPr bwMode="auto">
                <a:xfrm>
                  <a:off x="5081588" y="2405063"/>
                  <a:ext cx="150813" cy="88900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88" y="56"/>
                    </a:cxn>
                    <a:cxn ang="0">
                      <a:pos x="94" y="45"/>
                    </a:cxn>
                    <a:cxn ang="0">
                      <a:pos x="6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94" h="56">
                      <a:moveTo>
                        <a:pt x="0" y="11"/>
                      </a:moveTo>
                      <a:cubicBezTo>
                        <a:pt x="25" y="24"/>
                        <a:pt x="53" y="39"/>
                        <a:pt x="88" y="56"/>
                      </a:cubicBezTo>
                      <a:cubicBezTo>
                        <a:pt x="94" y="45"/>
                        <a:pt x="94" y="45"/>
                        <a:pt x="94" y="45"/>
                      </a:cubicBezTo>
                      <a:cubicBezTo>
                        <a:pt x="58" y="28"/>
                        <a:pt x="30" y="14"/>
                        <a:pt x="6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53" name="Freeform 146"/>
                <p:cNvSpPr>
                  <a:spLocks/>
                </p:cNvSpPr>
                <p:nvPr/>
              </p:nvSpPr>
              <p:spPr bwMode="auto">
                <a:xfrm>
                  <a:off x="5059363" y="4243388"/>
                  <a:ext cx="158750" cy="46038"/>
                </a:xfrm>
                <a:custGeom>
                  <a:avLst/>
                  <a:gdLst/>
                  <a:ahLst/>
                  <a:cxnLst>
                    <a:cxn ang="0">
                      <a:pos x="99" y="17"/>
                    </a:cxn>
                    <a:cxn ang="0">
                      <a:pos x="3" y="0"/>
                    </a:cxn>
                    <a:cxn ang="0">
                      <a:pos x="0" y="12"/>
                    </a:cxn>
                    <a:cxn ang="0">
                      <a:pos x="99" y="29"/>
                    </a:cxn>
                    <a:cxn ang="0">
                      <a:pos x="99" y="17"/>
                    </a:cxn>
                  </a:cxnLst>
                  <a:rect l="0" t="0" r="r" b="b"/>
                  <a:pathLst>
                    <a:path w="99" h="29">
                      <a:moveTo>
                        <a:pt x="99" y="17"/>
                      </a:moveTo>
                      <a:cubicBezTo>
                        <a:pt x="66" y="15"/>
                        <a:pt x="34" y="10"/>
                        <a:pt x="3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2" y="21"/>
                        <a:pt x="65" y="27"/>
                        <a:pt x="99" y="29"/>
                      </a:cubicBezTo>
                      <a:lnTo>
                        <a:pt x="99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54" name="Freeform 147"/>
                <p:cNvSpPr>
                  <a:spLocks/>
                </p:cNvSpPr>
                <p:nvPr/>
              </p:nvSpPr>
              <p:spPr bwMode="auto">
                <a:xfrm>
                  <a:off x="5281613" y="4248150"/>
                  <a:ext cx="160338" cy="41275"/>
                </a:xfrm>
                <a:custGeom>
                  <a:avLst/>
                  <a:gdLst/>
                  <a:ahLst/>
                  <a:cxnLst>
                    <a:cxn ang="0">
                      <a:pos x="97" y="0"/>
                    </a:cxn>
                    <a:cxn ang="0">
                      <a:pos x="0" y="14"/>
                    </a:cxn>
                    <a:cxn ang="0">
                      <a:pos x="0" y="26"/>
                    </a:cxn>
                    <a:cxn ang="0">
                      <a:pos x="99" y="12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99" h="26">
                      <a:moveTo>
                        <a:pt x="97" y="0"/>
                      </a:moveTo>
                      <a:cubicBezTo>
                        <a:pt x="64" y="8"/>
                        <a:pt x="32" y="13"/>
                        <a:pt x="0" y="1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33" y="25"/>
                        <a:pt x="66" y="20"/>
                        <a:pt x="99" y="12"/>
                      </a:cubicBez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55" name="Freeform 148"/>
                <p:cNvSpPr>
                  <a:spLocks/>
                </p:cNvSpPr>
                <p:nvPr/>
              </p:nvSpPr>
              <p:spPr bwMode="auto">
                <a:xfrm>
                  <a:off x="5280025" y="2506663"/>
                  <a:ext cx="153988" cy="84138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53"/>
                    </a:cxn>
                    <a:cxn ang="0">
                      <a:pos x="95" y="42"/>
                    </a:cxn>
                    <a:cxn ang="0">
                      <a:pos x="86" y="38"/>
                    </a:cxn>
                    <a:cxn ang="0">
                      <a:pos x="28" y="10"/>
                    </a:cxn>
                    <a:cxn ang="0">
                      <a:pos x="5" y="0"/>
                    </a:cxn>
                    <a:cxn ang="0">
                      <a:pos x="0" y="10"/>
                    </a:cxn>
                    <a:cxn ang="0">
                      <a:pos x="23" y="21"/>
                    </a:cxn>
                    <a:cxn ang="0">
                      <a:pos x="81" y="49"/>
                    </a:cxn>
                  </a:cxnLst>
                  <a:rect l="0" t="0" r="r" b="b"/>
                  <a:pathLst>
                    <a:path w="95" h="53">
                      <a:moveTo>
                        <a:pt x="81" y="49"/>
                      </a:moveTo>
                      <a:cubicBezTo>
                        <a:pt x="90" y="53"/>
                        <a:pt x="90" y="53"/>
                        <a:pt x="90" y="53"/>
                      </a:cubicBezTo>
                      <a:cubicBezTo>
                        <a:pt x="95" y="42"/>
                        <a:pt x="95" y="42"/>
                        <a:pt x="95" y="42"/>
                      </a:cubicBezTo>
                      <a:cubicBezTo>
                        <a:pt x="86" y="38"/>
                        <a:pt x="86" y="38"/>
                        <a:pt x="86" y="38"/>
                      </a:cubicBezTo>
                      <a:cubicBezTo>
                        <a:pt x="67" y="29"/>
                        <a:pt x="47" y="19"/>
                        <a:pt x="28" y="1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42" y="30"/>
                        <a:pt x="62" y="39"/>
                        <a:pt x="81" y="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56" name="Freeform 149"/>
                <p:cNvSpPr>
                  <a:spLocks/>
                </p:cNvSpPr>
                <p:nvPr/>
              </p:nvSpPr>
              <p:spPr bwMode="auto">
                <a:xfrm>
                  <a:off x="5289550" y="884238"/>
                  <a:ext cx="161925" cy="31750"/>
                </a:xfrm>
                <a:custGeom>
                  <a:avLst/>
                  <a:gdLst/>
                  <a:ahLst/>
                  <a:cxnLst>
                    <a:cxn ang="0">
                      <a:pos x="99" y="12"/>
                    </a:cxn>
                    <a:cxn ang="0">
                      <a:pos x="100" y="12"/>
                    </a:cxn>
                    <a:cxn ang="0">
                      <a:pos x="100" y="0"/>
                    </a:cxn>
                    <a:cxn ang="0">
                      <a:pos x="99" y="0"/>
                    </a:cxn>
                    <a:cxn ang="0">
                      <a:pos x="0" y="7"/>
                    </a:cxn>
                    <a:cxn ang="0">
                      <a:pos x="2" y="19"/>
                    </a:cxn>
                    <a:cxn ang="0">
                      <a:pos x="99" y="12"/>
                    </a:cxn>
                  </a:cxnLst>
                  <a:rect l="0" t="0" r="r" b="b"/>
                  <a:pathLst>
                    <a:path w="100" h="19">
                      <a:moveTo>
                        <a:pt x="99" y="12"/>
                      </a:moveTo>
                      <a:cubicBezTo>
                        <a:pt x="100" y="12"/>
                        <a:pt x="100" y="12"/>
                        <a:pt x="100" y="12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66" y="0"/>
                        <a:pt x="33" y="2"/>
                        <a:pt x="0" y="7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34" y="14"/>
                        <a:pt x="67" y="12"/>
                        <a:pt x="99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57" name="Freeform 150"/>
                <p:cNvSpPr>
                  <a:spLocks/>
                </p:cNvSpPr>
                <p:nvPr/>
              </p:nvSpPr>
              <p:spPr bwMode="auto">
                <a:xfrm>
                  <a:off x="4892675" y="2282825"/>
                  <a:ext cx="142875" cy="10795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82" y="67"/>
                    </a:cxn>
                    <a:cxn ang="0">
                      <a:pos x="89" y="56"/>
                    </a:cxn>
                    <a:cxn ang="0">
                      <a:pos x="8" y="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89" h="67">
                      <a:moveTo>
                        <a:pt x="0" y="9"/>
                      </a:moveTo>
                      <a:cubicBezTo>
                        <a:pt x="25" y="29"/>
                        <a:pt x="51" y="48"/>
                        <a:pt x="82" y="67"/>
                      </a:cubicBezTo>
                      <a:cubicBezTo>
                        <a:pt x="89" y="56"/>
                        <a:pt x="89" y="56"/>
                        <a:pt x="89" y="56"/>
                      </a:cubicBezTo>
                      <a:cubicBezTo>
                        <a:pt x="58" y="38"/>
                        <a:pt x="32" y="19"/>
                        <a:pt x="8" y="0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58" name="Freeform 151"/>
                <p:cNvSpPr>
                  <a:spLocks/>
                </p:cNvSpPr>
                <p:nvPr/>
              </p:nvSpPr>
              <p:spPr bwMode="auto">
                <a:xfrm>
                  <a:off x="4716463" y="1108075"/>
                  <a:ext cx="122238" cy="128588"/>
                </a:xfrm>
                <a:custGeom>
                  <a:avLst/>
                  <a:gdLst/>
                  <a:ahLst/>
                  <a:cxnLst>
                    <a:cxn ang="0">
                      <a:pos x="76" y="9"/>
                    </a:cxn>
                    <a:cxn ang="0">
                      <a:pos x="68" y="0"/>
                    </a:cxn>
                    <a:cxn ang="0">
                      <a:pos x="0" y="73"/>
                    </a:cxn>
                    <a:cxn ang="0">
                      <a:pos x="10" y="80"/>
                    </a:cxn>
                    <a:cxn ang="0">
                      <a:pos x="76" y="9"/>
                    </a:cxn>
                  </a:cxnLst>
                  <a:rect l="0" t="0" r="r" b="b"/>
                  <a:pathLst>
                    <a:path w="76" h="80">
                      <a:moveTo>
                        <a:pt x="76" y="9"/>
                      </a:move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43" y="22"/>
                        <a:pt x="20" y="47"/>
                        <a:pt x="0" y="73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29" y="55"/>
                        <a:pt x="51" y="30"/>
                        <a:pt x="76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59" name="Freeform 152"/>
                <p:cNvSpPr>
                  <a:spLocks/>
                </p:cNvSpPr>
                <p:nvPr/>
              </p:nvSpPr>
              <p:spPr bwMode="auto">
                <a:xfrm>
                  <a:off x="4579938" y="1489075"/>
                  <a:ext cx="34925" cy="161925"/>
                </a:xfrm>
                <a:custGeom>
                  <a:avLst/>
                  <a:gdLst/>
                  <a:ahLst/>
                  <a:cxnLst>
                    <a:cxn ang="0">
                      <a:pos x="12" y="99"/>
                    </a:cxn>
                    <a:cxn ang="0">
                      <a:pos x="12" y="94"/>
                    </a:cxn>
                    <a:cxn ang="0">
                      <a:pos x="22" y="2"/>
                    </a:cxn>
                    <a:cxn ang="0">
                      <a:pos x="10" y="0"/>
                    </a:cxn>
                    <a:cxn ang="0">
                      <a:pos x="0" y="94"/>
                    </a:cxn>
                    <a:cxn ang="0">
                      <a:pos x="0" y="100"/>
                    </a:cxn>
                    <a:cxn ang="0">
                      <a:pos x="12" y="99"/>
                    </a:cxn>
                  </a:cxnLst>
                  <a:rect l="0" t="0" r="r" b="b"/>
                  <a:pathLst>
                    <a:path w="22" h="100">
                      <a:moveTo>
                        <a:pt x="12" y="99"/>
                      </a:moveTo>
                      <a:cubicBezTo>
                        <a:pt x="12" y="98"/>
                        <a:pt x="12" y="96"/>
                        <a:pt x="12" y="94"/>
                      </a:cubicBezTo>
                      <a:cubicBezTo>
                        <a:pt x="12" y="63"/>
                        <a:pt x="16" y="32"/>
                        <a:pt x="22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4" y="30"/>
                        <a:pt x="0" y="62"/>
                        <a:pt x="0" y="94"/>
                      </a:cubicBezTo>
                      <a:cubicBezTo>
                        <a:pt x="0" y="96"/>
                        <a:pt x="0" y="98"/>
                        <a:pt x="0" y="100"/>
                      </a:cubicBezTo>
                      <a:lnTo>
                        <a:pt x="12" y="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60" name="Freeform 153"/>
                <p:cNvSpPr>
                  <a:spLocks/>
                </p:cNvSpPr>
                <p:nvPr/>
              </p:nvSpPr>
              <p:spPr bwMode="auto">
                <a:xfrm>
                  <a:off x="4613275" y="1279525"/>
                  <a:ext cx="84138" cy="152400"/>
                </a:xfrm>
                <a:custGeom>
                  <a:avLst/>
                  <a:gdLst/>
                  <a:ahLst/>
                  <a:cxnLst>
                    <a:cxn ang="0">
                      <a:pos x="43" y="22"/>
                    </a:cxn>
                    <a:cxn ang="0">
                      <a:pos x="52" y="7"/>
                    </a:cxn>
                    <a:cxn ang="0">
                      <a:pos x="42" y="0"/>
                    </a:cxn>
                    <a:cxn ang="0">
                      <a:pos x="32" y="16"/>
                    </a:cxn>
                    <a:cxn ang="0">
                      <a:pos x="0" y="92"/>
                    </a:cxn>
                    <a:cxn ang="0">
                      <a:pos x="11" y="95"/>
                    </a:cxn>
                    <a:cxn ang="0">
                      <a:pos x="43" y="22"/>
                    </a:cxn>
                  </a:cxnLst>
                  <a:rect l="0" t="0" r="r" b="b"/>
                  <a:pathLst>
                    <a:path w="52" h="95">
                      <a:moveTo>
                        <a:pt x="43" y="22"/>
                      </a:moveTo>
                      <a:cubicBezTo>
                        <a:pt x="46" y="17"/>
                        <a:pt x="49" y="12"/>
                        <a:pt x="52" y="7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38" y="6"/>
                        <a:pt x="35" y="11"/>
                        <a:pt x="32" y="16"/>
                      </a:cubicBezTo>
                      <a:cubicBezTo>
                        <a:pt x="19" y="40"/>
                        <a:pt x="8" y="66"/>
                        <a:pt x="0" y="92"/>
                      </a:cubicBezTo>
                      <a:cubicBezTo>
                        <a:pt x="11" y="95"/>
                        <a:pt x="11" y="95"/>
                        <a:pt x="11" y="95"/>
                      </a:cubicBezTo>
                      <a:cubicBezTo>
                        <a:pt x="19" y="70"/>
                        <a:pt x="30" y="45"/>
                        <a:pt x="43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61" name="Freeform 154"/>
                <p:cNvSpPr>
                  <a:spLocks/>
                </p:cNvSpPr>
                <p:nvPr/>
              </p:nvSpPr>
              <p:spPr bwMode="auto">
                <a:xfrm>
                  <a:off x="4452938" y="3956050"/>
                  <a:ext cx="149225" cy="90488"/>
                </a:xfrm>
                <a:custGeom>
                  <a:avLst/>
                  <a:gdLst/>
                  <a:ahLst/>
                  <a:cxnLst>
                    <a:cxn ang="0">
                      <a:pos x="88" y="56"/>
                    </a:cxn>
                    <a:cxn ang="0">
                      <a:pos x="93" y="46"/>
                    </a:cxn>
                    <a:cxn ang="0">
                      <a:pos x="40" y="18"/>
                    </a:cxn>
                    <a:cxn ang="0">
                      <a:pos x="5" y="0"/>
                    </a:cxn>
                    <a:cxn ang="0">
                      <a:pos x="0" y="11"/>
                    </a:cxn>
                    <a:cxn ang="0">
                      <a:pos x="35" y="29"/>
                    </a:cxn>
                    <a:cxn ang="0">
                      <a:pos x="88" y="56"/>
                    </a:cxn>
                  </a:cxnLst>
                  <a:rect l="0" t="0" r="r" b="b"/>
                  <a:pathLst>
                    <a:path w="93" h="56">
                      <a:moveTo>
                        <a:pt x="88" y="56"/>
                      </a:moveTo>
                      <a:cubicBezTo>
                        <a:pt x="93" y="46"/>
                        <a:pt x="93" y="46"/>
                        <a:pt x="93" y="46"/>
                      </a:cubicBezTo>
                      <a:cubicBezTo>
                        <a:pt x="79" y="38"/>
                        <a:pt x="60" y="28"/>
                        <a:pt x="40" y="18"/>
                      </a:cubicBezTo>
                      <a:cubicBezTo>
                        <a:pt x="28" y="12"/>
                        <a:pt x="16" y="6"/>
                        <a:pt x="5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1" y="16"/>
                        <a:pt x="23" y="22"/>
                        <a:pt x="35" y="29"/>
                      </a:cubicBezTo>
                      <a:cubicBezTo>
                        <a:pt x="54" y="39"/>
                        <a:pt x="73" y="49"/>
                        <a:pt x="88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62" name="Freeform 155"/>
                <p:cNvSpPr>
                  <a:spLocks/>
                </p:cNvSpPr>
                <p:nvPr/>
              </p:nvSpPr>
              <p:spPr bwMode="auto">
                <a:xfrm>
                  <a:off x="4738688" y="2120900"/>
                  <a:ext cx="119063" cy="13335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66" y="83"/>
                    </a:cxn>
                    <a:cxn ang="0">
                      <a:pos x="74" y="74"/>
                    </a:cxn>
                    <a:cxn ang="0">
                      <a:pos x="1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74" h="83">
                      <a:moveTo>
                        <a:pt x="0" y="7"/>
                      </a:moveTo>
                      <a:cubicBezTo>
                        <a:pt x="19" y="35"/>
                        <a:pt x="41" y="59"/>
                        <a:pt x="66" y="83"/>
                      </a:cubicBezTo>
                      <a:cubicBezTo>
                        <a:pt x="74" y="74"/>
                        <a:pt x="74" y="74"/>
                        <a:pt x="74" y="74"/>
                      </a:cubicBezTo>
                      <a:cubicBezTo>
                        <a:pt x="50" y="51"/>
                        <a:pt x="29" y="27"/>
                        <a:pt x="1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63" name="Freeform 156"/>
                <p:cNvSpPr>
                  <a:spLocks/>
                </p:cNvSpPr>
                <p:nvPr/>
              </p:nvSpPr>
              <p:spPr bwMode="auto">
                <a:xfrm>
                  <a:off x="4876800" y="982663"/>
                  <a:ext cx="146050" cy="100013"/>
                </a:xfrm>
                <a:custGeom>
                  <a:avLst/>
                  <a:gdLst/>
                  <a:ahLst/>
                  <a:cxnLst>
                    <a:cxn ang="0">
                      <a:pos x="91" y="11"/>
                    </a:cxn>
                    <a:cxn ang="0">
                      <a:pos x="85" y="0"/>
                    </a:cxn>
                    <a:cxn ang="0">
                      <a:pos x="0" y="52"/>
                    </a:cxn>
                    <a:cxn ang="0">
                      <a:pos x="7" y="62"/>
                    </a:cxn>
                    <a:cxn ang="0">
                      <a:pos x="91" y="11"/>
                    </a:cxn>
                  </a:cxnLst>
                  <a:rect l="0" t="0" r="r" b="b"/>
                  <a:pathLst>
                    <a:path w="91" h="62">
                      <a:moveTo>
                        <a:pt x="91" y="11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55" y="15"/>
                        <a:pt x="26" y="33"/>
                        <a:pt x="0" y="52"/>
                      </a:cubicBezTo>
                      <a:cubicBezTo>
                        <a:pt x="7" y="62"/>
                        <a:pt x="7" y="62"/>
                        <a:pt x="7" y="62"/>
                      </a:cubicBezTo>
                      <a:cubicBezTo>
                        <a:pt x="33" y="43"/>
                        <a:pt x="61" y="26"/>
                        <a:pt x="91" y="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64" name="Freeform 157"/>
                <p:cNvSpPr>
                  <a:spLocks/>
                </p:cNvSpPr>
                <p:nvPr/>
              </p:nvSpPr>
              <p:spPr bwMode="auto">
                <a:xfrm>
                  <a:off x="5730875" y="928688"/>
                  <a:ext cx="155575" cy="74613"/>
                </a:xfrm>
                <a:custGeom>
                  <a:avLst/>
                  <a:gdLst/>
                  <a:ahLst/>
                  <a:cxnLst>
                    <a:cxn ang="0">
                      <a:pos x="92" y="47"/>
                    </a:cxn>
                    <a:cxn ang="0">
                      <a:pos x="97" y="36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11"/>
                    </a:cxn>
                    <a:cxn ang="0">
                      <a:pos x="10" y="15"/>
                    </a:cxn>
                    <a:cxn ang="0">
                      <a:pos x="92" y="47"/>
                    </a:cxn>
                  </a:cxnLst>
                  <a:rect l="0" t="0" r="r" b="b"/>
                  <a:pathLst>
                    <a:path w="97" h="47">
                      <a:moveTo>
                        <a:pt x="92" y="47"/>
                      </a:move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69" y="24"/>
                        <a:pt x="41" y="13"/>
                        <a:pt x="14" y="3"/>
                      </a:cubicBezTo>
                      <a:cubicBezTo>
                        <a:pt x="11" y="2"/>
                        <a:pt x="7" y="1"/>
                        <a:pt x="4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2"/>
                        <a:pt x="7" y="14"/>
                        <a:pt x="10" y="15"/>
                      </a:cubicBezTo>
                      <a:cubicBezTo>
                        <a:pt x="37" y="24"/>
                        <a:pt x="65" y="35"/>
                        <a:pt x="92" y="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65" name="Freeform 158"/>
                <p:cNvSpPr>
                  <a:spLocks/>
                </p:cNvSpPr>
                <p:nvPr/>
              </p:nvSpPr>
              <p:spPr bwMode="auto">
                <a:xfrm>
                  <a:off x="6070600" y="3241675"/>
                  <a:ext cx="46038" cy="158750"/>
                </a:xfrm>
                <a:custGeom>
                  <a:avLst/>
                  <a:gdLst/>
                  <a:ahLst/>
                  <a:cxnLst>
                    <a:cxn ang="0">
                      <a:pos x="17" y="99"/>
                    </a:cxn>
                    <a:cxn ang="0">
                      <a:pos x="29" y="98"/>
                    </a:cxn>
                    <a:cxn ang="0">
                      <a:pos x="12" y="0"/>
                    </a:cxn>
                    <a:cxn ang="0">
                      <a:pos x="0" y="3"/>
                    </a:cxn>
                    <a:cxn ang="0">
                      <a:pos x="17" y="99"/>
                    </a:cxn>
                  </a:cxnLst>
                  <a:rect l="0" t="0" r="r" b="b"/>
                  <a:pathLst>
                    <a:path w="29" h="99">
                      <a:moveTo>
                        <a:pt x="17" y="99"/>
                      </a:move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7" y="65"/>
                        <a:pt x="21" y="32"/>
                        <a:pt x="12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9" y="34"/>
                        <a:pt x="15" y="67"/>
                        <a:pt x="17" y="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66" name="Freeform 159"/>
                <p:cNvSpPr>
                  <a:spLocks/>
                </p:cNvSpPr>
                <p:nvPr/>
              </p:nvSpPr>
              <p:spPr bwMode="auto">
                <a:xfrm>
                  <a:off x="5983288" y="3033713"/>
                  <a:ext cx="87313" cy="150813"/>
                </a:xfrm>
                <a:custGeom>
                  <a:avLst/>
                  <a:gdLst/>
                  <a:ahLst/>
                  <a:cxnLst>
                    <a:cxn ang="0">
                      <a:pos x="42" y="94"/>
                    </a:cxn>
                    <a:cxn ang="0">
                      <a:pos x="54" y="90"/>
                    </a:cxn>
                    <a:cxn ang="0">
                      <a:pos x="10" y="0"/>
                    </a:cxn>
                    <a:cxn ang="0">
                      <a:pos x="0" y="6"/>
                    </a:cxn>
                    <a:cxn ang="0">
                      <a:pos x="42" y="94"/>
                    </a:cxn>
                  </a:cxnLst>
                  <a:rect l="0" t="0" r="r" b="b"/>
                  <a:pathLst>
                    <a:path w="54" h="94">
                      <a:moveTo>
                        <a:pt x="42" y="94"/>
                      </a:moveTo>
                      <a:cubicBezTo>
                        <a:pt x="54" y="90"/>
                        <a:pt x="54" y="90"/>
                        <a:pt x="54" y="90"/>
                      </a:cubicBezTo>
                      <a:cubicBezTo>
                        <a:pt x="42" y="59"/>
                        <a:pt x="27" y="29"/>
                        <a:pt x="1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7" y="35"/>
                        <a:pt x="31" y="64"/>
                        <a:pt x="42" y="9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67" name="Freeform 160"/>
                <p:cNvSpPr>
                  <a:spLocks/>
                </p:cNvSpPr>
                <p:nvPr/>
              </p:nvSpPr>
              <p:spPr bwMode="auto">
                <a:xfrm>
                  <a:off x="5937250" y="1011238"/>
                  <a:ext cx="150813" cy="88900"/>
                </a:xfrm>
                <a:custGeom>
                  <a:avLst/>
                  <a:gdLst/>
                  <a:ahLst/>
                  <a:cxnLst>
                    <a:cxn ang="0">
                      <a:pos x="94" y="45"/>
                    </a:cxn>
                    <a:cxn ang="0">
                      <a:pos x="5" y="0"/>
                    </a:cxn>
                    <a:cxn ang="0">
                      <a:pos x="0" y="11"/>
                    </a:cxn>
                    <a:cxn ang="0">
                      <a:pos x="88" y="55"/>
                    </a:cxn>
                    <a:cxn ang="0">
                      <a:pos x="94" y="45"/>
                    </a:cxn>
                  </a:cxnLst>
                  <a:rect l="0" t="0" r="r" b="b"/>
                  <a:pathLst>
                    <a:path w="94" h="55">
                      <a:moveTo>
                        <a:pt x="94" y="45"/>
                      </a:moveTo>
                      <a:cubicBezTo>
                        <a:pt x="64" y="28"/>
                        <a:pt x="34" y="13"/>
                        <a:pt x="5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29" y="24"/>
                        <a:pt x="59" y="39"/>
                        <a:pt x="88" y="55"/>
                      </a:cubicBezTo>
                      <a:lnTo>
                        <a:pt x="94" y="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68" name="Freeform 161"/>
                <p:cNvSpPr>
                  <a:spLocks/>
                </p:cNvSpPr>
                <p:nvPr/>
              </p:nvSpPr>
              <p:spPr bwMode="auto">
                <a:xfrm>
                  <a:off x="7543800" y="314325"/>
                  <a:ext cx="38100" cy="160338"/>
                </a:xfrm>
                <a:custGeom>
                  <a:avLst/>
                  <a:gdLst/>
                  <a:ahLst/>
                  <a:cxnLst>
                    <a:cxn ang="0">
                      <a:pos x="3" y="18"/>
                    </a:cxn>
                    <a:cxn ang="0">
                      <a:pos x="12" y="100"/>
                    </a:cxn>
                    <a:cxn ang="0">
                      <a:pos x="24" y="99"/>
                    </a:cxn>
                    <a:cxn ang="0">
                      <a:pos x="15" y="16"/>
                    </a:cxn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3" y="18"/>
                    </a:cxn>
                  </a:cxnLst>
                  <a:rect l="0" t="0" r="r" b="b"/>
                  <a:pathLst>
                    <a:path w="24" h="100">
                      <a:moveTo>
                        <a:pt x="3" y="18"/>
                      </a:moveTo>
                      <a:cubicBezTo>
                        <a:pt x="8" y="45"/>
                        <a:pt x="11" y="73"/>
                        <a:pt x="12" y="100"/>
                      </a:cubicBezTo>
                      <a:cubicBezTo>
                        <a:pt x="24" y="99"/>
                        <a:pt x="24" y="99"/>
                        <a:pt x="24" y="99"/>
                      </a:cubicBezTo>
                      <a:cubicBezTo>
                        <a:pt x="23" y="72"/>
                        <a:pt x="20" y="44"/>
                        <a:pt x="15" y="16"/>
                      </a:cubicBezTo>
                      <a:cubicBezTo>
                        <a:pt x="14" y="11"/>
                        <a:pt x="12" y="5"/>
                        <a:pt x="11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8"/>
                        <a:pt x="2" y="13"/>
                        <a:pt x="3" y="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69" name="Freeform 162"/>
                <p:cNvSpPr>
                  <a:spLocks/>
                </p:cNvSpPr>
                <p:nvPr/>
              </p:nvSpPr>
              <p:spPr bwMode="auto">
                <a:xfrm>
                  <a:off x="7405688" y="-1588"/>
                  <a:ext cx="46038" cy="587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36"/>
                    </a:cxn>
                    <a:cxn ang="0">
                      <a:pos x="29" y="30"/>
                    </a:cxn>
                    <a:cxn ang="0">
                      <a:pos x="1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" h="36">
                      <a:moveTo>
                        <a:pt x="0" y="0"/>
                      </a:moveTo>
                      <a:cubicBezTo>
                        <a:pt x="6" y="12"/>
                        <a:pt x="12" y="24"/>
                        <a:pt x="19" y="36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4" y="20"/>
                        <a:pt x="19" y="10"/>
                        <a:pt x="1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70" name="Freeform 163"/>
                <p:cNvSpPr>
                  <a:spLocks/>
                </p:cNvSpPr>
                <p:nvPr/>
              </p:nvSpPr>
              <p:spPr bwMode="auto">
                <a:xfrm>
                  <a:off x="4649788" y="4060825"/>
                  <a:ext cx="149225" cy="90488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88" y="56"/>
                    </a:cxn>
                    <a:cxn ang="0">
                      <a:pos x="93" y="46"/>
                    </a:cxn>
                    <a:cxn ang="0">
                      <a:pos x="5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93" h="56">
                      <a:moveTo>
                        <a:pt x="0" y="10"/>
                      </a:moveTo>
                      <a:cubicBezTo>
                        <a:pt x="26" y="24"/>
                        <a:pt x="57" y="41"/>
                        <a:pt x="88" y="56"/>
                      </a:cubicBezTo>
                      <a:cubicBezTo>
                        <a:pt x="93" y="46"/>
                        <a:pt x="93" y="46"/>
                        <a:pt x="93" y="46"/>
                      </a:cubicBezTo>
                      <a:cubicBezTo>
                        <a:pt x="63" y="30"/>
                        <a:pt x="32" y="14"/>
                        <a:pt x="5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71" name="Freeform 164"/>
                <p:cNvSpPr>
                  <a:spLocks/>
                </p:cNvSpPr>
                <p:nvPr/>
              </p:nvSpPr>
              <p:spPr bwMode="auto">
                <a:xfrm>
                  <a:off x="4849813" y="4162425"/>
                  <a:ext cx="153988" cy="7937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11"/>
                    </a:cxn>
                    <a:cxn ang="0">
                      <a:pos x="92" y="49"/>
                    </a:cxn>
                    <a:cxn ang="0">
                      <a:pos x="96" y="38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96" h="49">
                      <a:moveTo>
                        <a:pt x="5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3" y="26"/>
                        <a:pt x="63" y="39"/>
                        <a:pt x="92" y="49"/>
                      </a:cubicBezTo>
                      <a:cubicBezTo>
                        <a:pt x="96" y="38"/>
                        <a:pt x="96" y="38"/>
                        <a:pt x="96" y="38"/>
                      </a:cubicBezTo>
                      <a:cubicBezTo>
                        <a:pt x="67" y="28"/>
                        <a:pt x="37" y="15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72" name="Freeform 165"/>
                <p:cNvSpPr>
                  <a:spLocks/>
                </p:cNvSpPr>
                <p:nvPr/>
              </p:nvSpPr>
              <p:spPr bwMode="auto">
                <a:xfrm>
                  <a:off x="4583113" y="1712913"/>
                  <a:ext cx="49213" cy="1587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0" y="99"/>
                    </a:cxn>
                    <a:cxn ang="0">
                      <a:pos x="31" y="96"/>
                    </a:cxn>
                    <a:cxn ang="0">
                      <a:pos x="1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1" h="99">
                      <a:moveTo>
                        <a:pt x="0" y="1"/>
                      </a:moveTo>
                      <a:cubicBezTo>
                        <a:pt x="3" y="34"/>
                        <a:pt x="10" y="67"/>
                        <a:pt x="20" y="99"/>
                      </a:cubicBezTo>
                      <a:cubicBezTo>
                        <a:pt x="31" y="96"/>
                        <a:pt x="31" y="96"/>
                        <a:pt x="31" y="96"/>
                      </a:cubicBezTo>
                      <a:cubicBezTo>
                        <a:pt x="22" y="64"/>
                        <a:pt x="15" y="32"/>
                        <a:pt x="1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73" name="Freeform 166"/>
                <p:cNvSpPr>
                  <a:spLocks/>
                </p:cNvSpPr>
                <p:nvPr/>
              </p:nvSpPr>
              <p:spPr bwMode="auto">
                <a:xfrm>
                  <a:off x="3159125" y="4741863"/>
                  <a:ext cx="46038" cy="15875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7" y="99"/>
                    </a:cxn>
                    <a:cxn ang="0">
                      <a:pos x="29" y="96"/>
                    </a:cxn>
                    <a:cxn ang="0">
                      <a:pos x="12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9" h="99">
                      <a:moveTo>
                        <a:pt x="0" y="1"/>
                      </a:moveTo>
                      <a:cubicBezTo>
                        <a:pt x="3" y="33"/>
                        <a:pt x="9" y="66"/>
                        <a:pt x="17" y="99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0" y="64"/>
                        <a:pt x="15" y="31"/>
                        <a:pt x="1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74" name="Freeform 167"/>
                <p:cNvSpPr>
                  <a:spLocks/>
                </p:cNvSpPr>
                <p:nvPr/>
              </p:nvSpPr>
              <p:spPr bwMode="auto">
                <a:xfrm>
                  <a:off x="5481638" y="2601913"/>
                  <a:ext cx="149225" cy="93663"/>
                </a:xfrm>
                <a:custGeom>
                  <a:avLst/>
                  <a:gdLst/>
                  <a:ahLst/>
                  <a:cxnLst>
                    <a:cxn ang="0">
                      <a:pos x="93" y="48"/>
                    </a:cxn>
                    <a:cxn ang="0">
                      <a:pos x="6" y="0"/>
                    </a:cxn>
                    <a:cxn ang="0">
                      <a:pos x="0" y="11"/>
                    </a:cxn>
                    <a:cxn ang="0">
                      <a:pos x="87" y="58"/>
                    </a:cxn>
                    <a:cxn ang="0">
                      <a:pos x="93" y="48"/>
                    </a:cxn>
                  </a:cxnLst>
                  <a:rect l="0" t="0" r="r" b="b"/>
                  <a:pathLst>
                    <a:path w="93" h="58">
                      <a:moveTo>
                        <a:pt x="93" y="48"/>
                      </a:moveTo>
                      <a:cubicBezTo>
                        <a:pt x="67" y="33"/>
                        <a:pt x="39" y="17"/>
                        <a:pt x="6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3" y="28"/>
                        <a:pt x="61" y="43"/>
                        <a:pt x="87" y="58"/>
                      </a:cubicBezTo>
                      <a:lnTo>
                        <a:pt x="93" y="4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75" name="Freeform 168"/>
                <p:cNvSpPr>
                  <a:spLocks/>
                </p:cNvSpPr>
                <p:nvPr/>
              </p:nvSpPr>
              <p:spPr bwMode="auto">
                <a:xfrm>
                  <a:off x="3203575" y="4957763"/>
                  <a:ext cx="76200" cy="155575"/>
                </a:xfrm>
                <a:custGeom>
                  <a:avLst/>
                  <a:gdLst/>
                  <a:ahLst/>
                  <a:cxnLst>
                    <a:cxn ang="0">
                      <a:pos x="47" y="92"/>
                    </a:cxn>
                    <a:cxn ang="0">
                      <a:pos x="12" y="0"/>
                    </a:cxn>
                    <a:cxn ang="0">
                      <a:pos x="0" y="4"/>
                    </a:cxn>
                    <a:cxn ang="0">
                      <a:pos x="36" y="97"/>
                    </a:cxn>
                    <a:cxn ang="0">
                      <a:pos x="47" y="92"/>
                    </a:cxn>
                  </a:cxnLst>
                  <a:rect l="0" t="0" r="r" b="b"/>
                  <a:pathLst>
                    <a:path w="47" h="97">
                      <a:moveTo>
                        <a:pt x="47" y="92"/>
                      </a:moveTo>
                      <a:cubicBezTo>
                        <a:pt x="33" y="61"/>
                        <a:pt x="21" y="30"/>
                        <a:pt x="12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0" y="34"/>
                        <a:pt x="22" y="66"/>
                        <a:pt x="36" y="97"/>
                      </a:cubicBezTo>
                      <a:lnTo>
                        <a:pt x="47" y="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76" name="Freeform 169"/>
                <p:cNvSpPr>
                  <a:spLocks/>
                </p:cNvSpPr>
                <p:nvPr/>
              </p:nvSpPr>
              <p:spPr bwMode="auto">
                <a:xfrm>
                  <a:off x="4633913" y="1927225"/>
                  <a:ext cx="87313" cy="152400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3" y="95"/>
                    </a:cxn>
                    <a:cxn ang="0">
                      <a:pos x="54" y="89"/>
                    </a:cxn>
                    <a:cxn ang="0">
                      <a:pos x="12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54" h="95">
                      <a:moveTo>
                        <a:pt x="0" y="4"/>
                      </a:moveTo>
                      <a:cubicBezTo>
                        <a:pt x="12" y="37"/>
                        <a:pt x="27" y="67"/>
                        <a:pt x="43" y="95"/>
                      </a:cubicBezTo>
                      <a:cubicBezTo>
                        <a:pt x="54" y="89"/>
                        <a:pt x="54" y="89"/>
                        <a:pt x="54" y="89"/>
                      </a:cubicBezTo>
                      <a:cubicBezTo>
                        <a:pt x="38" y="62"/>
                        <a:pt x="23" y="32"/>
                        <a:pt x="12" y="0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77" name="Freeform 170"/>
                <p:cNvSpPr>
                  <a:spLocks/>
                </p:cNvSpPr>
                <p:nvPr/>
              </p:nvSpPr>
              <p:spPr bwMode="auto">
                <a:xfrm>
                  <a:off x="6134100" y="1114425"/>
                  <a:ext cx="147638" cy="10001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11"/>
                    </a:cxn>
                    <a:cxn ang="0">
                      <a:pos x="61" y="48"/>
                    </a:cxn>
                    <a:cxn ang="0">
                      <a:pos x="85" y="62"/>
                    </a:cxn>
                    <a:cxn ang="0">
                      <a:pos x="91" y="52"/>
                    </a:cxn>
                    <a:cxn ang="0">
                      <a:pos x="68" y="38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91" h="62">
                      <a:moveTo>
                        <a:pt x="6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20" y="22"/>
                        <a:pt x="40" y="35"/>
                        <a:pt x="61" y="48"/>
                      </a:cubicBezTo>
                      <a:cubicBezTo>
                        <a:pt x="69" y="53"/>
                        <a:pt x="77" y="57"/>
                        <a:pt x="85" y="62"/>
                      </a:cubicBezTo>
                      <a:cubicBezTo>
                        <a:pt x="91" y="52"/>
                        <a:pt x="91" y="52"/>
                        <a:pt x="91" y="52"/>
                      </a:cubicBezTo>
                      <a:cubicBezTo>
                        <a:pt x="83" y="47"/>
                        <a:pt x="75" y="42"/>
                        <a:pt x="68" y="38"/>
                      </a:cubicBezTo>
                      <a:cubicBezTo>
                        <a:pt x="47" y="24"/>
                        <a:pt x="26" y="12"/>
                        <a:pt x="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78" name="Freeform 171"/>
                <p:cNvSpPr>
                  <a:spLocks/>
                </p:cNvSpPr>
                <p:nvPr/>
              </p:nvSpPr>
              <p:spPr bwMode="auto">
                <a:xfrm>
                  <a:off x="4244975" y="3875088"/>
                  <a:ext cx="157163" cy="71438"/>
                </a:xfrm>
                <a:custGeom>
                  <a:avLst/>
                  <a:gdLst/>
                  <a:ahLst/>
                  <a:cxnLst>
                    <a:cxn ang="0">
                      <a:pos x="98" y="34"/>
                    </a:cxn>
                    <a:cxn ang="0">
                      <a:pos x="4" y="0"/>
                    </a:cxn>
                    <a:cxn ang="0">
                      <a:pos x="0" y="11"/>
                    </a:cxn>
                    <a:cxn ang="0">
                      <a:pos x="93" y="45"/>
                    </a:cxn>
                    <a:cxn ang="0">
                      <a:pos x="98" y="34"/>
                    </a:cxn>
                  </a:cxnLst>
                  <a:rect l="0" t="0" r="r" b="b"/>
                  <a:pathLst>
                    <a:path w="98" h="45">
                      <a:moveTo>
                        <a:pt x="98" y="34"/>
                      </a:moveTo>
                      <a:cubicBezTo>
                        <a:pt x="64" y="20"/>
                        <a:pt x="34" y="8"/>
                        <a:pt x="4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0" y="20"/>
                        <a:pt x="60" y="31"/>
                        <a:pt x="93" y="45"/>
                      </a:cubicBezTo>
                      <a:lnTo>
                        <a:pt x="98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79" name="Freeform 172"/>
                <p:cNvSpPr>
                  <a:spLocks/>
                </p:cNvSpPr>
                <p:nvPr/>
              </p:nvSpPr>
              <p:spPr bwMode="auto">
                <a:xfrm>
                  <a:off x="6759575" y="1330325"/>
                  <a:ext cx="161925" cy="33338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0" y="20"/>
                    </a:cxn>
                    <a:cxn ang="0">
                      <a:pos x="10" y="21"/>
                    </a:cxn>
                    <a:cxn ang="0">
                      <a:pos x="100" y="12"/>
                    </a:cxn>
                    <a:cxn ang="0">
                      <a:pos x="97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00" h="21">
                      <a:moveTo>
                        <a:pt x="0" y="8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3" y="20"/>
                        <a:pt x="7" y="21"/>
                        <a:pt x="10" y="21"/>
                      </a:cubicBezTo>
                      <a:cubicBezTo>
                        <a:pt x="41" y="21"/>
                        <a:pt x="71" y="18"/>
                        <a:pt x="100" y="12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66" y="6"/>
                        <a:pt x="33" y="9"/>
                        <a:pt x="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80" name="Freeform 173"/>
                <p:cNvSpPr>
                  <a:spLocks/>
                </p:cNvSpPr>
                <p:nvPr/>
              </p:nvSpPr>
              <p:spPr bwMode="auto">
                <a:xfrm>
                  <a:off x="6537325" y="1311275"/>
                  <a:ext cx="160338" cy="4762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99" y="30"/>
                    </a:cxn>
                    <a:cxn ang="0">
                      <a:pos x="100" y="18"/>
                    </a:cxn>
                    <a:cxn ang="0">
                      <a:pos x="3" y="0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100" h="30">
                      <a:moveTo>
                        <a:pt x="0" y="11"/>
                      </a:moveTo>
                      <a:cubicBezTo>
                        <a:pt x="33" y="20"/>
                        <a:pt x="66" y="27"/>
                        <a:pt x="99" y="30"/>
                      </a:cubicBezTo>
                      <a:cubicBezTo>
                        <a:pt x="100" y="18"/>
                        <a:pt x="100" y="18"/>
                        <a:pt x="100" y="18"/>
                      </a:cubicBezTo>
                      <a:cubicBezTo>
                        <a:pt x="68" y="15"/>
                        <a:pt x="36" y="9"/>
                        <a:pt x="3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81" name="Freeform 174"/>
                <p:cNvSpPr>
                  <a:spLocks/>
                </p:cNvSpPr>
                <p:nvPr/>
              </p:nvSpPr>
              <p:spPr bwMode="auto">
                <a:xfrm>
                  <a:off x="6081713" y="3462338"/>
                  <a:ext cx="36513" cy="161925"/>
                </a:xfrm>
                <a:custGeom>
                  <a:avLst/>
                  <a:gdLst/>
                  <a:ahLst/>
                  <a:cxnLst>
                    <a:cxn ang="0">
                      <a:pos x="0" y="98"/>
                    </a:cxn>
                    <a:cxn ang="0">
                      <a:pos x="12" y="100"/>
                    </a:cxn>
                    <a:cxn ang="0">
                      <a:pos x="23" y="1"/>
                    </a:cxn>
                    <a:cxn ang="0">
                      <a:pos x="11" y="0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23" h="100">
                      <a:moveTo>
                        <a:pt x="0" y="98"/>
                      </a:moveTo>
                      <a:cubicBezTo>
                        <a:pt x="12" y="100"/>
                        <a:pt x="12" y="100"/>
                        <a:pt x="12" y="100"/>
                      </a:cubicBezTo>
                      <a:cubicBezTo>
                        <a:pt x="19" y="68"/>
                        <a:pt x="23" y="34"/>
                        <a:pt x="23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33"/>
                        <a:pt x="7" y="66"/>
                        <a:pt x="0" y="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82" name="Freeform 175"/>
                <p:cNvSpPr>
                  <a:spLocks/>
                </p:cNvSpPr>
                <p:nvPr/>
              </p:nvSpPr>
              <p:spPr bwMode="auto">
                <a:xfrm>
                  <a:off x="6003925" y="3681413"/>
                  <a:ext cx="80963" cy="152400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10" y="95"/>
                    </a:cxn>
                    <a:cxn ang="0">
                      <a:pos x="50" y="3"/>
                    </a:cxn>
                    <a:cxn ang="0">
                      <a:pos x="38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50" h="95">
                      <a:moveTo>
                        <a:pt x="0" y="90"/>
                      </a:move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27" y="66"/>
                        <a:pt x="40" y="35"/>
                        <a:pt x="50" y="3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29" y="31"/>
                        <a:pt x="16" y="61"/>
                        <a:pt x="0" y="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83" name="Freeform 176"/>
                <p:cNvSpPr>
                  <a:spLocks/>
                </p:cNvSpPr>
                <p:nvPr/>
              </p:nvSpPr>
              <p:spPr bwMode="auto">
                <a:xfrm>
                  <a:off x="7178675" y="1128713"/>
                  <a:ext cx="138113" cy="112713"/>
                </a:xfrm>
                <a:custGeom>
                  <a:avLst/>
                  <a:gdLst/>
                  <a:ahLst/>
                  <a:cxnLst>
                    <a:cxn ang="0">
                      <a:pos x="30" y="39"/>
                    </a:cxn>
                    <a:cxn ang="0">
                      <a:pos x="0" y="60"/>
                    </a:cxn>
                    <a:cxn ang="0">
                      <a:pos x="7" y="70"/>
                    </a:cxn>
                    <a:cxn ang="0">
                      <a:pos x="37" y="49"/>
                    </a:cxn>
                    <a:cxn ang="0">
                      <a:pos x="86" y="9"/>
                    </a:cxn>
                    <a:cxn ang="0">
                      <a:pos x="78" y="0"/>
                    </a:cxn>
                    <a:cxn ang="0">
                      <a:pos x="30" y="39"/>
                    </a:cxn>
                  </a:cxnLst>
                  <a:rect l="0" t="0" r="r" b="b"/>
                  <a:pathLst>
                    <a:path w="86" h="70">
                      <a:moveTo>
                        <a:pt x="30" y="39"/>
                      </a:moveTo>
                      <a:cubicBezTo>
                        <a:pt x="21" y="47"/>
                        <a:pt x="10" y="54"/>
                        <a:pt x="0" y="60"/>
                      </a:cubicBezTo>
                      <a:cubicBezTo>
                        <a:pt x="7" y="70"/>
                        <a:pt x="7" y="70"/>
                        <a:pt x="7" y="70"/>
                      </a:cubicBezTo>
                      <a:cubicBezTo>
                        <a:pt x="17" y="64"/>
                        <a:pt x="27" y="56"/>
                        <a:pt x="37" y="49"/>
                      </a:cubicBezTo>
                      <a:cubicBezTo>
                        <a:pt x="54" y="36"/>
                        <a:pt x="71" y="23"/>
                        <a:pt x="86" y="9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63" y="14"/>
                        <a:pt x="47" y="27"/>
                        <a:pt x="30" y="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84" name="Freeform 177"/>
                <p:cNvSpPr>
                  <a:spLocks/>
                </p:cNvSpPr>
                <p:nvPr/>
              </p:nvSpPr>
              <p:spPr bwMode="auto">
                <a:xfrm>
                  <a:off x="7472363" y="755650"/>
                  <a:ext cx="76200" cy="153988"/>
                </a:xfrm>
                <a:custGeom>
                  <a:avLst/>
                  <a:gdLst/>
                  <a:ahLst/>
                  <a:cxnLst>
                    <a:cxn ang="0">
                      <a:pos x="0" y="91"/>
                    </a:cxn>
                    <a:cxn ang="0">
                      <a:pos x="11" y="96"/>
                    </a:cxn>
                    <a:cxn ang="0">
                      <a:pos x="47" y="3"/>
                    </a:cxn>
                    <a:cxn ang="0">
                      <a:pos x="36" y="0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47" h="96">
                      <a:moveTo>
                        <a:pt x="0" y="91"/>
                      </a:moveTo>
                      <a:cubicBezTo>
                        <a:pt x="11" y="96"/>
                        <a:pt x="11" y="96"/>
                        <a:pt x="11" y="96"/>
                      </a:cubicBezTo>
                      <a:cubicBezTo>
                        <a:pt x="26" y="67"/>
                        <a:pt x="38" y="35"/>
                        <a:pt x="47" y="3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27" y="31"/>
                        <a:pt x="14" y="62"/>
                        <a:pt x="0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85" name="Freeform 178"/>
                <p:cNvSpPr>
                  <a:spLocks/>
                </p:cNvSpPr>
                <p:nvPr/>
              </p:nvSpPr>
              <p:spPr bwMode="auto">
                <a:xfrm>
                  <a:off x="7545388" y="536575"/>
                  <a:ext cx="38100" cy="161925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0" y="98"/>
                    </a:cxn>
                    <a:cxn ang="0">
                      <a:pos x="12" y="100"/>
                    </a:cxn>
                    <a:cxn ang="0">
                      <a:pos x="24" y="1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24" h="100">
                      <a:moveTo>
                        <a:pt x="12" y="0"/>
                      </a:moveTo>
                      <a:cubicBezTo>
                        <a:pt x="11" y="33"/>
                        <a:pt x="7" y="66"/>
                        <a:pt x="0" y="98"/>
                      </a:cubicBezTo>
                      <a:cubicBezTo>
                        <a:pt x="12" y="100"/>
                        <a:pt x="12" y="100"/>
                        <a:pt x="12" y="100"/>
                      </a:cubicBezTo>
                      <a:cubicBezTo>
                        <a:pt x="19" y="68"/>
                        <a:pt x="23" y="34"/>
                        <a:pt x="24" y="1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86" name="Freeform 179"/>
                <p:cNvSpPr>
                  <a:spLocks/>
                </p:cNvSpPr>
                <p:nvPr/>
              </p:nvSpPr>
              <p:spPr bwMode="auto">
                <a:xfrm>
                  <a:off x="6978650" y="1257300"/>
                  <a:ext cx="153988" cy="77788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" y="48"/>
                    </a:cxn>
                    <a:cxn ang="0">
                      <a:pos x="96" y="10"/>
                    </a:cxn>
                    <a:cxn ang="0">
                      <a:pos x="90" y="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96" h="48">
                      <a:moveTo>
                        <a:pt x="0" y="36"/>
                      </a:move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5" y="39"/>
                        <a:pt x="66" y="26"/>
                        <a:pt x="96" y="1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61" y="15"/>
                        <a:pt x="31" y="28"/>
                        <a:pt x="0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87" name="Freeform 180"/>
                <p:cNvSpPr>
                  <a:spLocks/>
                </p:cNvSpPr>
                <p:nvPr/>
              </p:nvSpPr>
              <p:spPr bwMode="auto">
                <a:xfrm>
                  <a:off x="7466013" y="103188"/>
                  <a:ext cx="79375" cy="153988"/>
                </a:xfrm>
                <a:custGeom>
                  <a:avLst/>
                  <a:gdLst/>
                  <a:ahLst/>
                  <a:cxnLst>
                    <a:cxn ang="0">
                      <a:pos x="49" y="92"/>
                    </a:cxn>
                    <a:cxn ang="0">
                      <a:pos x="11" y="0"/>
                    </a:cxn>
                    <a:cxn ang="0">
                      <a:pos x="0" y="5"/>
                    </a:cxn>
                    <a:cxn ang="0">
                      <a:pos x="38" y="96"/>
                    </a:cxn>
                    <a:cxn ang="0">
                      <a:pos x="49" y="92"/>
                    </a:cxn>
                  </a:cxnLst>
                  <a:rect l="0" t="0" r="r" b="b"/>
                  <a:pathLst>
                    <a:path w="49" h="96">
                      <a:moveTo>
                        <a:pt x="49" y="92"/>
                      </a:moveTo>
                      <a:cubicBezTo>
                        <a:pt x="40" y="61"/>
                        <a:pt x="27" y="31"/>
                        <a:pt x="11" y="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6" y="36"/>
                        <a:pt x="29" y="65"/>
                        <a:pt x="38" y="96"/>
                      </a:cubicBezTo>
                      <a:lnTo>
                        <a:pt x="49" y="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88" name="Freeform 181"/>
                <p:cNvSpPr>
                  <a:spLocks/>
                </p:cNvSpPr>
                <p:nvPr/>
              </p:nvSpPr>
              <p:spPr bwMode="auto">
                <a:xfrm>
                  <a:off x="5872163" y="3879850"/>
                  <a:ext cx="114300" cy="136525"/>
                </a:xfrm>
                <a:custGeom>
                  <a:avLst/>
                  <a:gdLst/>
                  <a:ahLst/>
                  <a:cxnLst>
                    <a:cxn ang="0">
                      <a:pos x="0" y="76"/>
                    </a:cxn>
                    <a:cxn ang="0">
                      <a:pos x="8" y="85"/>
                    </a:cxn>
                    <a:cxn ang="0">
                      <a:pos x="71" y="7"/>
                    </a:cxn>
                    <a:cxn ang="0">
                      <a:pos x="61" y="0"/>
                    </a:cxn>
                    <a:cxn ang="0">
                      <a:pos x="0" y="76"/>
                    </a:cxn>
                  </a:cxnLst>
                  <a:rect l="0" t="0" r="r" b="b"/>
                  <a:pathLst>
                    <a:path w="71" h="85">
                      <a:moveTo>
                        <a:pt x="0" y="76"/>
                      </a:move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32" y="61"/>
                        <a:pt x="53" y="34"/>
                        <a:pt x="71" y="7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44" y="27"/>
                        <a:pt x="23" y="53"/>
                        <a:pt x="0" y="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89" name="Freeform 182"/>
                <p:cNvSpPr>
                  <a:spLocks/>
                </p:cNvSpPr>
                <p:nvPr/>
              </p:nvSpPr>
              <p:spPr bwMode="auto">
                <a:xfrm>
                  <a:off x="7346950" y="957263"/>
                  <a:ext cx="111125" cy="139700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9" y="87"/>
                    </a:cxn>
                    <a:cxn ang="0">
                      <a:pos x="69" y="7"/>
                    </a:cxn>
                    <a:cxn ang="0">
                      <a:pos x="59" y="0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69" h="87">
                      <a:moveTo>
                        <a:pt x="0" y="79"/>
                      </a:move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31" y="62"/>
                        <a:pt x="52" y="35"/>
                        <a:pt x="69" y="7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42" y="28"/>
                        <a:pt x="22" y="55"/>
                        <a:pt x="0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90" name="Freeform 183"/>
                <p:cNvSpPr>
                  <a:spLocks/>
                </p:cNvSpPr>
                <p:nvPr/>
              </p:nvSpPr>
              <p:spPr bwMode="auto">
                <a:xfrm>
                  <a:off x="6327775" y="1228725"/>
                  <a:ext cx="153988" cy="80963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92" y="50"/>
                    </a:cxn>
                    <a:cxn ang="0">
                      <a:pos x="96" y="39"/>
                    </a:cxn>
                    <a:cxn ang="0">
                      <a:pos x="6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96" h="50">
                      <a:moveTo>
                        <a:pt x="0" y="10"/>
                      </a:moveTo>
                      <a:cubicBezTo>
                        <a:pt x="31" y="26"/>
                        <a:pt x="61" y="39"/>
                        <a:pt x="92" y="50"/>
                      </a:cubicBezTo>
                      <a:cubicBezTo>
                        <a:pt x="96" y="39"/>
                        <a:pt x="96" y="39"/>
                        <a:pt x="96" y="39"/>
                      </a:cubicBezTo>
                      <a:cubicBezTo>
                        <a:pt x="66" y="28"/>
                        <a:pt x="36" y="15"/>
                        <a:pt x="6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91" name="Freeform 184"/>
                <p:cNvSpPr>
                  <a:spLocks/>
                </p:cNvSpPr>
                <p:nvPr/>
              </p:nvSpPr>
              <p:spPr bwMode="auto">
                <a:xfrm>
                  <a:off x="3408363" y="3967163"/>
                  <a:ext cx="138113" cy="114300"/>
                </a:xfrm>
                <a:custGeom>
                  <a:avLst/>
                  <a:gdLst/>
                  <a:ahLst/>
                  <a:cxnLst>
                    <a:cxn ang="0">
                      <a:pos x="86" y="10"/>
                    </a:cxn>
                    <a:cxn ang="0">
                      <a:pos x="79" y="0"/>
                    </a:cxn>
                    <a:cxn ang="0">
                      <a:pos x="0" y="62"/>
                    </a:cxn>
                    <a:cxn ang="0">
                      <a:pos x="9" y="71"/>
                    </a:cxn>
                    <a:cxn ang="0">
                      <a:pos x="86" y="10"/>
                    </a:cxn>
                  </a:cxnLst>
                  <a:rect l="0" t="0" r="r" b="b"/>
                  <a:pathLst>
                    <a:path w="86" h="71">
                      <a:moveTo>
                        <a:pt x="86" y="10"/>
                      </a:move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51" y="18"/>
                        <a:pt x="24" y="39"/>
                        <a:pt x="0" y="62"/>
                      </a:cubicBezTo>
                      <a:cubicBezTo>
                        <a:pt x="9" y="71"/>
                        <a:pt x="9" y="71"/>
                        <a:pt x="9" y="71"/>
                      </a:cubicBezTo>
                      <a:cubicBezTo>
                        <a:pt x="32" y="48"/>
                        <a:pt x="58" y="28"/>
                        <a:pt x="86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92" name="Freeform 185"/>
                <p:cNvSpPr>
                  <a:spLocks/>
                </p:cNvSpPr>
                <p:nvPr/>
              </p:nvSpPr>
              <p:spPr bwMode="auto">
                <a:xfrm>
                  <a:off x="3592513" y="3878263"/>
                  <a:ext cx="155575" cy="74613"/>
                </a:xfrm>
                <a:custGeom>
                  <a:avLst/>
                  <a:gdLst/>
                  <a:ahLst/>
                  <a:cxnLst>
                    <a:cxn ang="0">
                      <a:pos x="87" y="14"/>
                    </a:cxn>
                    <a:cxn ang="0">
                      <a:pos x="97" y="11"/>
                    </a:cxn>
                    <a:cxn ang="0">
                      <a:pos x="93" y="0"/>
                    </a:cxn>
                    <a:cxn ang="0">
                      <a:pos x="84" y="3"/>
                    </a:cxn>
                    <a:cxn ang="0">
                      <a:pos x="0" y="36"/>
                    </a:cxn>
                    <a:cxn ang="0">
                      <a:pos x="6" y="47"/>
                    </a:cxn>
                    <a:cxn ang="0">
                      <a:pos x="87" y="14"/>
                    </a:cxn>
                  </a:cxnLst>
                  <a:rect l="0" t="0" r="r" b="b"/>
                  <a:pathLst>
                    <a:path w="97" h="47">
                      <a:moveTo>
                        <a:pt x="87" y="14"/>
                      </a:moveTo>
                      <a:cubicBezTo>
                        <a:pt x="90" y="13"/>
                        <a:pt x="94" y="12"/>
                        <a:pt x="97" y="11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0" y="1"/>
                        <a:pt x="87" y="2"/>
                        <a:pt x="84" y="3"/>
                      </a:cubicBezTo>
                      <a:cubicBezTo>
                        <a:pt x="55" y="11"/>
                        <a:pt x="27" y="23"/>
                        <a:pt x="0" y="36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31" y="34"/>
                        <a:pt x="59" y="23"/>
                        <a:pt x="87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93" name="Freeform 186"/>
                <p:cNvSpPr>
                  <a:spLocks/>
                </p:cNvSpPr>
                <p:nvPr/>
              </p:nvSpPr>
              <p:spPr bwMode="auto">
                <a:xfrm>
                  <a:off x="3271838" y="4116388"/>
                  <a:ext cx="107950" cy="139700"/>
                </a:xfrm>
                <a:custGeom>
                  <a:avLst/>
                  <a:gdLst/>
                  <a:ahLst/>
                  <a:cxnLst>
                    <a:cxn ang="0">
                      <a:pos x="67" y="8"/>
                    </a:cxn>
                    <a:cxn ang="0">
                      <a:pos x="58" y="0"/>
                    </a:cxn>
                    <a:cxn ang="0">
                      <a:pos x="0" y="81"/>
                    </a:cxn>
                    <a:cxn ang="0">
                      <a:pos x="10" y="87"/>
                    </a:cxn>
                    <a:cxn ang="0">
                      <a:pos x="67" y="8"/>
                    </a:cxn>
                  </a:cxnLst>
                  <a:rect l="0" t="0" r="r" b="b"/>
                  <a:pathLst>
                    <a:path w="67" h="87">
                      <a:moveTo>
                        <a:pt x="67" y="8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36" y="25"/>
                        <a:pt x="17" y="52"/>
                        <a:pt x="0" y="81"/>
                      </a:cubicBezTo>
                      <a:cubicBezTo>
                        <a:pt x="10" y="87"/>
                        <a:pt x="10" y="87"/>
                        <a:pt x="10" y="87"/>
                      </a:cubicBezTo>
                      <a:cubicBezTo>
                        <a:pt x="27" y="59"/>
                        <a:pt x="46" y="32"/>
                        <a:pt x="67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94" name="Freeform 187"/>
                <p:cNvSpPr>
                  <a:spLocks/>
                </p:cNvSpPr>
                <p:nvPr/>
              </p:nvSpPr>
              <p:spPr bwMode="auto">
                <a:xfrm>
                  <a:off x="3182938" y="4303713"/>
                  <a:ext cx="76200" cy="157163"/>
                </a:xfrm>
                <a:custGeom>
                  <a:avLst/>
                  <a:gdLst/>
                  <a:ahLst/>
                  <a:cxnLst>
                    <a:cxn ang="0">
                      <a:pos x="17" y="79"/>
                    </a:cxn>
                    <a:cxn ang="0">
                      <a:pos x="47" y="5"/>
                    </a:cxn>
                    <a:cxn ang="0">
                      <a:pos x="36" y="0"/>
                    </a:cxn>
                    <a:cxn ang="0">
                      <a:pos x="6" y="75"/>
                    </a:cxn>
                    <a:cxn ang="0">
                      <a:pos x="0" y="94"/>
                    </a:cxn>
                    <a:cxn ang="0">
                      <a:pos x="12" y="97"/>
                    </a:cxn>
                    <a:cxn ang="0">
                      <a:pos x="17" y="79"/>
                    </a:cxn>
                  </a:cxnLst>
                  <a:rect l="0" t="0" r="r" b="b"/>
                  <a:pathLst>
                    <a:path w="47" h="97">
                      <a:moveTo>
                        <a:pt x="17" y="79"/>
                      </a:moveTo>
                      <a:cubicBezTo>
                        <a:pt x="25" y="53"/>
                        <a:pt x="35" y="29"/>
                        <a:pt x="47" y="5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24" y="24"/>
                        <a:pt x="14" y="49"/>
                        <a:pt x="6" y="75"/>
                      </a:cubicBezTo>
                      <a:cubicBezTo>
                        <a:pt x="4" y="81"/>
                        <a:pt x="2" y="87"/>
                        <a:pt x="0" y="94"/>
                      </a:cubicBezTo>
                      <a:cubicBezTo>
                        <a:pt x="12" y="97"/>
                        <a:pt x="12" y="97"/>
                        <a:pt x="12" y="97"/>
                      </a:cubicBezTo>
                      <a:cubicBezTo>
                        <a:pt x="13" y="91"/>
                        <a:pt x="15" y="85"/>
                        <a:pt x="17" y="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95" name="Freeform 188"/>
                <p:cNvSpPr>
                  <a:spLocks/>
                </p:cNvSpPr>
                <p:nvPr/>
              </p:nvSpPr>
              <p:spPr bwMode="auto">
                <a:xfrm>
                  <a:off x="4027488" y="3836988"/>
                  <a:ext cx="160338" cy="39688"/>
                </a:xfrm>
                <a:custGeom>
                  <a:avLst/>
                  <a:gdLst/>
                  <a:ahLst/>
                  <a:cxnLst>
                    <a:cxn ang="0">
                      <a:pos x="100" y="13"/>
                    </a:cxn>
                    <a:cxn ang="0">
                      <a:pos x="1" y="0"/>
                    </a:cxn>
                    <a:cxn ang="0">
                      <a:pos x="0" y="12"/>
                    </a:cxn>
                    <a:cxn ang="0">
                      <a:pos x="97" y="24"/>
                    </a:cxn>
                    <a:cxn ang="0">
                      <a:pos x="100" y="13"/>
                    </a:cxn>
                  </a:cxnLst>
                  <a:rect l="0" t="0" r="r" b="b"/>
                  <a:pathLst>
                    <a:path w="100" h="24">
                      <a:moveTo>
                        <a:pt x="100" y="13"/>
                      </a:moveTo>
                      <a:cubicBezTo>
                        <a:pt x="66" y="5"/>
                        <a:pt x="34" y="1"/>
                        <a:pt x="1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33" y="13"/>
                        <a:pt x="64" y="17"/>
                        <a:pt x="97" y="24"/>
                      </a:cubicBezTo>
                      <a:lnTo>
                        <a:pt x="10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96" name="Freeform 189"/>
                <p:cNvSpPr>
                  <a:spLocks/>
                </p:cNvSpPr>
                <p:nvPr/>
              </p:nvSpPr>
              <p:spPr bwMode="auto">
                <a:xfrm>
                  <a:off x="3803650" y="3836988"/>
                  <a:ext cx="161925" cy="42863"/>
                </a:xfrm>
                <a:custGeom>
                  <a:avLst/>
                  <a:gdLst/>
                  <a:ahLst/>
                  <a:cxnLst>
                    <a:cxn ang="0">
                      <a:pos x="100" y="12"/>
                    </a:cxn>
                    <a:cxn ang="0">
                      <a:pos x="99" y="0"/>
                    </a:cxn>
                    <a:cxn ang="0">
                      <a:pos x="0" y="15"/>
                    </a:cxn>
                    <a:cxn ang="0">
                      <a:pos x="3" y="26"/>
                    </a:cxn>
                    <a:cxn ang="0">
                      <a:pos x="100" y="12"/>
                    </a:cxn>
                  </a:cxnLst>
                  <a:rect l="0" t="0" r="r" b="b"/>
                  <a:pathLst>
                    <a:path w="100" h="26">
                      <a:moveTo>
                        <a:pt x="100" y="12"/>
                      </a:move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67" y="2"/>
                        <a:pt x="35" y="7"/>
                        <a:pt x="0" y="15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7" y="19"/>
                        <a:pt x="68" y="14"/>
                        <a:pt x="10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97" name="Freeform 190"/>
                <p:cNvSpPr>
                  <a:spLocks/>
                </p:cNvSpPr>
                <p:nvPr/>
              </p:nvSpPr>
              <p:spPr bwMode="auto">
                <a:xfrm>
                  <a:off x="3154363" y="4518025"/>
                  <a:ext cx="33338" cy="160338"/>
                </a:xfrm>
                <a:custGeom>
                  <a:avLst/>
                  <a:gdLst/>
                  <a:ahLst/>
                  <a:cxnLst>
                    <a:cxn ang="0">
                      <a:pos x="13" y="100"/>
                    </a:cxn>
                    <a:cxn ang="0">
                      <a:pos x="12" y="91"/>
                    </a:cxn>
                    <a:cxn ang="0">
                      <a:pos x="21" y="2"/>
                    </a:cxn>
                    <a:cxn ang="0">
                      <a:pos x="9" y="0"/>
                    </a:cxn>
                    <a:cxn ang="0">
                      <a:pos x="0" y="91"/>
                    </a:cxn>
                    <a:cxn ang="0">
                      <a:pos x="1" y="100"/>
                    </a:cxn>
                    <a:cxn ang="0">
                      <a:pos x="13" y="100"/>
                    </a:cxn>
                  </a:cxnLst>
                  <a:rect l="0" t="0" r="r" b="b"/>
                  <a:pathLst>
                    <a:path w="21" h="100">
                      <a:moveTo>
                        <a:pt x="13" y="100"/>
                      </a:moveTo>
                      <a:cubicBezTo>
                        <a:pt x="13" y="97"/>
                        <a:pt x="12" y="94"/>
                        <a:pt x="12" y="91"/>
                      </a:cubicBezTo>
                      <a:cubicBezTo>
                        <a:pt x="13" y="61"/>
                        <a:pt x="15" y="31"/>
                        <a:pt x="21" y="2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3" y="29"/>
                        <a:pt x="1" y="60"/>
                        <a:pt x="0" y="91"/>
                      </a:cubicBezTo>
                      <a:cubicBezTo>
                        <a:pt x="0" y="94"/>
                        <a:pt x="1" y="97"/>
                        <a:pt x="1" y="100"/>
                      </a:cubicBezTo>
                      <a:lnTo>
                        <a:pt x="13" y="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98" name="Freeform 191"/>
                <p:cNvSpPr>
                  <a:spLocks/>
                </p:cNvSpPr>
                <p:nvPr/>
              </p:nvSpPr>
              <p:spPr bwMode="auto">
                <a:xfrm>
                  <a:off x="5699125" y="4044950"/>
                  <a:ext cx="139700" cy="111125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6" y="69"/>
                    </a:cxn>
                    <a:cxn ang="0">
                      <a:pos x="87" y="9"/>
                    </a:cxn>
                    <a:cxn ang="0">
                      <a:pos x="79" y="0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87" h="69">
                      <a:moveTo>
                        <a:pt x="0" y="58"/>
                      </a:moveTo>
                      <a:cubicBezTo>
                        <a:pt x="6" y="69"/>
                        <a:pt x="6" y="69"/>
                        <a:pt x="6" y="69"/>
                      </a:cubicBezTo>
                      <a:cubicBezTo>
                        <a:pt x="35" y="51"/>
                        <a:pt x="62" y="31"/>
                        <a:pt x="87" y="9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55" y="22"/>
                        <a:pt x="28" y="41"/>
                        <a:pt x="0" y="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199" name="Freeform 192"/>
                <p:cNvSpPr>
                  <a:spLocks/>
                </p:cNvSpPr>
                <p:nvPr/>
              </p:nvSpPr>
              <p:spPr bwMode="auto">
                <a:xfrm>
                  <a:off x="5675313" y="2714625"/>
                  <a:ext cx="139700" cy="111125"/>
                </a:xfrm>
                <a:custGeom>
                  <a:avLst/>
                  <a:gdLst/>
                  <a:ahLst/>
                  <a:cxnLst>
                    <a:cxn ang="0">
                      <a:pos x="87" y="60"/>
                    </a:cxn>
                    <a:cxn ang="0">
                      <a:pos x="7" y="0"/>
                    </a:cxn>
                    <a:cxn ang="0">
                      <a:pos x="0" y="10"/>
                    </a:cxn>
                    <a:cxn ang="0">
                      <a:pos x="79" y="69"/>
                    </a:cxn>
                    <a:cxn ang="0">
                      <a:pos x="87" y="60"/>
                    </a:cxn>
                  </a:cxnLst>
                  <a:rect l="0" t="0" r="r" b="b"/>
                  <a:pathLst>
                    <a:path w="87" h="69">
                      <a:moveTo>
                        <a:pt x="87" y="60"/>
                      </a:moveTo>
                      <a:cubicBezTo>
                        <a:pt x="63" y="39"/>
                        <a:pt x="37" y="19"/>
                        <a:pt x="7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0" y="29"/>
                        <a:pt x="55" y="48"/>
                        <a:pt x="79" y="69"/>
                      </a:cubicBezTo>
                      <a:lnTo>
                        <a:pt x="87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200" name="Freeform 193"/>
                <p:cNvSpPr>
                  <a:spLocks/>
                </p:cNvSpPr>
                <p:nvPr/>
              </p:nvSpPr>
              <p:spPr bwMode="auto">
                <a:xfrm>
                  <a:off x="5846763" y="2855913"/>
                  <a:ext cx="117475" cy="133350"/>
                </a:xfrm>
                <a:custGeom>
                  <a:avLst/>
                  <a:gdLst/>
                  <a:ahLst/>
                  <a:cxnLst>
                    <a:cxn ang="0">
                      <a:pos x="73" y="76"/>
                    </a:cxn>
                    <a:cxn ang="0">
                      <a:pos x="22" y="14"/>
                    </a:cxn>
                    <a:cxn ang="0">
                      <a:pos x="9" y="0"/>
                    </a:cxn>
                    <a:cxn ang="0">
                      <a:pos x="0" y="8"/>
                    </a:cxn>
                    <a:cxn ang="0">
                      <a:pos x="14" y="22"/>
                    </a:cxn>
                    <a:cxn ang="0">
                      <a:pos x="63" y="83"/>
                    </a:cxn>
                    <a:cxn ang="0">
                      <a:pos x="73" y="76"/>
                    </a:cxn>
                  </a:cxnLst>
                  <a:rect l="0" t="0" r="r" b="b"/>
                  <a:pathLst>
                    <a:path w="73" h="83">
                      <a:moveTo>
                        <a:pt x="73" y="76"/>
                      </a:moveTo>
                      <a:cubicBezTo>
                        <a:pt x="58" y="55"/>
                        <a:pt x="41" y="34"/>
                        <a:pt x="22" y="14"/>
                      </a:cubicBezTo>
                      <a:cubicBezTo>
                        <a:pt x="18" y="9"/>
                        <a:pt x="13" y="4"/>
                        <a:pt x="9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5" y="12"/>
                        <a:pt x="9" y="17"/>
                        <a:pt x="14" y="22"/>
                      </a:cubicBezTo>
                      <a:cubicBezTo>
                        <a:pt x="32" y="41"/>
                        <a:pt x="48" y="62"/>
                        <a:pt x="63" y="83"/>
                      </a:cubicBezTo>
                      <a:lnTo>
                        <a:pt x="73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201" name="Freeform 194"/>
                <p:cNvSpPr>
                  <a:spLocks/>
                </p:cNvSpPr>
                <p:nvPr/>
              </p:nvSpPr>
              <p:spPr bwMode="auto">
                <a:xfrm>
                  <a:off x="5513388" y="885825"/>
                  <a:ext cx="161925" cy="44450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97" y="27"/>
                    </a:cxn>
                    <a:cxn ang="0">
                      <a:pos x="100" y="15"/>
                    </a:cxn>
                    <a:cxn ang="0">
                      <a:pos x="1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100" h="27">
                      <a:moveTo>
                        <a:pt x="0" y="12"/>
                      </a:moveTo>
                      <a:cubicBezTo>
                        <a:pt x="33" y="14"/>
                        <a:pt x="66" y="19"/>
                        <a:pt x="97" y="27"/>
                      </a:cubicBezTo>
                      <a:cubicBezTo>
                        <a:pt x="100" y="15"/>
                        <a:pt x="100" y="15"/>
                        <a:pt x="100" y="15"/>
                      </a:cubicBezTo>
                      <a:cubicBezTo>
                        <a:pt x="68" y="7"/>
                        <a:pt x="35" y="2"/>
                        <a:pt x="1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  <p:sp>
              <p:nvSpPr>
                <p:cNvPr id="202" name="Freeform 195"/>
                <p:cNvSpPr>
                  <a:spLocks/>
                </p:cNvSpPr>
                <p:nvPr/>
              </p:nvSpPr>
              <p:spPr bwMode="auto">
                <a:xfrm>
                  <a:off x="5497513" y="4170363"/>
                  <a:ext cx="153988" cy="79375"/>
                </a:xfrm>
                <a:custGeom>
                  <a:avLst/>
                  <a:gdLst/>
                  <a:ahLst/>
                  <a:cxnLst>
                    <a:cxn ang="0">
                      <a:pos x="82" y="4"/>
                    </a:cxn>
                    <a:cxn ang="0">
                      <a:pos x="0" y="38"/>
                    </a:cxn>
                    <a:cxn ang="0">
                      <a:pos x="4" y="49"/>
                    </a:cxn>
                    <a:cxn ang="0">
                      <a:pos x="87" y="15"/>
                    </a:cxn>
                    <a:cxn ang="0">
                      <a:pos x="96" y="10"/>
                    </a:cxn>
                    <a:cxn ang="0">
                      <a:pos x="91" y="0"/>
                    </a:cxn>
                    <a:cxn ang="0">
                      <a:pos x="82" y="4"/>
                    </a:cxn>
                  </a:cxnLst>
                  <a:rect l="0" t="0" r="r" b="b"/>
                  <a:pathLst>
                    <a:path w="96" h="49">
                      <a:moveTo>
                        <a:pt x="82" y="4"/>
                      </a:moveTo>
                      <a:cubicBezTo>
                        <a:pt x="55" y="18"/>
                        <a:pt x="28" y="29"/>
                        <a:pt x="0" y="38"/>
                      </a:cubicBezTo>
                      <a:cubicBezTo>
                        <a:pt x="4" y="49"/>
                        <a:pt x="4" y="49"/>
                        <a:pt x="4" y="49"/>
                      </a:cubicBezTo>
                      <a:cubicBezTo>
                        <a:pt x="32" y="40"/>
                        <a:pt x="60" y="29"/>
                        <a:pt x="87" y="15"/>
                      </a:cubicBezTo>
                      <a:cubicBezTo>
                        <a:pt x="90" y="14"/>
                        <a:pt x="93" y="12"/>
                        <a:pt x="96" y="1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88" y="1"/>
                        <a:pt x="85" y="3"/>
                        <a:pt x="8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03162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Roboto Condensed"/>
                  </a:endParaRPr>
                </a:p>
              </p:txBody>
            </p:sp>
          </p:grpSp>
        </p:grpSp>
        <p:grpSp>
          <p:nvGrpSpPr>
            <p:cNvPr id="205" name="Group 327"/>
            <p:cNvGrpSpPr/>
            <p:nvPr/>
          </p:nvGrpSpPr>
          <p:grpSpPr>
            <a:xfrm>
              <a:off x="537234" y="2316575"/>
              <a:ext cx="1724332" cy="1687985"/>
              <a:chOff x="168383" y="2327650"/>
              <a:chExt cx="1442186" cy="1195595"/>
            </a:xfrm>
          </p:grpSpPr>
          <p:sp>
            <p:nvSpPr>
              <p:cNvPr id="206" name="Rounded Rectangle 205"/>
              <p:cNvSpPr/>
              <p:nvPr/>
            </p:nvSpPr>
            <p:spPr>
              <a:xfrm>
                <a:off x="168383" y="2517692"/>
                <a:ext cx="1433227" cy="1005553"/>
              </a:xfrm>
              <a:prstGeom prst="roundRect">
                <a:avLst>
                  <a:gd name="adj" fmla="val 8331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237DB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</a:endParaRPr>
              </a:p>
            </p:txBody>
          </p:sp>
          <p:sp>
            <p:nvSpPr>
              <p:cNvPr id="207" name="Isosceles Triangle 206"/>
              <p:cNvSpPr/>
              <p:nvPr/>
            </p:nvSpPr>
            <p:spPr>
              <a:xfrm flipH="1">
                <a:off x="771228" y="2327650"/>
                <a:ext cx="227537" cy="196153"/>
              </a:xfrm>
              <a:prstGeom prst="triangle">
                <a:avLst/>
              </a:prstGeom>
              <a:solidFill>
                <a:srgbClr val="237DB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</a:endParaRPr>
              </a:p>
            </p:txBody>
          </p:sp>
          <p:grpSp>
            <p:nvGrpSpPr>
              <p:cNvPr id="208" name="Group 25"/>
              <p:cNvGrpSpPr/>
              <p:nvPr/>
            </p:nvGrpSpPr>
            <p:grpSpPr>
              <a:xfrm>
                <a:off x="192074" y="2636152"/>
                <a:ext cx="1418495" cy="749529"/>
                <a:chOff x="812706" y="1596519"/>
                <a:chExt cx="1481344" cy="749529"/>
              </a:xfrm>
            </p:grpSpPr>
            <p:sp>
              <p:nvSpPr>
                <p:cNvPr id="209" name="Text Placeholder 3"/>
                <p:cNvSpPr txBox="1">
                  <a:spLocks/>
                </p:cNvSpPr>
                <p:nvPr/>
              </p:nvSpPr>
              <p:spPr>
                <a:xfrm>
                  <a:off x="812706" y="1596519"/>
                  <a:ext cx="1481344" cy="216225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4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en-US" sz="180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237DB9"/>
                      </a:solidFill>
                      <a:effectLst/>
                      <a:uLnTx/>
                      <a:uFillTx/>
                      <a:latin typeface="Corbel" panose="020B0503020204020204" pitchFamily="34" charset="0"/>
                    </a:rPr>
                    <a:t>VR for Learning</a:t>
                  </a:r>
                </a:p>
              </p:txBody>
            </p:sp>
            <p:sp>
              <p:nvSpPr>
                <p:cNvPr id="210" name="Text Placeholder 3"/>
                <p:cNvSpPr txBox="1">
                  <a:spLocks/>
                </p:cNvSpPr>
                <p:nvPr/>
              </p:nvSpPr>
              <p:spPr>
                <a:xfrm>
                  <a:off x="835327" y="2010332"/>
                  <a:ext cx="1418819" cy="335716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marL="285750" marR="0" lvl="0" indent="-285750" algn="l" defTabSz="91440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US" sz="1400" kern="0" baseline="0" dirty="0" smtClean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VR Library Tour</a:t>
                  </a:r>
                </a:p>
                <a:p>
                  <a:pPr marL="285750" marR="0" lvl="0" indent="-285750" algn="l" defTabSz="91440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en-US" sz="1400" kern="0" dirty="0" smtClean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VR UX Centre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</p:grpSp>
        </p:grpSp>
        <p:grpSp>
          <p:nvGrpSpPr>
            <p:cNvPr id="211" name="Group 328"/>
            <p:cNvGrpSpPr/>
            <p:nvPr/>
          </p:nvGrpSpPr>
          <p:grpSpPr>
            <a:xfrm>
              <a:off x="2641369" y="3970662"/>
              <a:ext cx="1713620" cy="1687985"/>
              <a:chOff x="168383" y="2327650"/>
              <a:chExt cx="1433227" cy="1195595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168383" y="2517692"/>
                <a:ext cx="1433227" cy="1005553"/>
              </a:xfrm>
              <a:prstGeom prst="roundRect">
                <a:avLst>
                  <a:gd name="adj" fmla="val 8331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15AA9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</a:endParaRPr>
              </a:p>
            </p:txBody>
          </p:sp>
          <p:sp>
            <p:nvSpPr>
              <p:cNvPr id="213" name="Isosceles Triangle 212"/>
              <p:cNvSpPr/>
              <p:nvPr/>
            </p:nvSpPr>
            <p:spPr>
              <a:xfrm flipH="1">
                <a:off x="771228" y="2327650"/>
                <a:ext cx="227537" cy="196153"/>
              </a:xfrm>
              <a:prstGeom prst="triangle">
                <a:avLst/>
              </a:prstGeom>
              <a:solidFill>
                <a:srgbClr val="15AA9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</a:endParaRPr>
              </a:p>
            </p:txBody>
          </p:sp>
          <p:sp>
            <p:nvSpPr>
              <p:cNvPr id="215" name="Text Placeholder 3"/>
              <p:cNvSpPr txBox="1">
                <a:spLocks/>
              </p:cNvSpPr>
              <p:nvPr/>
            </p:nvSpPr>
            <p:spPr>
              <a:xfrm>
                <a:off x="267567" y="2788055"/>
                <a:ext cx="1236876" cy="432449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sz="1800" kern="0" dirty="0" smtClean="0">
                    <a:solidFill>
                      <a:srgbClr val="15AA96"/>
                    </a:solidFill>
                    <a:latin typeface="Corbel" panose="020B0503020204020204" pitchFamily="34" charset="0"/>
                  </a:rPr>
                  <a:t>Student VR activity</a:t>
                </a:r>
                <a:endPara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5AA96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217" name="Group 334"/>
            <p:cNvGrpSpPr/>
            <p:nvPr/>
          </p:nvGrpSpPr>
          <p:grpSpPr>
            <a:xfrm>
              <a:off x="4693720" y="3435222"/>
              <a:ext cx="1713619" cy="1757045"/>
              <a:chOff x="168383" y="2327650"/>
              <a:chExt cx="1433227" cy="1244510"/>
            </a:xfrm>
          </p:grpSpPr>
          <p:sp>
            <p:nvSpPr>
              <p:cNvPr id="218" name="Rounded Rectangle 217"/>
              <p:cNvSpPr/>
              <p:nvPr/>
            </p:nvSpPr>
            <p:spPr>
              <a:xfrm>
                <a:off x="168383" y="2517692"/>
                <a:ext cx="1433227" cy="1005553"/>
              </a:xfrm>
              <a:prstGeom prst="roundRect">
                <a:avLst>
                  <a:gd name="adj" fmla="val 8331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9BB95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</a:endParaRPr>
              </a:p>
            </p:txBody>
          </p:sp>
          <p:sp>
            <p:nvSpPr>
              <p:cNvPr id="219" name="Isosceles Triangle 218"/>
              <p:cNvSpPr/>
              <p:nvPr/>
            </p:nvSpPr>
            <p:spPr>
              <a:xfrm flipH="1">
                <a:off x="771228" y="2327650"/>
                <a:ext cx="227537" cy="196153"/>
              </a:xfrm>
              <a:prstGeom prst="triangle">
                <a:avLst/>
              </a:prstGeom>
              <a:solidFill>
                <a:srgbClr val="9BB95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</a:endParaRPr>
              </a:p>
            </p:txBody>
          </p:sp>
          <p:grpSp>
            <p:nvGrpSpPr>
              <p:cNvPr id="220" name="Group 25"/>
              <p:cNvGrpSpPr/>
              <p:nvPr/>
            </p:nvGrpSpPr>
            <p:grpSpPr>
              <a:xfrm>
                <a:off x="203422" y="2631115"/>
                <a:ext cx="1370261" cy="941045"/>
                <a:chOff x="824560" y="1591482"/>
                <a:chExt cx="1430974" cy="941045"/>
              </a:xfrm>
            </p:grpSpPr>
            <p:sp>
              <p:nvSpPr>
                <p:cNvPr id="221" name="Text Placeholder 3"/>
                <p:cNvSpPr txBox="1">
                  <a:spLocks/>
                </p:cNvSpPr>
                <p:nvPr/>
              </p:nvSpPr>
              <p:spPr>
                <a:xfrm>
                  <a:off x="824560" y="1591482"/>
                  <a:ext cx="1430266" cy="216225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4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lang="en-US" sz="1800" b="1" kern="0" noProof="0" dirty="0" smtClean="0">
                      <a:solidFill>
                        <a:srgbClr val="9BB955"/>
                      </a:solidFill>
                      <a:latin typeface="Corbel" panose="020B0503020204020204" pitchFamily="34" charset="0"/>
                    </a:rPr>
                    <a:t>Teach with VR</a:t>
                  </a:r>
                  <a:endPara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9BB955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22" name="Text Placeholder 3"/>
                <p:cNvSpPr txBox="1">
                  <a:spLocks/>
                </p:cNvSpPr>
                <p:nvPr/>
              </p:nvSpPr>
              <p:spPr>
                <a:xfrm>
                  <a:off x="836715" y="1891615"/>
                  <a:ext cx="1418819" cy="640912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marR="0" lvl="0" algn="l" defTabSz="91440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sz="1400" kern="0" dirty="0" smtClean="0">
                      <a:solidFill>
                        <a:schemeClr val="tx1"/>
                      </a:solidFill>
                      <a:latin typeface="Corbel" panose="020B0503020204020204" pitchFamily="34" charset="0"/>
                    </a:rPr>
                    <a:t>360-degree Safety Training for Chemical Lab</a:t>
                  </a:r>
                  <a:endPara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  <a:p>
                  <a:pPr marR="0" lvl="0" algn="l" defTabSz="91440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rbel" panose="020B0503020204020204" pitchFamily="34" charset="0"/>
                  </a:endParaRPr>
                </a:p>
              </p:txBody>
            </p:sp>
          </p:grpSp>
        </p:grpSp>
        <p:grpSp>
          <p:nvGrpSpPr>
            <p:cNvPr id="223" name="Group 340"/>
            <p:cNvGrpSpPr/>
            <p:nvPr/>
          </p:nvGrpSpPr>
          <p:grpSpPr>
            <a:xfrm>
              <a:off x="7088299" y="3407226"/>
              <a:ext cx="1828986" cy="1687985"/>
              <a:chOff x="168383" y="2327650"/>
              <a:chExt cx="1529717" cy="1195595"/>
            </a:xfrm>
          </p:grpSpPr>
          <p:sp>
            <p:nvSpPr>
              <p:cNvPr id="224" name="Rounded Rectangle 223"/>
              <p:cNvSpPr/>
              <p:nvPr/>
            </p:nvSpPr>
            <p:spPr>
              <a:xfrm>
                <a:off x="168383" y="2517692"/>
                <a:ext cx="1529717" cy="1005553"/>
              </a:xfrm>
              <a:prstGeom prst="roundRect">
                <a:avLst>
                  <a:gd name="adj" fmla="val 8331"/>
                </a:avLst>
              </a:prstGeom>
              <a:solidFill>
                <a:srgbClr val="FFFFFF"/>
              </a:solidFill>
              <a:ln w="19050" cap="flat" cmpd="sng" algn="ctr">
                <a:solidFill>
                  <a:srgbClr val="F19B1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</a:endParaRPr>
              </a:p>
            </p:txBody>
          </p:sp>
          <p:sp>
            <p:nvSpPr>
              <p:cNvPr id="225" name="Isosceles Triangle 224"/>
              <p:cNvSpPr/>
              <p:nvPr/>
            </p:nvSpPr>
            <p:spPr>
              <a:xfrm flipH="1">
                <a:off x="771228" y="2327650"/>
                <a:ext cx="227537" cy="196153"/>
              </a:xfrm>
              <a:prstGeom prst="triangle">
                <a:avLst/>
              </a:prstGeom>
              <a:solidFill>
                <a:srgbClr val="F19B1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</a:endParaRPr>
              </a:p>
            </p:txBody>
          </p:sp>
          <p:sp>
            <p:nvSpPr>
              <p:cNvPr id="227" name="Text Placeholder 3"/>
              <p:cNvSpPr txBox="1">
                <a:spLocks/>
              </p:cNvSpPr>
              <p:nvPr/>
            </p:nvSpPr>
            <p:spPr>
              <a:xfrm>
                <a:off x="523457" y="2905067"/>
                <a:ext cx="895731" cy="216225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19B14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Teach VR</a:t>
                </a:r>
                <a:endPara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19B14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128" name="Group 273"/>
            <p:cNvGrpSpPr/>
            <p:nvPr/>
          </p:nvGrpSpPr>
          <p:grpSpPr>
            <a:xfrm>
              <a:off x="3194715" y="2850919"/>
              <a:ext cx="402391" cy="1211062"/>
              <a:chOff x="2841625" y="1824038"/>
              <a:chExt cx="520700" cy="1327151"/>
            </a:xfrm>
          </p:grpSpPr>
          <p:sp>
            <p:nvSpPr>
              <p:cNvPr id="129" name="Freeform 206"/>
              <p:cNvSpPr>
                <a:spLocks/>
              </p:cNvSpPr>
              <p:nvPr/>
            </p:nvSpPr>
            <p:spPr bwMode="auto">
              <a:xfrm>
                <a:off x="284162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164" y="0"/>
                  </a:cxn>
                  <a:cxn ang="0">
                    <a:pos x="164" y="0"/>
                  </a:cxn>
                </a:cxnLst>
                <a:rect l="0" t="0" r="r" b="b"/>
                <a:pathLst>
                  <a:path w="164" h="703">
                    <a:moveTo>
                      <a:pt x="164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9BB955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30" name="Freeform 207"/>
              <p:cNvSpPr>
                <a:spLocks/>
              </p:cNvSpPr>
              <p:nvPr/>
            </p:nvSpPr>
            <p:spPr bwMode="auto">
              <a:xfrm>
                <a:off x="310197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0" y="0"/>
                  </a:cxn>
                </a:cxnLst>
                <a:rect l="0" t="0" r="r" b="b"/>
                <a:pathLst>
                  <a:path w="164" h="703">
                    <a:moveTo>
                      <a:pt x="0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9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31" name="Freeform 208"/>
              <p:cNvSpPr>
                <a:spLocks/>
              </p:cNvSpPr>
              <p:nvPr/>
            </p:nvSpPr>
            <p:spPr bwMode="auto">
              <a:xfrm>
                <a:off x="2933700" y="2201863"/>
                <a:ext cx="168275" cy="94932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1" y="167"/>
                  </a:cxn>
                  <a:cxn ang="0">
                    <a:pos x="51" y="117"/>
                  </a:cxn>
                  <a:cxn ang="0">
                    <a:pos x="99" y="186"/>
                  </a:cxn>
                  <a:cxn ang="0">
                    <a:pos x="99" y="260"/>
                  </a:cxn>
                  <a:cxn ang="0">
                    <a:pos x="19" y="184"/>
                  </a:cxn>
                  <a:cxn ang="0">
                    <a:pos x="97" y="286"/>
                  </a:cxn>
                  <a:cxn ang="0">
                    <a:pos x="94" y="365"/>
                  </a:cxn>
                  <a:cxn ang="0">
                    <a:pos x="0" y="272"/>
                  </a:cxn>
                  <a:cxn ang="0">
                    <a:pos x="94" y="391"/>
                  </a:cxn>
                  <a:cxn ang="0">
                    <a:pos x="87" y="598"/>
                  </a:cxn>
                  <a:cxn ang="0">
                    <a:pos x="106" y="598"/>
                  </a:cxn>
                  <a:cxn ang="0">
                    <a:pos x="106" y="39"/>
                  </a:cxn>
                  <a:cxn ang="0">
                    <a:pos x="106" y="0"/>
                  </a:cxn>
                </a:cxnLst>
                <a:rect l="0" t="0" r="r" b="b"/>
                <a:pathLst>
                  <a:path w="106" h="598">
                    <a:moveTo>
                      <a:pt x="106" y="0"/>
                    </a:moveTo>
                    <a:lnTo>
                      <a:pt x="101" y="167"/>
                    </a:lnTo>
                    <a:lnTo>
                      <a:pt x="51" y="117"/>
                    </a:lnTo>
                    <a:lnTo>
                      <a:pt x="99" y="186"/>
                    </a:lnTo>
                    <a:lnTo>
                      <a:pt x="99" y="260"/>
                    </a:lnTo>
                    <a:lnTo>
                      <a:pt x="19" y="184"/>
                    </a:lnTo>
                    <a:lnTo>
                      <a:pt x="97" y="286"/>
                    </a:lnTo>
                    <a:lnTo>
                      <a:pt x="94" y="365"/>
                    </a:lnTo>
                    <a:lnTo>
                      <a:pt x="0" y="272"/>
                    </a:lnTo>
                    <a:lnTo>
                      <a:pt x="94" y="391"/>
                    </a:lnTo>
                    <a:lnTo>
                      <a:pt x="87" y="598"/>
                    </a:lnTo>
                    <a:lnTo>
                      <a:pt x="106" y="598"/>
                    </a:lnTo>
                    <a:lnTo>
                      <a:pt x="106" y="39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262626">
                  <a:lumMod val="90000"/>
                  <a:lumOff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132" name="Freeform 209"/>
              <p:cNvSpPr>
                <a:spLocks/>
              </p:cNvSpPr>
              <p:nvPr/>
            </p:nvSpPr>
            <p:spPr bwMode="auto">
              <a:xfrm>
                <a:off x="3101975" y="2263776"/>
                <a:ext cx="168275" cy="887413"/>
              </a:xfrm>
              <a:custGeom>
                <a:avLst/>
                <a:gdLst/>
                <a:ahLst/>
                <a:cxnLst>
                  <a:cxn ang="0">
                    <a:pos x="12" y="354"/>
                  </a:cxn>
                  <a:cxn ang="0">
                    <a:pos x="106" y="233"/>
                  </a:cxn>
                  <a:cxn ang="0">
                    <a:pos x="10" y="326"/>
                  </a:cxn>
                  <a:cxn ang="0">
                    <a:pos x="7" y="250"/>
                  </a:cxn>
                  <a:cxn ang="0">
                    <a:pos x="87" y="145"/>
                  </a:cxn>
                  <a:cxn ang="0">
                    <a:pos x="7" y="221"/>
                  </a:cxn>
                  <a:cxn ang="0">
                    <a:pos x="5" y="145"/>
                  </a:cxn>
                  <a:cxn ang="0">
                    <a:pos x="53" y="76"/>
                  </a:cxn>
                  <a:cxn ang="0">
                    <a:pos x="5" y="128"/>
                  </a:cxn>
                  <a:cxn ang="0">
                    <a:pos x="0" y="0"/>
                  </a:cxn>
                  <a:cxn ang="0">
                    <a:pos x="0" y="559"/>
                  </a:cxn>
                  <a:cxn ang="0">
                    <a:pos x="20" y="559"/>
                  </a:cxn>
                  <a:cxn ang="0">
                    <a:pos x="12" y="354"/>
                  </a:cxn>
                </a:cxnLst>
                <a:rect l="0" t="0" r="r" b="b"/>
                <a:pathLst>
                  <a:path w="106" h="559">
                    <a:moveTo>
                      <a:pt x="12" y="354"/>
                    </a:moveTo>
                    <a:lnTo>
                      <a:pt x="106" y="233"/>
                    </a:lnTo>
                    <a:lnTo>
                      <a:pt x="10" y="326"/>
                    </a:lnTo>
                    <a:lnTo>
                      <a:pt x="7" y="250"/>
                    </a:lnTo>
                    <a:lnTo>
                      <a:pt x="87" y="145"/>
                    </a:lnTo>
                    <a:lnTo>
                      <a:pt x="7" y="221"/>
                    </a:lnTo>
                    <a:lnTo>
                      <a:pt x="5" y="145"/>
                    </a:lnTo>
                    <a:lnTo>
                      <a:pt x="53" y="76"/>
                    </a:lnTo>
                    <a:lnTo>
                      <a:pt x="5" y="128"/>
                    </a:lnTo>
                    <a:lnTo>
                      <a:pt x="0" y="0"/>
                    </a:lnTo>
                    <a:lnTo>
                      <a:pt x="0" y="559"/>
                    </a:lnTo>
                    <a:lnTo>
                      <a:pt x="20" y="559"/>
                    </a:lnTo>
                    <a:lnTo>
                      <a:pt x="12" y="354"/>
                    </a:lnTo>
                    <a:close/>
                  </a:path>
                </a:pathLst>
              </a:custGeom>
              <a:solidFill>
                <a:srgbClr val="262626">
                  <a:lumMod val="75000"/>
                  <a:lumOff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</p:grpSp>
        <p:cxnSp>
          <p:nvCxnSpPr>
            <p:cNvPr id="230" name="Straight Connector 229"/>
            <p:cNvCxnSpPr/>
            <p:nvPr/>
          </p:nvCxnSpPr>
          <p:spPr>
            <a:xfrm flipH="1">
              <a:off x="2515931" y="1309082"/>
              <a:ext cx="32336" cy="515942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flipH="1">
              <a:off x="9471724" y="1499539"/>
              <a:ext cx="32336" cy="515942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/>
            <p:cNvSpPr txBox="1"/>
            <p:nvPr/>
          </p:nvSpPr>
          <p:spPr>
            <a:xfrm>
              <a:off x="574730" y="6124678"/>
              <a:ext cx="1820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rbel" panose="020B0503020204020204" pitchFamily="34" charset="0"/>
                </a:rPr>
                <a:t>Phase 2016/17 </a:t>
              </a:r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4532557" y="6124678"/>
              <a:ext cx="28309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Phase 2017/18</a:t>
              </a:r>
            </a:p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VR for Education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9609195" y="6124678"/>
              <a:ext cx="2210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rbel" panose="020B0503020204020204" pitchFamily="34" charset="0"/>
                </a:rPr>
                <a:t>Phase 2018/19</a:t>
              </a:r>
            </a:p>
          </p:txBody>
        </p:sp>
        <p:grpSp>
          <p:nvGrpSpPr>
            <p:cNvPr id="238" name="Group 279"/>
            <p:cNvGrpSpPr/>
            <p:nvPr/>
          </p:nvGrpSpPr>
          <p:grpSpPr>
            <a:xfrm>
              <a:off x="10149732" y="4462453"/>
              <a:ext cx="402391" cy="1211062"/>
              <a:chOff x="2841625" y="1824038"/>
              <a:chExt cx="520700" cy="1327151"/>
            </a:xfrm>
          </p:grpSpPr>
          <p:sp>
            <p:nvSpPr>
              <p:cNvPr id="239" name="Freeform 206"/>
              <p:cNvSpPr>
                <a:spLocks/>
              </p:cNvSpPr>
              <p:nvPr/>
            </p:nvSpPr>
            <p:spPr bwMode="auto">
              <a:xfrm>
                <a:off x="284162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164" y="0"/>
                  </a:cxn>
                  <a:cxn ang="0">
                    <a:pos x="164" y="0"/>
                  </a:cxn>
                </a:cxnLst>
                <a:rect l="0" t="0" r="r" b="b"/>
                <a:pathLst>
                  <a:path w="164" h="703">
                    <a:moveTo>
                      <a:pt x="164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9BB955">
                  <a:lumMod val="60000"/>
                  <a:lumOff val="4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240" name="Freeform 207"/>
              <p:cNvSpPr>
                <a:spLocks/>
              </p:cNvSpPr>
              <p:nvPr/>
            </p:nvSpPr>
            <p:spPr bwMode="auto">
              <a:xfrm>
                <a:off x="310197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0" y="0"/>
                  </a:cxn>
                </a:cxnLst>
                <a:rect l="0" t="0" r="r" b="b"/>
                <a:pathLst>
                  <a:path w="164" h="703">
                    <a:moveTo>
                      <a:pt x="0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9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241" name="Freeform 208"/>
              <p:cNvSpPr>
                <a:spLocks/>
              </p:cNvSpPr>
              <p:nvPr/>
            </p:nvSpPr>
            <p:spPr bwMode="auto">
              <a:xfrm>
                <a:off x="2933700" y="2201863"/>
                <a:ext cx="168275" cy="94932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1" y="167"/>
                  </a:cxn>
                  <a:cxn ang="0">
                    <a:pos x="51" y="117"/>
                  </a:cxn>
                  <a:cxn ang="0">
                    <a:pos x="99" y="186"/>
                  </a:cxn>
                  <a:cxn ang="0">
                    <a:pos x="99" y="260"/>
                  </a:cxn>
                  <a:cxn ang="0">
                    <a:pos x="19" y="184"/>
                  </a:cxn>
                  <a:cxn ang="0">
                    <a:pos x="97" y="286"/>
                  </a:cxn>
                  <a:cxn ang="0">
                    <a:pos x="94" y="365"/>
                  </a:cxn>
                  <a:cxn ang="0">
                    <a:pos x="0" y="272"/>
                  </a:cxn>
                  <a:cxn ang="0">
                    <a:pos x="94" y="391"/>
                  </a:cxn>
                  <a:cxn ang="0">
                    <a:pos x="87" y="598"/>
                  </a:cxn>
                  <a:cxn ang="0">
                    <a:pos x="106" y="598"/>
                  </a:cxn>
                  <a:cxn ang="0">
                    <a:pos x="106" y="39"/>
                  </a:cxn>
                  <a:cxn ang="0">
                    <a:pos x="106" y="0"/>
                  </a:cxn>
                </a:cxnLst>
                <a:rect l="0" t="0" r="r" b="b"/>
                <a:pathLst>
                  <a:path w="106" h="598">
                    <a:moveTo>
                      <a:pt x="106" y="0"/>
                    </a:moveTo>
                    <a:lnTo>
                      <a:pt x="101" y="167"/>
                    </a:lnTo>
                    <a:lnTo>
                      <a:pt x="51" y="117"/>
                    </a:lnTo>
                    <a:lnTo>
                      <a:pt x="99" y="186"/>
                    </a:lnTo>
                    <a:lnTo>
                      <a:pt x="99" y="260"/>
                    </a:lnTo>
                    <a:lnTo>
                      <a:pt x="19" y="184"/>
                    </a:lnTo>
                    <a:lnTo>
                      <a:pt x="97" y="286"/>
                    </a:lnTo>
                    <a:lnTo>
                      <a:pt x="94" y="365"/>
                    </a:lnTo>
                    <a:lnTo>
                      <a:pt x="0" y="272"/>
                    </a:lnTo>
                    <a:lnTo>
                      <a:pt x="94" y="391"/>
                    </a:lnTo>
                    <a:lnTo>
                      <a:pt x="87" y="598"/>
                    </a:lnTo>
                    <a:lnTo>
                      <a:pt x="106" y="598"/>
                    </a:lnTo>
                    <a:lnTo>
                      <a:pt x="106" y="39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262626">
                  <a:lumMod val="90000"/>
                  <a:lumOff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242" name="Freeform 209"/>
              <p:cNvSpPr>
                <a:spLocks/>
              </p:cNvSpPr>
              <p:nvPr/>
            </p:nvSpPr>
            <p:spPr bwMode="auto">
              <a:xfrm>
                <a:off x="3101975" y="2263776"/>
                <a:ext cx="168275" cy="887413"/>
              </a:xfrm>
              <a:custGeom>
                <a:avLst/>
                <a:gdLst/>
                <a:ahLst/>
                <a:cxnLst>
                  <a:cxn ang="0">
                    <a:pos x="12" y="354"/>
                  </a:cxn>
                  <a:cxn ang="0">
                    <a:pos x="106" y="233"/>
                  </a:cxn>
                  <a:cxn ang="0">
                    <a:pos x="10" y="326"/>
                  </a:cxn>
                  <a:cxn ang="0">
                    <a:pos x="7" y="250"/>
                  </a:cxn>
                  <a:cxn ang="0">
                    <a:pos x="87" y="145"/>
                  </a:cxn>
                  <a:cxn ang="0">
                    <a:pos x="7" y="221"/>
                  </a:cxn>
                  <a:cxn ang="0">
                    <a:pos x="5" y="145"/>
                  </a:cxn>
                  <a:cxn ang="0">
                    <a:pos x="53" y="76"/>
                  </a:cxn>
                  <a:cxn ang="0">
                    <a:pos x="5" y="128"/>
                  </a:cxn>
                  <a:cxn ang="0">
                    <a:pos x="0" y="0"/>
                  </a:cxn>
                  <a:cxn ang="0">
                    <a:pos x="0" y="559"/>
                  </a:cxn>
                  <a:cxn ang="0">
                    <a:pos x="20" y="559"/>
                  </a:cxn>
                  <a:cxn ang="0">
                    <a:pos x="12" y="354"/>
                  </a:cxn>
                </a:cxnLst>
                <a:rect l="0" t="0" r="r" b="b"/>
                <a:pathLst>
                  <a:path w="106" h="559">
                    <a:moveTo>
                      <a:pt x="12" y="354"/>
                    </a:moveTo>
                    <a:lnTo>
                      <a:pt x="106" y="233"/>
                    </a:lnTo>
                    <a:lnTo>
                      <a:pt x="10" y="326"/>
                    </a:lnTo>
                    <a:lnTo>
                      <a:pt x="7" y="250"/>
                    </a:lnTo>
                    <a:lnTo>
                      <a:pt x="87" y="145"/>
                    </a:lnTo>
                    <a:lnTo>
                      <a:pt x="7" y="221"/>
                    </a:lnTo>
                    <a:lnTo>
                      <a:pt x="5" y="145"/>
                    </a:lnTo>
                    <a:lnTo>
                      <a:pt x="53" y="76"/>
                    </a:lnTo>
                    <a:lnTo>
                      <a:pt x="5" y="128"/>
                    </a:lnTo>
                    <a:lnTo>
                      <a:pt x="0" y="0"/>
                    </a:lnTo>
                    <a:lnTo>
                      <a:pt x="0" y="559"/>
                    </a:lnTo>
                    <a:lnTo>
                      <a:pt x="20" y="559"/>
                    </a:lnTo>
                    <a:lnTo>
                      <a:pt x="12" y="354"/>
                    </a:lnTo>
                    <a:close/>
                  </a:path>
                </a:pathLst>
              </a:custGeom>
              <a:solidFill>
                <a:srgbClr val="262626">
                  <a:lumMod val="75000"/>
                  <a:lumOff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</p:grpSp>
        <p:grpSp>
          <p:nvGrpSpPr>
            <p:cNvPr id="243" name="Group 284"/>
            <p:cNvGrpSpPr/>
            <p:nvPr/>
          </p:nvGrpSpPr>
          <p:grpSpPr>
            <a:xfrm>
              <a:off x="10414029" y="4592955"/>
              <a:ext cx="402391" cy="1211062"/>
              <a:chOff x="2841625" y="1824038"/>
              <a:chExt cx="520700" cy="1327151"/>
            </a:xfrm>
          </p:grpSpPr>
          <p:sp>
            <p:nvSpPr>
              <p:cNvPr id="244" name="Freeform 206"/>
              <p:cNvSpPr>
                <a:spLocks/>
              </p:cNvSpPr>
              <p:nvPr/>
            </p:nvSpPr>
            <p:spPr bwMode="auto">
              <a:xfrm>
                <a:off x="284162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164" y="0"/>
                  </a:cxn>
                  <a:cxn ang="0">
                    <a:pos x="164" y="0"/>
                  </a:cxn>
                </a:cxnLst>
                <a:rect l="0" t="0" r="r" b="b"/>
                <a:pathLst>
                  <a:path w="164" h="703">
                    <a:moveTo>
                      <a:pt x="164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9BB955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245" name="Freeform 207"/>
              <p:cNvSpPr>
                <a:spLocks/>
              </p:cNvSpPr>
              <p:nvPr/>
            </p:nvSpPr>
            <p:spPr bwMode="auto">
              <a:xfrm>
                <a:off x="3101975" y="1824038"/>
                <a:ext cx="260350" cy="11160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03"/>
                  </a:cxn>
                  <a:cxn ang="0">
                    <a:pos x="164" y="703"/>
                  </a:cxn>
                  <a:cxn ang="0">
                    <a:pos x="0" y="0"/>
                  </a:cxn>
                </a:cxnLst>
                <a:rect l="0" t="0" r="r" b="b"/>
                <a:pathLst>
                  <a:path w="164" h="703">
                    <a:moveTo>
                      <a:pt x="0" y="0"/>
                    </a:moveTo>
                    <a:lnTo>
                      <a:pt x="0" y="703"/>
                    </a:lnTo>
                    <a:lnTo>
                      <a:pt x="164" y="7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95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246" name="Freeform 208"/>
              <p:cNvSpPr>
                <a:spLocks/>
              </p:cNvSpPr>
              <p:nvPr/>
            </p:nvSpPr>
            <p:spPr bwMode="auto">
              <a:xfrm>
                <a:off x="2933700" y="2201863"/>
                <a:ext cx="168275" cy="949325"/>
              </a:xfrm>
              <a:custGeom>
                <a:avLst/>
                <a:gdLst/>
                <a:ahLst/>
                <a:cxnLst>
                  <a:cxn ang="0">
                    <a:pos x="106" y="0"/>
                  </a:cxn>
                  <a:cxn ang="0">
                    <a:pos x="101" y="167"/>
                  </a:cxn>
                  <a:cxn ang="0">
                    <a:pos x="51" y="117"/>
                  </a:cxn>
                  <a:cxn ang="0">
                    <a:pos x="99" y="186"/>
                  </a:cxn>
                  <a:cxn ang="0">
                    <a:pos x="99" y="260"/>
                  </a:cxn>
                  <a:cxn ang="0">
                    <a:pos x="19" y="184"/>
                  </a:cxn>
                  <a:cxn ang="0">
                    <a:pos x="97" y="286"/>
                  </a:cxn>
                  <a:cxn ang="0">
                    <a:pos x="94" y="365"/>
                  </a:cxn>
                  <a:cxn ang="0">
                    <a:pos x="0" y="272"/>
                  </a:cxn>
                  <a:cxn ang="0">
                    <a:pos x="94" y="391"/>
                  </a:cxn>
                  <a:cxn ang="0">
                    <a:pos x="87" y="598"/>
                  </a:cxn>
                  <a:cxn ang="0">
                    <a:pos x="106" y="598"/>
                  </a:cxn>
                  <a:cxn ang="0">
                    <a:pos x="106" y="39"/>
                  </a:cxn>
                  <a:cxn ang="0">
                    <a:pos x="106" y="0"/>
                  </a:cxn>
                </a:cxnLst>
                <a:rect l="0" t="0" r="r" b="b"/>
                <a:pathLst>
                  <a:path w="106" h="598">
                    <a:moveTo>
                      <a:pt x="106" y="0"/>
                    </a:moveTo>
                    <a:lnTo>
                      <a:pt x="101" y="167"/>
                    </a:lnTo>
                    <a:lnTo>
                      <a:pt x="51" y="117"/>
                    </a:lnTo>
                    <a:lnTo>
                      <a:pt x="99" y="186"/>
                    </a:lnTo>
                    <a:lnTo>
                      <a:pt x="99" y="260"/>
                    </a:lnTo>
                    <a:lnTo>
                      <a:pt x="19" y="184"/>
                    </a:lnTo>
                    <a:lnTo>
                      <a:pt x="97" y="286"/>
                    </a:lnTo>
                    <a:lnTo>
                      <a:pt x="94" y="365"/>
                    </a:lnTo>
                    <a:lnTo>
                      <a:pt x="0" y="272"/>
                    </a:lnTo>
                    <a:lnTo>
                      <a:pt x="94" y="391"/>
                    </a:lnTo>
                    <a:lnTo>
                      <a:pt x="87" y="598"/>
                    </a:lnTo>
                    <a:lnTo>
                      <a:pt x="106" y="598"/>
                    </a:lnTo>
                    <a:lnTo>
                      <a:pt x="106" y="39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262626">
                  <a:lumMod val="90000"/>
                  <a:lumOff val="1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  <p:sp>
            <p:nvSpPr>
              <p:cNvPr id="247" name="Freeform 209"/>
              <p:cNvSpPr>
                <a:spLocks/>
              </p:cNvSpPr>
              <p:nvPr/>
            </p:nvSpPr>
            <p:spPr bwMode="auto">
              <a:xfrm>
                <a:off x="3101975" y="2263776"/>
                <a:ext cx="168275" cy="887413"/>
              </a:xfrm>
              <a:custGeom>
                <a:avLst/>
                <a:gdLst/>
                <a:ahLst/>
                <a:cxnLst>
                  <a:cxn ang="0">
                    <a:pos x="12" y="354"/>
                  </a:cxn>
                  <a:cxn ang="0">
                    <a:pos x="106" y="233"/>
                  </a:cxn>
                  <a:cxn ang="0">
                    <a:pos x="10" y="326"/>
                  </a:cxn>
                  <a:cxn ang="0">
                    <a:pos x="7" y="250"/>
                  </a:cxn>
                  <a:cxn ang="0">
                    <a:pos x="87" y="145"/>
                  </a:cxn>
                  <a:cxn ang="0">
                    <a:pos x="7" y="221"/>
                  </a:cxn>
                  <a:cxn ang="0">
                    <a:pos x="5" y="145"/>
                  </a:cxn>
                  <a:cxn ang="0">
                    <a:pos x="53" y="76"/>
                  </a:cxn>
                  <a:cxn ang="0">
                    <a:pos x="5" y="128"/>
                  </a:cxn>
                  <a:cxn ang="0">
                    <a:pos x="0" y="0"/>
                  </a:cxn>
                  <a:cxn ang="0">
                    <a:pos x="0" y="559"/>
                  </a:cxn>
                  <a:cxn ang="0">
                    <a:pos x="20" y="559"/>
                  </a:cxn>
                  <a:cxn ang="0">
                    <a:pos x="12" y="354"/>
                  </a:cxn>
                </a:cxnLst>
                <a:rect l="0" t="0" r="r" b="b"/>
                <a:pathLst>
                  <a:path w="106" h="559">
                    <a:moveTo>
                      <a:pt x="12" y="354"/>
                    </a:moveTo>
                    <a:lnTo>
                      <a:pt x="106" y="233"/>
                    </a:lnTo>
                    <a:lnTo>
                      <a:pt x="10" y="326"/>
                    </a:lnTo>
                    <a:lnTo>
                      <a:pt x="7" y="250"/>
                    </a:lnTo>
                    <a:lnTo>
                      <a:pt x="87" y="145"/>
                    </a:lnTo>
                    <a:lnTo>
                      <a:pt x="7" y="221"/>
                    </a:lnTo>
                    <a:lnTo>
                      <a:pt x="5" y="145"/>
                    </a:lnTo>
                    <a:lnTo>
                      <a:pt x="53" y="76"/>
                    </a:lnTo>
                    <a:lnTo>
                      <a:pt x="5" y="128"/>
                    </a:lnTo>
                    <a:lnTo>
                      <a:pt x="0" y="0"/>
                    </a:lnTo>
                    <a:lnTo>
                      <a:pt x="0" y="559"/>
                    </a:lnTo>
                    <a:lnTo>
                      <a:pt x="20" y="559"/>
                    </a:lnTo>
                    <a:lnTo>
                      <a:pt x="12" y="354"/>
                    </a:lnTo>
                    <a:close/>
                  </a:path>
                </a:pathLst>
              </a:custGeom>
              <a:solidFill>
                <a:srgbClr val="262626">
                  <a:lumMod val="75000"/>
                  <a:lumOff val="2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Roboto Condensed"/>
                </a:endParaRPr>
              </a:p>
            </p:txBody>
          </p:sp>
        </p:grpSp>
        <p:grpSp>
          <p:nvGrpSpPr>
            <p:cNvPr id="257" name="Group 256"/>
            <p:cNvGrpSpPr/>
            <p:nvPr/>
          </p:nvGrpSpPr>
          <p:grpSpPr>
            <a:xfrm>
              <a:off x="9819043" y="3012619"/>
              <a:ext cx="1713619" cy="1736881"/>
              <a:chOff x="9993166" y="3332070"/>
              <a:chExt cx="1713619" cy="1736881"/>
            </a:xfrm>
          </p:grpSpPr>
          <p:sp>
            <p:nvSpPr>
              <p:cNvPr id="252" name="Rounded Rectangle 251"/>
              <p:cNvSpPr/>
              <p:nvPr/>
            </p:nvSpPr>
            <p:spPr>
              <a:xfrm>
                <a:off x="9993166" y="3332070"/>
                <a:ext cx="1713619" cy="1419677"/>
              </a:xfrm>
              <a:prstGeom prst="roundRect">
                <a:avLst>
                  <a:gd name="adj" fmla="val 8331"/>
                </a:avLst>
              </a:prstGeom>
              <a:solidFill>
                <a:srgbClr val="FFFFFF"/>
              </a:solidFill>
              <a:ln w="19050" cap="flat" cmpd="sng" algn="ctr">
                <a:solidFill>
                  <a:schemeClr val="accent4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</a:endParaRPr>
              </a:p>
            </p:txBody>
          </p:sp>
          <p:sp>
            <p:nvSpPr>
              <p:cNvPr id="253" name="Isosceles Triangle 252"/>
              <p:cNvSpPr/>
              <p:nvPr/>
            </p:nvSpPr>
            <p:spPr>
              <a:xfrm rot="10800000">
                <a:off x="10795703" y="4792015"/>
                <a:ext cx="272052" cy="276936"/>
              </a:xfrm>
              <a:prstGeom prst="triangle">
                <a:avLst/>
              </a:prstGeom>
              <a:solidFill>
                <a:schemeClr val="accent4">
                  <a:lumMod val="75000"/>
                </a:schemeClr>
              </a:solidFill>
              <a:ln w="25400" cap="flat" cmpd="sng" algn="ctr">
                <a:solidFill>
                  <a:schemeClr val="accent4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0316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Condensed"/>
                  <a:ea typeface="+mn-ea"/>
                </a:endParaRPr>
              </a:p>
            </p:txBody>
          </p:sp>
          <p:sp>
            <p:nvSpPr>
              <p:cNvPr id="255" name="Text Placeholder 3"/>
              <p:cNvSpPr txBox="1">
                <a:spLocks/>
              </p:cNvSpPr>
              <p:nvPr/>
            </p:nvSpPr>
            <p:spPr>
              <a:xfrm>
                <a:off x="10121336" y="3716719"/>
                <a:ext cx="1580250" cy="629780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VR </a:t>
                </a:r>
                <a:r>
                  <a:rPr kumimoji="0" lang="en-US" sz="180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future </a:t>
                </a:r>
                <a:r>
                  <a:rPr lang="en-US" sz="1800" kern="0" dirty="0" smtClean="0">
                    <a:solidFill>
                      <a:schemeClr val="accent4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project</a:t>
                </a:r>
                <a:endParaRPr kumimoji="0" 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65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Background – Faculty Perspective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2488" y="1844770"/>
            <a:ext cx="10480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Improve student awareness of lab safety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Turn long, dry, full-text training materials to enriched multimedia materials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Standardize the lab use procedure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Draw student attention to chemical experiments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</a:rPr>
              <a:t>Provide more opportunities for students to access the chemistry lab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483332" y="3962858"/>
            <a:ext cx="1837205" cy="2469974"/>
            <a:chOff x="9296960" y="3271920"/>
            <a:chExt cx="2384425" cy="3387725"/>
          </a:xfrm>
        </p:grpSpPr>
        <p:sp>
          <p:nvSpPr>
            <p:cNvPr id="4" name="Freeform 734"/>
            <p:cNvSpPr>
              <a:spLocks/>
            </p:cNvSpPr>
            <p:nvPr/>
          </p:nvSpPr>
          <p:spPr bwMode="auto">
            <a:xfrm>
              <a:off x="9609697" y="5222958"/>
              <a:ext cx="1757363" cy="1160462"/>
            </a:xfrm>
            <a:custGeom>
              <a:avLst/>
              <a:gdLst>
                <a:gd name="T0" fmla="*/ 1575128 w 280"/>
                <a:gd name="T1" fmla="*/ 282438 h 185"/>
                <a:gd name="T2" fmla="*/ 734223 w 280"/>
                <a:gd name="T3" fmla="*/ 282438 h 185"/>
                <a:gd name="T4" fmla="*/ 690295 w 280"/>
                <a:gd name="T5" fmla="*/ 219674 h 185"/>
                <a:gd name="T6" fmla="*/ 709121 w 280"/>
                <a:gd name="T7" fmla="*/ 156910 h 185"/>
                <a:gd name="T8" fmla="*/ 558512 w 280"/>
                <a:gd name="T9" fmla="*/ 0 h 185"/>
                <a:gd name="T10" fmla="*/ 401626 w 280"/>
                <a:gd name="T11" fmla="*/ 150634 h 185"/>
                <a:gd name="T12" fmla="*/ 414177 w 280"/>
                <a:gd name="T13" fmla="*/ 219674 h 185"/>
                <a:gd name="T14" fmla="*/ 376525 w 280"/>
                <a:gd name="T15" fmla="*/ 282438 h 185"/>
                <a:gd name="T16" fmla="*/ 175712 w 280"/>
                <a:gd name="T17" fmla="*/ 282438 h 185"/>
                <a:gd name="T18" fmla="*/ 25102 w 280"/>
                <a:gd name="T19" fmla="*/ 477007 h 185"/>
                <a:gd name="T20" fmla="*/ 878558 w 280"/>
                <a:gd name="T21" fmla="*/ 1161135 h 185"/>
                <a:gd name="T22" fmla="*/ 1732013 w 280"/>
                <a:gd name="T23" fmla="*/ 477007 h 185"/>
                <a:gd name="T24" fmla="*/ 1575128 w 280"/>
                <a:gd name="T25" fmla="*/ 282438 h 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" h="185">
                  <a:moveTo>
                    <a:pt x="251" y="45"/>
                  </a:moveTo>
                  <a:cubicBezTo>
                    <a:pt x="117" y="45"/>
                    <a:pt x="117" y="45"/>
                    <a:pt x="117" y="45"/>
                  </a:cubicBezTo>
                  <a:cubicBezTo>
                    <a:pt x="111" y="45"/>
                    <a:pt x="108" y="40"/>
                    <a:pt x="110" y="35"/>
                  </a:cubicBezTo>
                  <a:cubicBezTo>
                    <a:pt x="112" y="32"/>
                    <a:pt x="113" y="28"/>
                    <a:pt x="113" y="25"/>
                  </a:cubicBezTo>
                  <a:cubicBezTo>
                    <a:pt x="113" y="12"/>
                    <a:pt x="102" y="0"/>
                    <a:pt x="89" y="0"/>
                  </a:cubicBezTo>
                  <a:cubicBezTo>
                    <a:pt x="75" y="0"/>
                    <a:pt x="64" y="11"/>
                    <a:pt x="64" y="24"/>
                  </a:cubicBezTo>
                  <a:cubicBezTo>
                    <a:pt x="64" y="28"/>
                    <a:pt x="65" y="32"/>
                    <a:pt x="66" y="35"/>
                  </a:cubicBezTo>
                  <a:cubicBezTo>
                    <a:pt x="69" y="40"/>
                    <a:pt x="66" y="45"/>
                    <a:pt x="60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12" y="45"/>
                    <a:pt x="0" y="60"/>
                    <a:pt x="4" y="76"/>
                  </a:cubicBezTo>
                  <a:cubicBezTo>
                    <a:pt x="18" y="139"/>
                    <a:pt x="73" y="185"/>
                    <a:pt x="140" y="185"/>
                  </a:cubicBezTo>
                  <a:cubicBezTo>
                    <a:pt x="206" y="185"/>
                    <a:pt x="262" y="139"/>
                    <a:pt x="276" y="76"/>
                  </a:cubicBezTo>
                  <a:cubicBezTo>
                    <a:pt x="280" y="60"/>
                    <a:pt x="268" y="45"/>
                    <a:pt x="251" y="4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0244697" y="4719720"/>
              <a:ext cx="255588" cy="257175"/>
              <a:chOff x="4326855" y="2690011"/>
              <a:chExt cx="256888" cy="256889"/>
            </a:xfrm>
          </p:grpSpPr>
          <p:sp>
            <p:nvSpPr>
              <p:cNvPr id="6" name="Oval 735"/>
              <p:cNvSpPr>
                <a:spLocks noChangeArrowheads="1"/>
              </p:cNvSpPr>
              <p:nvPr/>
            </p:nvSpPr>
            <p:spPr bwMode="auto">
              <a:xfrm>
                <a:off x="4326855" y="2690011"/>
                <a:ext cx="256888" cy="256889"/>
              </a:xfrm>
              <a:prstGeom prst="ellipse">
                <a:avLst/>
              </a:prstGeom>
              <a:solidFill>
                <a:srgbClr val="DF73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7" name="Freeform 736"/>
              <p:cNvSpPr>
                <a:spLocks/>
              </p:cNvSpPr>
              <p:nvPr/>
            </p:nvSpPr>
            <p:spPr bwMode="auto">
              <a:xfrm>
                <a:off x="4464841" y="2722306"/>
                <a:ext cx="107159" cy="124775"/>
              </a:xfrm>
              <a:custGeom>
                <a:avLst/>
                <a:gdLst>
                  <a:gd name="T0" fmla="*/ 0 w 17"/>
                  <a:gd name="T1" fmla="*/ 0 h 20"/>
                  <a:gd name="T2" fmla="*/ 81945 w 17"/>
                  <a:gd name="T3" fmla="*/ 124775 h 20"/>
                  <a:gd name="T4" fmla="*/ 0 w 1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0">
                    <a:moveTo>
                      <a:pt x="0" y="0"/>
                    </a:moveTo>
                    <a:cubicBezTo>
                      <a:pt x="0" y="0"/>
                      <a:pt x="17" y="3"/>
                      <a:pt x="13" y="20"/>
                    </a:cubicBezTo>
                    <a:cubicBezTo>
                      <a:pt x="13" y="20"/>
                      <a:pt x="9" y="7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" name="Freeform 737"/>
            <p:cNvSpPr>
              <a:spLocks/>
            </p:cNvSpPr>
            <p:nvPr/>
          </p:nvSpPr>
          <p:spPr bwMode="auto">
            <a:xfrm>
              <a:off x="10200247" y="5265820"/>
              <a:ext cx="106363" cy="119063"/>
            </a:xfrm>
            <a:custGeom>
              <a:avLst/>
              <a:gdLst>
                <a:gd name="T0" fmla="*/ 0 w 17"/>
                <a:gd name="T1" fmla="*/ 0 h 19"/>
                <a:gd name="T2" fmla="*/ 12 w 17"/>
                <a:gd name="T3" fmla="*/ 19 h 19"/>
                <a:gd name="T4" fmla="*/ 0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cubicBezTo>
                    <a:pt x="0" y="0"/>
                    <a:pt x="17" y="3"/>
                    <a:pt x="12" y="19"/>
                  </a:cubicBezTo>
                  <a:cubicBezTo>
                    <a:pt x="12" y="19"/>
                    <a:pt x="8" y="6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38"/>
            <p:cNvSpPr>
              <a:spLocks/>
            </p:cNvSpPr>
            <p:nvPr/>
          </p:nvSpPr>
          <p:spPr bwMode="auto">
            <a:xfrm>
              <a:off x="10646335" y="3271920"/>
              <a:ext cx="376237" cy="1230313"/>
            </a:xfrm>
            <a:custGeom>
              <a:avLst/>
              <a:gdLst>
                <a:gd name="T0" fmla="*/ 16 w 60"/>
                <a:gd name="T1" fmla="*/ 196 h 196"/>
                <a:gd name="T2" fmla="*/ 0 w 60"/>
                <a:gd name="T3" fmla="*/ 180 h 196"/>
                <a:gd name="T4" fmla="*/ 0 w 60"/>
                <a:gd name="T5" fmla="*/ 15 h 196"/>
                <a:gd name="T6" fmla="*/ 16 w 60"/>
                <a:gd name="T7" fmla="*/ 0 h 196"/>
                <a:gd name="T8" fmla="*/ 45 w 60"/>
                <a:gd name="T9" fmla="*/ 0 h 196"/>
                <a:gd name="T10" fmla="*/ 60 w 60"/>
                <a:gd name="T11" fmla="*/ 15 h 196"/>
                <a:gd name="T12" fmla="*/ 45 w 60"/>
                <a:gd name="T13" fmla="*/ 30 h 196"/>
                <a:gd name="T14" fmla="*/ 31 w 60"/>
                <a:gd name="T15" fmla="*/ 30 h 196"/>
                <a:gd name="T16" fmla="*/ 31 w 60"/>
                <a:gd name="T17" fmla="*/ 180 h 196"/>
                <a:gd name="T18" fmla="*/ 16 w 60"/>
                <a:gd name="T1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96">
                  <a:moveTo>
                    <a:pt x="16" y="196"/>
                  </a:moveTo>
                  <a:cubicBezTo>
                    <a:pt x="7" y="196"/>
                    <a:pt x="0" y="189"/>
                    <a:pt x="0" y="18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3" y="0"/>
                    <a:pt x="60" y="7"/>
                    <a:pt x="60" y="15"/>
                  </a:cubicBezTo>
                  <a:cubicBezTo>
                    <a:pt x="60" y="23"/>
                    <a:pt x="53" y="30"/>
                    <a:pt x="45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9"/>
                    <a:pt x="24" y="196"/>
                    <a:pt x="16" y="19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739"/>
            <p:cNvSpPr>
              <a:spLocks/>
            </p:cNvSpPr>
            <p:nvPr/>
          </p:nvSpPr>
          <p:spPr bwMode="auto">
            <a:xfrm>
              <a:off x="10638397" y="4294270"/>
              <a:ext cx="1042988" cy="1266825"/>
            </a:xfrm>
            <a:custGeom>
              <a:avLst/>
              <a:gdLst>
                <a:gd name="T0" fmla="*/ 948054 w 166"/>
                <a:gd name="T1" fmla="*/ 1266827 h 202"/>
                <a:gd name="T2" fmla="*/ 847598 w 166"/>
                <a:gd name="T3" fmla="*/ 1172756 h 202"/>
                <a:gd name="T4" fmla="*/ 81621 w 166"/>
                <a:gd name="T5" fmla="*/ 200685 h 202"/>
                <a:gd name="T6" fmla="*/ 12557 w 166"/>
                <a:gd name="T7" fmla="*/ 87800 h 202"/>
                <a:gd name="T8" fmla="*/ 125570 w 166"/>
                <a:gd name="T9" fmla="*/ 12543 h 202"/>
                <a:gd name="T10" fmla="*/ 1042232 w 166"/>
                <a:gd name="T11" fmla="*/ 1172756 h 202"/>
                <a:gd name="T12" fmla="*/ 948054 w 166"/>
                <a:gd name="T13" fmla="*/ 1266827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" h="202">
                  <a:moveTo>
                    <a:pt x="151" y="202"/>
                  </a:moveTo>
                  <a:cubicBezTo>
                    <a:pt x="142" y="202"/>
                    <a:pt x="135" y="196"/>
                    <a:pt x="135" y="187"/>
                  </a:cubicBezTo>
                  <a:cubicBezTo>
                    <a:pt x="135" y="113"/>
                    <a:pt x="85" y="49"/>
                    <a:pt x="13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4" y="5"/>
                    <a:pt x="12" y="0"/>
                    <a:pt x="20" y="2"/>
                  </a:cubicBezTo>
                  <a:cubicBezTo>
                    <a:pt x="106" y="23"/>
                    <a:pt x="166" y="99"/>
                    <a:pt x="166" y="187"/>
                  </a:cubicBezTo>
                  <a:cubicBezTo>
                    <a:pt x="166" y="196"/>
                    <a:pt x="159" y="202"/>
                    <a:pt x="151" y="202"/>
                  </a:cubicBezTo>
                </a:path>
              </a:pathLst>
            </a:custGeom>
            <a:solidFill>
              <a:srgbClr val="01D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740"/>
            <p:cNvSpPr>
              <a:spLocks/>
            </p:cNvSpPr>
            <p:nvPr/>
          </p:nvSpPr>
          <p:spPr bwMode="auto">
            <a:xfrm>
              <a:off x="10395510" y="5373770"/>
              <a:ext cx="1285875" cy="1285875"/>
            </a:xfrm>
            <a:custGeom>
              <a:avLst/>
              <a:gdLst>
                <a:gd name="T0" fmla="*/ 94091 w 205"/>
                <a:gd name="T1" fmla="*/ 1285909 h 205"/>
                <a:gd name="T2" fmla="*/ 0 w 205"/>
                <a:gd name="T3" fmla="*/ 1191818 h 205"/>
                <a:gd name="T4" fmla="*/ 94091 w 205"/>
                <a:gd name="T5" fmla="*/ 1091454 h 205"/>
                <a:gd name="T6" fmla="*/ 1091454 w 205"/>
                <a:gd name="T7" fmla="*/ 94091 h 205"/>
                <a:gd name="T8" fmla="*/ 1191818 w 205"/>
                <a:gd name="T9" fmla="*/ 0 h 205"/>
                <a:gd name="T10" fmla="*/ 1285909 w 205"/>
                <a:gd name="T11" fmla="*/ 94091 h 205"/>
                <a:gd name="T12" fmla="*/ 94091 w 205"/>
                <a:gd name="T13" fmla="*/ 1285909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5" h="205">
                  <a:moveTo>
                    <a:pt x="15" y="205"/>
                  </a:moveTo>
                  <a:cubicBezTo>
                    <a:pt x="6" y="205"/>
                    <a:pt x="0" y="198"/>
                    <a:pt x="0" y="190"/>
                  </a:cubicBezTo>
                  <a:cubicBezTo>
                    <a:pt x="0" y="181"/>
                    <a:pt x="6" y="174"/>
                    <a:pt x="15" y="174"/>
                  </a:cubicBezTo>
                  <a:cubicBezTo>
                    <a:pt x="103" y="174"/>
                    <a:pt x="174" y="103"/>
                    <a:pt x="174" y="15"/>
                  </a:cubicBezTo>
                  <a:cubicBezTo>
                    <a:pt x="174" y="7"/>
                    <a:pt x="181" y="0"/>
                    <a:pt x="190" y="0"/>
                  </a:cubicBezTo>
                  <a:cubicBezTo>
                    <a:pt x="198" y="0"/>
                    <a:pt x="205" y="7"/>
                    <a:pt x="205" y="15"/>
                  </a:cubicBezTo>
                  <a:cubicBezTo>
                    <a:pt x="205" y="120"/>
                    <a:pt x="120" y="205"/>
                    <a:pt x="15" y="205"/>
                  </a:cubicBezTo>
                </a:path>
              </a:pathLst>
            </a:custGeom>
            <a:solidFill>
              <a:srgbClr val="DF7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741"/>
            <p:cNvSpPr>
              <a:spLocks/>
            </p:cNvSpPr>
            <p:nvPr/>
          </p:nvSpPr>
          <p:spPr bwMode="auto">
            <a:xfrm>
              <a:off x="9296960" y="5373770"/>
              <a:ext cx="1285875" cy="1285875"/>
            </a:xfrm>
            <a:custGeom>
              <a:avLst/>
              <a:gdLst>
                <a:gd name="T0" fmla="*/ 1191818 w 205"/>
                <a:gd name="T1" fmla="*/ 1285909 h 205"/>
                <a:gd name="T2" fmla="*/ 0 w 205"/>
                <a:gd name="T3" fmla="*/ 94091 h 205"/>
                <a:gd name="T4" fmla="*/ 94091 w 205"/>
                <a:gd name="T5" fmla="*/ 0 h 205"/>
                <a:gd name="T6" fmla="*/ 194455 w 205"/>
                <a:gd name="T7" fmla="*/ 94091 h 205"/>
                <a:gd name="T8" fmla="*/ 1191818 w 205"/>
                <a:gd name="T9" fmla="*/ 1091454 h 205"/>
                <a:gd name="T10" fmla="*/ 1285909 w 205"/>
                <a:gd name="T11" fmla="*/ 1191818 h 205"/>
                <a:gd name="T12" fmla="*/ 1191818 w 205"/>
                <a:gd name="T13" fmla="*/ 1285909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5" h="205">
                  <a:moveTo>
                    <a:pt x="190" y="205"/>
                  </a:moveTo>
                  <a:cubicBezTo>
                    <a:pt x="85" y="205"/>
                    <a:pt x="0" y="120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103"/>
                    <a:pt x="102" y="174"/>
                    <a:pt x="190" y="174"/>
                  </a:cubicBezTo>
                  <a:cubicBezTo>
                    <a:pt x="198" y="174"/>
                    <a:pt x="205" y="181"/>
                    <a:pt x="205" y="190"/>
                  </a:cubicBezTo>
                  <a:cubicBezTo>
                    <a:pt x="205" y="198"/>
                    <a:pt x="198" y="205"/>
                    <a:pt x="190" y="205"/>
                  </a:cubicBezTo>
                </a:path>
              </a:pathLst>
            </a:custGeom>
            <a:solidFill>
              <a:srgbClr val="00C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742"/>
            <p:cNvSpPr>
              <a:spLocks/>
            </p:cNvSpPr>
            <p:nvPr/>
          </p:nvSpPr>
          <p:spPr bwMode="auto">
            <a:xfrm>
              <a:off x="9296960" y="4294270"/>
              <a:ext cx="1041400" cy="1266825"/>
            </a:xfrm>
            <a:custGeom>
              <a:avLst/>
              <a:gdLst>
                <a:gd name="T0" fmla="*/ 94045 w 166"/>
                <a:gd name="T1" fmla="*/ 1266827 h 202"/>
                <a:gd name="T2" fmla="*/ 0 w 166"/>
                <a:gd name="T3" fmla="*/ 1172756 h 202"/>
                <a:gd name="T4" fmla="*/ 915371 w 166"/>
                <a:gd name="T5" fmla="*/ 12543 h 202"/>
                <a:gd name="T6" fmla="*/ 1028225 w 166"/>
                <a:gd name="T7" fmla="*/ 87800 h 202"/>
                <a:gd name="T8" fmla="*/ 959258 w 166"/>
                <a:gd name="T9" fmla="*/ 200685 h 202"/>
                <a:gd name="T10" fmla="*/ 194360 w 166"/>
                <a:gd name="T11" fmla="*/ 1172756 h 202"/>
                <a:gd name="T12" fmla="*/ 94045 w 166"/>
                <a:gd name="T13" fmla="*/ 1266827 h 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" h="202">
                  <a:moveTo>
                    <a:pt x="15" y="202"/>
                  </a:moveTo>
                  <a:cubicBezTo>
                    <a:pt x="7" y="202"/>
                    <a:pt x="0" y="196"/>
                    <a:pt x="0" y="187"/>
                  </a:cubicBezTo>
                  <a:cubicBezTo>
                    <a:pt x="0" y="99"/>
                    <a:pt x="60" y="23"/>
                    <a:pt x="146" y="2"/>
                  </a:cubicBezTo>
                  <a:cubicBezTo>
                    <a:pt x="154" y="0"/>
                    <a:pt x="162" y="5"/>
                    <a:pt x="164" y="14"/>
                  </a:cubicBezTo>
                  <a:cubicBezTo>
                    <a:pt x="166" y="22"/>
                    <a:pt x="161" y="30"/>
                    <a:pt x="153" y="32"/>
                  </a:cubicBezTo>
                  <a:cubicBezTo>
                    <a:pt x="81" y="49"/>
                    <a:pt x="31" y="113"/>
                    <a:pt x="31" y="187"/>
                  </a:cubicBezTo>
                  <a:cubicBezTo>
                    <a:pt x="31" y="196"/>
                    <a:pt x="24" y="202"/>
                    <a:pt x="15" y="202"/>
                  </a:cubicBezTo>
                </a:path>
              </a:pathLst>
            </a:custGeom>
            <a:solidFill>
              <a:srgbClr val="F4C6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43"/>
            <p:cNvSpPr>
              <a:spLocks/>
            </p:cNvSpPr>
            <p:nvPr/>
          </p:nvSpPr>
          <p:spPr bwMode="auto">
            <a:xfrm>
              <a:off x="9943072" y="3271920"/>
              <a:ext cx="382588" cy="1230313"/>
            </a:xfrm>
            <a:custGeom>
              <a:avLst/>
              <a:gdLst>
                <a:gd name="T0" fmla="*/ 288918 w 61"/>
                <a:gd name="T1" fmla="*/ 1230128 h 196"/>
                <a:gd name="T2" fmla="*/ 194705 w 61"/>
                <a:gd name="T3" fmla="*/ 1129709 h 196"/>
                <a:gd name="T4" fmla="*/ 194705 w 61"/>
                <a:gd name="T5" fmla="*/ 188285 h 196"/>
                <a:gd name="T6" fmla="*/ 94212 w 61"/>
                <a:gd name="T7" fmla="*/ 188285 h 196"/>
                <a:gd name="T8" fmla="*/ 0 w 61"/>
                <a:gd name="T9" fmla="*/ 94142 h 196"/>
                <a:gd name="T10" fmla="*/ 94212 w 61"/>
                <a:gd name="T11" fmla="*/ 0 h 196"/>
                <a:gd name="T12" fmla="*/ 288918 w 61"/>
                <a:gd name="T13" fmla="*/ 0 h 196"/>
                <a:gd name="T14" fmla="*/ 383130 w 61"/>
                <a:gd name="T15" fmla="*/ 94142 h 196"/>
                <a:gd name="T16" fmla="*/ 383130 w 61"/>
                <a:gd name="T17" fmla="*/ 1129709 h 196"/>
                <a:gd name="T18" fmla="*/ 288918 w 61"/>
                <a:gd name="T19" fmla="*/ 1230128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1" h="196">
                  <a:moveTo>
                    <a:pt x="46" y="196"/>
                  </a:moveTo>
                  <a:cubicBezTo>
                    <a:pt x="38" y="196"/>
                    <a:pt x="31" y="189"/>
                    <a:pt x="31" y="18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61" y="7"/>
                    <a:pt x="61" y="15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9"/>
                    <a:pt x="55" y="196"/>
                    <a:pt x="46" y="196"/>
                  </a:cubicBezTo>
                </a:path>
              </a:pathLst>
            </a:custGeom>
            <a:solidFill>
              <a:srgbClr val="0289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5" name="Group 1"/>
            <p:cNvGrpSpPr>
              <a:grpSpLocks/>
            </p:cNvGrpSpPr>
            <p:nvPr/>
          </p:nvGrpSpPr>
          <p:grpSpPr bwMode="auto">
            <a:xfrm>
              <a:off x="10570135" y="4995945"/>
              <a:ext cx="401637" cy="403225"/>
              <a:chOff x="4652736" y="2965983"/>
              <a:chExt cx="402214" cy="402214"/>
            </a:xfrm>
          </p:grpSpPr>
          <p:sp>
            <p:nvSpPr>
              <p:cNvPr id="16" name="Oval 744"/>
              <p:cNvSpPr>
                <a:spLocks noChangeArrowheads="1"/>
              </p:cNvSpPr>
              <p:nvPr/>
            </p:nvSpPr>
            <p:spPr bwMode="auto">
              <a:xfrm>
                <a:off x="4652736" y="2965983"/>
                <a:ext cx="402214" cy="402214"/>
              </a:xfrm>
              <a:prstGeom prst="ellipse">
                <a:avLst/>
              </a:prstGeom>
              <a:solidFill>
                <a:srgbClr val="00C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/>
              </a:p>
            </p:txBody>
          </p:sp>
          <p:sp>
            <p:nvSpPr>
              <p:cNvPr id="17" name="Freeform 745"/>
              <p:cNvSpPr>
                <a:spLocks/>
              </p:cNvSpPr>
              <p:nvPr/>
            </p:nvSpPr>
            <p:spPr bwMode="auto">
              <a:xfrm>
                <a:off x="4872926" y="3015892"/>
                <a:ext cx="168812" cy="195236"/>
              </a:xfrm>
              <a:custGeom>
                <a:avLst/>
                <a:gdLst>
                  <a:gd name="T0" fmla="*/ 0 w 27"/>
                  <a:gd name="T1" fmla="*/ 0 h 31"/>
                  <a:gd name="T2" fmla="*/ 125046 w 27"/>
                  <a:gd name="T3" fmla="*/ 195236 h 31"/>
                  <a:gd name="T4" fmla="*/ 0 w 27"/>
                  <a:gd name="T5" fmla="*/ 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cubicBezTo>
                      <a:pt x="0" y="0"/>
                      <a:pt x="27" y="5"/>
                      <a:pt x="20" y="31"/>
                    </a:cubicBezTo>
                    <a:cubicBezTo>
                      <a:pt x="20" y="31"/>
                      <a:pt x="14" y="1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" name="Oval 746"/>
            <p:cNvSpPr>
              <a:spLocks noChangeArrowheads="1"/>
            </p:cNvSpPr>
            <p:nvPr/>
          </p:nvSpPr>
          <p:spPr bwMode="auto">
            <a:xfrm>
              <a:off x="10671735" y="4337133"/>
              <a:ext cx="138112" cy="139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19" name="Oval 748"/>
            <p:cNvSpPr>
              <a:spLocks noChangeArrowheads="1"/>
            </p:cNvSpPr>
            <p:nvPr/>
          </p:nvSpPr>
          <p:spPr bwMode="auto">
            <a:xfrm>
              <a:off x="10155797" y="4330783"/>
              <a:ext cx="144463" cy="13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0" name="Oval 750"/>
            <p:cNvSpPr>
              <a:spLocks noChangeArrowheads="1"/>
            </p:cNvSpPr>
            <p:nvPr/>
          </p:nvSpPr>
          <p:spPr bwMode="auto">
            <a:xfrm>
              <a:off x="11511522" y="5410283"/>
              <a:ext cx="136525" cy="13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1" name="Oval 752"/>
            <p:cNvSpPr>
              <a:spLocks noChangeArrowheads="1"/>
            </p:cNvSpPr>
            <p:nvPr/>
          </p:nvSpPr>
          <p:spPr bwMode="auto">
            <a:xfrm>
              <a:off x="10412972" y="6502483"/>
              <a:ext cx="144463" cy="13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  <p:sp>
          <p:nvSpPr>
            <p:cNvPr id="22" name="Oval 750"/>
            <p:cNvSpPr>
              <a:spLocks noChangeArrowheads="1"/>
            </p:cNvSpPr>
            <p:nvPr/>
          </p:nvSpPr>
          <p:spPr bwMode="auto">
            <a:xfrm>
              <a:off x="9320772" y="5384883"/>
              <a:ext cx="138113" cy="138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/>
            </a:p>
          </p:txBody>
        </p:sp>
      </p:grpSp>
    </p:spTree>
    <p:extLst>
      <p:ext uri="{BB962C8B-B14F-4D97-AF65-F5344CB8AC3E}">
        <p14:creationId xmlns:p14="http://schemas.microsoft.com/office/powerpoint/2010/main" val="28355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360-degree Interactive Video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266" y="2451044"/>
            <a:ext cx="4995150" cy="24975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31" y="1785249"/>
            <a:ext cx="63470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 the narrations and scenes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Recruit PhD students as the actors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Take the panoramic videos 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Audio recordings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Post production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Make the </a:t>
            </a:r>
            <a:r>
              <a:rPr lang="en-US" sz="24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interactive hotspots</a:t>
            </a:r>
            <a:endParaRPr lang="en-US" sz="2400" dirty="0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3091" y="5034234"/>
            <a:ext cx="2525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Corbel" panose="020B0503020204020204" pitchFamily="34" charset="0"/>
              </a:rPr>
              <a:t>Panoramic photo of chemical </a:t>
            </a:r>
            <a:r>
              <a:rPr lang="en-US" sz="1400" i="1" dirty="0">
                <a:latin typeface="Corbel" panose="020B0503020204020204" pitchFamily="34" charset="0"/>
              </a:rPr>
              <a:t>l</a:t>
            </a:r>
            <a:r>
              <a:rPr lang="en-US" sz="1400" i="1" dirty="0" smtClean="0">
                <a:latin typeface="Corbel" panose="020B0503020204020204" pitchFamily="34" charset="0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5361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Cocktail in Chemical Lab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659" y="1260529"/>
            <a:ext cx="109174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activity to collect students results and feedback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safety training session using the 360 interactive video and tutor to demonstrate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questionnaire to collect student result and feedback</a:t>
            </a: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Corbel" panose="020B0503020204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tudents who attended the training session and finished the questionnaire could enter the final experiment session</a:t>
            </a:r>
            <a:endParaRPr lang="en-US" sz="2000" dirty="0">
              <a:latin typeface="Corbel" panose="020B0503020204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953" y="3806368"/>
            <a:ext cx="4398200" cy="2377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647" y="3806367"/>
            <a:ext cx="3563504" cy="23777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5508" y="6311700"/>
            <a:ext cx="4357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orbel" panose="020B0503020204020204" pitchFamily="34" charset="0"/>
              </a:rPr>
              <a:t>Cocktail in Chemical Lab safety training session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55" y="3825650"/>
            <a:ext cx="3546168" cy="23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2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Cocktail in Chemical Lab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8" y="1470045"/>
            <a:ext cx="3192066" cy="4256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57" y="1431556"/>
            <a:ext cx="3220933" cy="4294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509" y="1427743"/>
            <a:ext cx="3223793" cy="42983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7181" y="5874132"/>
            <a:ext cx="1766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Blue Crystal </a:t>
            </a:r>
            <a:r>
              <a:rPr lang="en-US" sz="1600" dirty="0">
                <a:latin typeface="+mj-lt"/>
              </a:rPr>
              <a:t>R</a:t>
            </a:r>
            <a:r>
              <a:rPr lang="en-US" sz="1600" dirty="0" smtClean="0">
                <a:latin typeface="+mj-lt"/>
              </a:rPr>
              <a:t>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60006" y="5874132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Golden Rain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0996" y="587413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Crystallization</a:t>
            </a:r>
          </a:p>
        </p:txBody>
      </p:sp>
    </p:spTree>
    <p:extLst>
      <p:ext uri="{BB962C8B-B14F-4D97-AF65-F5344CB8AC3E}">
        <p14:creationId xmlns:p14="http://schemas.microsoft.com/office/powerpoint/2010/main" val="19553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POT_Widescreen_002</Template>
  <TotalTime>8103</TotalTime>
  <Words>492</Words>
  <Application>Microsoft Office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Georgia</vt:lpstr>
      <vt:lpstr>Roboto Condensed</vt:lpstr>
      <vt:lpstr>Verdana</vt:lpstr>
      <vt:lpstr>Office Theme</vt:lpstr>
      <vt:lpstr>The Development of 360–Video Interactive Chemical Lab Safety Training</vt:lpstr>
      <vt:lpstr>The University of Nottingham Ningbo China (UNNC)</vt:lpstr>
      <vt:lpstr>Content</vt:lpstr>
      <vt:lpstr>Project Brief</vt:lpstr>
      <vt:lpstr>Project Background – Learning Technology Perspective </vt:lpstr>
      <vt:lpstr>Project Background – Faculty Perspective</vt:lpstr>
      <vt:lpstr>Development of 360-degree Interactive Video</vt:lpstr>
      <vt:lpstr>Cocktail in Chemical Lab</vt:lpstr>
      <vt:lpstr>Cocktail in Chemical Lab</vt:lpstr>
      <vt:lpstr>Findings</vt:lpstr>
      <vt:lpstr>Feedback</vt:lpstr>
      <vt:lpstr>Challenge</vt:lpstr>
      <vt:lpstr>Future Development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 for Education</dc:title>
  <dc:creator>Sherry WEI</dc:creator>
  <cp:lastModifiedBy>Sherry WEI</cp:lastModifiedBy>
  <cp:revision>214</cp:revision>
  <dcterms:created xsi:type="dcterms:W3CDTF">2017-11-22T03:37:23Z</dcterms:created>
  <dcterms:modified xsi:type="dcterms:W3CDTF">2018-05-24T05:48:42Z</dcterms:modified>
</cp:coreProperties>
</file>