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2" r:id="rId2"/>
    <p:sldId id="268" r:id="rId3"/>
    <p:sldId id="275" r:id="rId4"/>
    <p:sldId id="264" r:id="rId5"/>
    <p:sldId id="257" r:id="rId6"/>
    <p:sldId id="286" r:id="rId7"/>
    <p:sldId id="259" r:id="rId8"/>
    <p:sldId id="265" r:id="rId9"/>
    <p:sldId id="258" r:id="rId10"/>
    <p:sldId id="266" r:id="rId11"/>
    <p:sldId id="288" r:id="rId12"/>
    <p:sldId id="279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>
          <p15:clr>
            <a:srgbClr val="A4A3A4"/>
          </p15:clr>
        </p15:guide>
        <p15:guide id="2" orient="horz" pos="2104">
          <p15:clr>
            <a:srgbClr val="A4A3A4"/>
          </p15:clr>
        </p15:guide>
        <p15:guide id="3" pos="4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195" y="62"/>
      </p:cViewPr>
      <p:guideLst>
        <p:guide orient="horz" pos="504"/>
        <p:guide orient="horz" pos="2104"/>
        <p:guide pos="4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CDE89-9C3F-7940-A41C-35B74F9C7A4A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F83FB-AE21-C24E-BB17-00DC8E4A1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2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7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0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7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4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8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8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5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1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9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DF07D-4B94-EB40-972C-DA7621A18232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1B074-E66A-6C4C-8362-3516FB6F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0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gloriac@vtc.edu.hk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r ppt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8835" y="1528645"/>
            <a:ext cx="69787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800" b="1" dirty="0">
                <a:solidFill>
                  <a:srgbClr val="002157"/>
                </a:solidFill>
                <a:latin typeface="Arial" charset="0"/>
                <a:cs typeface="Arial" charset="0"/>
              </a:rPr>
              <a:t>The feasibility of using blended learning via MOOC learning platform in Vocational and Professional Education and Training (VPET): A case study of Higher Diploma in Surveying</a:t>
            </a:r>
            <a:endParaRPr lang="en-US" altLang="zh-TW" sz="2800" b="1" dirty="0">
              <a:solidFill>
                <a:srgbClr val="002157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12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r ppt template (4-3)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00087" y="1936219"/>
            <a:ext cx="8048625" cy="407934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85 </a:t>
            </a:r>
            <a:r>
              <a:rPr lang="en-US" altLang="zh-TW" sz="2400" dirty="0">
                <a:latin typeface="Arial" charset="0"/>
                <a:cs typeface="Arial" charset="0"/>
              </a:rPr>
              <a:t>full-time students in AY2015/16 </a:t>
            </a:r>
            <a:endParaRPr lang="en-US" altLang="zh-TW" sz="2400" dirty="0" smtClean="0">
              <a:latin typeface="Arial" charset="0"/>
              <a:cs typeface="Arial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113 </a:t>
            </a:r>
            <a:r>
              <a:rPr lang="en-US" altLang="zh-TW" sz="2400" dirty="0">
                <a:latin typeface="Arial" charset="0"/>
                <a:cs typeface="Arial" charset="0"/>
              </a:rPr>
              <a:t>full-time students in AY2016/17 </a:t>
            </a:r>
            <a:endParaRPr lang="en-US" altLang="zh-TW" sz="2400" dirty="0" smtClean="0">
              <a:latin typeface="Arial" charset="0"/>
              <a:cs typeface="Arial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Higher </a:t>
            </a:r>
            <a:r>
              <a:rPr lang="en-US" altLang="zh-TW" sz="2400" dirty="0">
                <a:latin typeface="Arial" charset="0"/>
                <a:cs typeface="Arial" charset="0"/>
              </a:rPr>
              <a:t>Diploma in Surveying in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IVE(Morrison Hill)</a:t>
            </a:r>
            <a:endParaRPr lang="en-US" altLang="zh-TW" sz="2400" dirty="0">
              <a:latin typeface="Arial" charset="0"/>
              <a:cs typeface="Arial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>
                <a:latin typeface="Arial" charset="0"/>
                <a:cs typeface="Arial" charset="0"/>
              </a:rPr>
              <a:t>Methodology of Study</a:t>
            </a:r>
            <a:endParaRPr lang="en-US" altLang="zh-TW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54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r ppt template (4-3)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00087" y="1936219"/>
            <a:ext cx="8048625" cy="468114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85 </a:t>
            </a:r>
            <a:r>
              <a:rPr lang="en-US" altLang="zh-TW" sz="2400" dirty="0">
                <a:latin typeface="Arial" charset="0"/>
                <a:cs typeface="Arial" charset="0"/>
              </a:rPr>
              <a:t>full-time students in AY2015/16 </a:t>
            </a:r>
            <a:endParaRPr lang="en-US" altLang="zh-TW" sz="2400" dirty="0" smtClean="0">
              <a:latin typeface="Arial" charset="0"/>
              <a:cs typeface="Arial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113 </a:t>
            </a:r>
            <a:r>
              <a:rPr lang="en-US" altLang="zh-TW" sz="2400" dirty="0">
                <a:latin typeface="Arial" charset="0"/>
                <a:cs typeface="Arial" charset="0"/>
              </a:rPr>
              <a:t>full-time students in AY2016/17 </a:t>
            </a:r>
            <a:endParaRPr lang="en-US" altLang="zh-TW" sz="2400" dirty="0" smtClean="0">
              <a:latin typeface="Arial" charset="0"/>
              <a:cs typeface="Arial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Higher </a:t>
            </a:r>
            <a:r>
              <a:rPr lang="en-US" altLang="zh-TW" sz="2400" dirty="0">
                <a:latin typeface="Arial" charset="0"/>
                <a:cs typeface="Arial" charset="0"/>
              </a:rPr>
              <a:t>Diploma in Surveying in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IVE(Morrison Hill)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Traditional </a:t>
            </a:r>
            <a:r>
              <a:rPr lang="en-US" altLang="zh-TW" sz="2400" dirty="0">
                <a:latin typeface="Arial" charset="0"/>
                <a:cs typeface="Arial" charset="0"/>
              </a:rPr>
              <a:t>teaching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method: </a:t>
            </a:r>
            <a:br>
              <a:rPr lang="en-US" altLang="zh-TW" sz="2400" dirty="0" smtClean="0">
                <a:latin typeface="Arial" charset="0"/>
                <a:cs typeface="Arial" charset="0"/>
              </a:rPr>
            </a:br>
            <a:r>
              <a:rPr lang="en-US" altLang="zh-TW" sz="2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8-hour lecturing</a:t>
            </a:r>
            <a:r>
              <a:rPr lang="en-US" altLang="zh-TW" sz="2400" dirty="0" smtClean="0">
                <a:latin typeface="Arial" charset="0"/>
                <a:cs typeface="Arial" charset="0"/>
              </a:rPr>
              <a:t> +13-hour </a:t>
            </a:r>
            <a:r>
              <a:rPr lang="en-US" altLang="zh-TW" sz="2400" dirty="0">
                <a:latin typeface="Arial" charset="0"/>
                <a:cs typeface="Arial" charset="0"/>
              </a:rPr>
              <a:t>tutorials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Innovative teaching </a:t>
            </a:r>
            <a:r>
              <a:rPr lang="en-US" altLang="zh-TW" sz="2400" dirty="0" err="1" smtClean="0">
                <a:latin typeface="Arial" charset="0"/>
                <a:cs typeface="Arial" charset="0"/>
              </a:rPr>
              <a:t>methos</a:t>
            </a:r>
            <a:r>
              <a:rPr lang="en-US" altLang="zh-TW" sz="2400" dirty="0" smtClean="0">
                <a:latin typeface="Arial" charset="0"/>
                <a:cs typeface="Arial" charset="0"/>
              </a:rPr>
              <a:t>: </a:t>
            </a:r>
            <a:br>
              <a:rPr lang="en-US" altLang="zh-TW" sz="2400" dirty="0" smtClean="0">
                <a:latin typeface="Arial" charset="0"/>
                <a:cs typeface="Arial" charset="0"/>
              </a:rPr>
            </a:br>
            <a:r>
              <a:rPr lang="en-US" altLang="zh-TW" sz="2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8-hour </a:t>
            </a:r>
            <a:r>
              <a:rPr lang="en-US" altLang="zh-TW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mini-MOOC</a:t>
            </a:r>
            <a:r>
              <a:rPr lang="en-US" altLang="zh-TW" sz="2400" dirty="0">
                <a:latin typeface="Arial" charset="0"/>
                <a:cs typeface="Arial" charset="0"/>
              </a:rPr>
              <a:t> +13-hour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tutorials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Arial" charset="0"/>
                <a:cs typeface="Arial" charset="0"/>
              </a:rPr>
              <a:t>questionnaire survey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in AY2015/16 </a:t>
            </a:r>
            <a:r>
              <a:rPr lang="en-US" altLang="zh-TW" sz="2400" dirty="0">
                <a:latin typeface="Arial" charset="0"/>
                <a:cs typeface="Arial" charset="0"/>
              </a:rPr>
              <a:t>and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AY2016/17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focus </a:t>
            </a:r>
            <a:r>
              <a:rPr lang="en-US" altLang="zh-TW" sz="2400" dirty="0">
                <a:latin typeface="Arial" charset="0"/>
                <a:cs typeface="Arial" charset="0"/>
              </a:rPr>
              <a:t>group interview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in </a:t>
            </a:r>
            <a:r>
              <a:rPr lang="en-US" altLang="zh-TW" sz="2400" dirty="0">
                <a:latin typeface="Arial" charset="0"/>
                <a:cs typeface="Arial" charset="0"/>
              </a:rPr>
              <a:t>AY2016/17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zh-TW" sz="2400" dirty="0">
              <a:latin typeface="Arial" charset="0"/>
              <a:cs typeface="Arial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>
                <a:latin typeface="Arial" charset="0"/>
                <a:cs typeface="Arial" charset="0"/>
              </a:rPr>
              <a:t>Methodology of Study</a:t>
            </a:r>
            <a:endParaRPr lang="en-US" altLang="zh-TW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06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12435" r="31112" b="39215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or ppt template (4-3)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8048" y="1535850"/>
            <a:ext cx="3581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charset="0"/>
                <a:ea typeface="新細明體" charset="0"/>
                <a:cs typeface="Arial" charset="0"/>
              </a:rPr>
              <a:t>Findings</a:t>
            </a:r>
            <a:r>
              <a:rPr lang="en-US" dirty="0"/>
              <a:t> </a:t>
            </a:r>
            <a:r>
              <a:rPr lang="en-US" sz="3200" b="1" dirty="0">
                <a:latin typeface="Arial" charset="0"/>
                <a:ea typeface="新細明體" charset="0"/>
                <a:cs typeface="Arial" charset="0"/>
              </a:rPr>
              <a:t>of Study</a:t>
            </a:r>
          </a:p>
        </p:txBody>
      </p:sp>
    </p:spTree>
    <p:extLst>
      <p:ext uri="{BB962C8B-B14F-4D97-AF65-F5344CB8AC3E}">
        <p14:creationId xmlns:p14="http://schemas.microsoft.com/office/powerpoint/2010/main" val="1566484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 ppt template (4-3)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r>
              <a:rPr lang="en-US" altLang="zh-TW" b="1" dirty="0">
                <a:latin typeface="Arial" charset="0"/>
                <a:cs typeface="Arial" charset="0"/>
              </a:rPr>
              <a:t>Questionnaire </a:t>
            </a:r>
            <a:r>
              <a:rPr lang="en-US" altLang="zh-TW" b="1" dirty="0" smtClean="0">
                <a:latin typeface="Arial" charset="0"/>
                <a:cs typeface="Arial" charset="0"/>
              </a:rPr>
              <a:t>Survey (1)</a:t>
            </a:r>
            <a:endParaRPr lang="en-US" altLang="zh-TW" b="1" dirty="0">
              <a:latin typeface="Arial" charset="0"/>
              <a:cs typeface="Arial" charset="0"/>
            </a:endParaRPr>
          </a:p>
          <a:p>
            <a:endParaRPr lang="en-US" altLang="zh-TW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35517"/>
              </p:ext>
            </p:extLst>
          </p:nvPr>
        </p:nvGraphicFramePr>
        <p:xfrm>
          <a:off x="860792" y="1191129"/>
          <a:ext cx="6586755" cy="5680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1208">
                  <a:extLst>
                    <a:ext uri="{9D8B030D-6E8A-4147-A177-3AD203B41FA5}">
                      <a16:colId xmlns:a16="http://schemas.microsoft.com/office/drawing/2014/main" val="2765978390"/>
                    </a:ext>
                  </a:extLst>
                </a:gridCol>
                <a:gridCol w="3078163">
                  <a:extLst>
                    <a:ext uri="{9D8B030D-6E8A-4147-A177-3AD203B41FA5}">
                      <a16:colId xmlns:a16="http://schemas.microsoft.com/office/drawing/2014/main" val="3919013864"/>
                    </a:ext>
                  </a:extLst>
                </a:gridCol>
                <a:gridCol w="701846">
                  <a:extLst>
                    <a:ext uri="{9D8B030D-6E8A-4147-A177-3AD203B41FA5}">
                      <a16:colId xmlns:a16="http://schemas.microsoft.com/office/drawing/2014/main" val="522894580"/>
                    </a:ext>
                  </a:extLst>
                </a:gridCol>
                <a:gridCol w="701846">
                  <a:extLst>
                    <a:ext uri="{9D8B030D-6E8A-4147-A177-3AD203B41FA5}">
                      <a16:colId xmlns:a16="http://schemas.microsoft.com/office/drawing/2014/main" val="3509516443"/>
                    </a:ext>
                  </a:extLst>
                </a:gridCol>
                <a:gridCol w="701846">
                  <a:extLst>
                    <a:ext uri="{9D8B030D-6E8A-4147-A177-3AD203B41FA5}">
                      <a16:colId xmlns:a16="http://schemas.microsoft.com/office/drawing/2014/main" val="1679892641"/>
                    </a:ext>
                  </a:extLst>
                </a:gridCol>
                <a:gridCol w="701846">
                  <a:extLst>
                    <a:ext uri="{9D8B030D-6E8A-4147-A177-3AD203B41FA5}">
                      <a16:colId xmlns:a16="http://schemas.microsoft.com/office/drawing/2014/main" val="2721155030"/>
                    </a:ext>
                  </a:extLst>
                </a:gridCol>
              </a:tblGrid>
              <a:tr h="2809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Question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AY2015/16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AY2016/17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344412"/>
                  </a:ext>
                </a:extLst>
              </a:tr>
              <a:tr h="280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Agree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Disagree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Agree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Disagree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3580630252"/>
                  </a:ext>
                </a:extLst>
              </a:tr>
              <a:tr h="28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I was able to access the mini-MOOC easily.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74%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26%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3022380492"/>
                  </a:ext>
                </a:extLst>
              </a:tr>
              <a:tr h="519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I was able to access the videos without much difficulty.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77%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23%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59%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41%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1765954072"/>
                  </a:ext>
                </a:extLst>
              </a:tr>
              <a:tr h="561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The all-time accessibility to the mini-MOOC was convenient to my learning.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74%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44%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3287939153"/>
                  </a:ext>
                </a:extLst>
              </a:tr>
              <a:tr h="28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I am familiar with mini-MOOC platform.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42%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58%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3958515191"/>
                  </a:ext>
                </a:extLst>
              </a:tr>
              <a:tr h="561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The navigation of the mini-MOOC interface was user-friendly.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50%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4083418877"/>
                  </a:ext>
                </a:extLst>
              </a:tr>
              <a:tr h="561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The learning objectives were clearly stated in each video.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72%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28%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50%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3293861673"/>
                  </a:ext>
                </a:extLst>
              </a:tr>
              <a:tr h="561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The learning contents in each video were well structured.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39%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61%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2225227167"/>
                  </a:ext>
                </a:extLst>
              </a:tr>
              <a:tr h="561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The learning content was effectively presented and explained clearly.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74%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527879330"/>
                  </a:ext>
                </a:extLst>
              </a:tr>
              <a:tr h="561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This mini-MOOC was best for demonstration of practical skills.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2164209339"/>
                  </a:ext>
                </a:extLst>
              </a:tr>
              <a:tr h="519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This mini-MOOC was best for lecturing of theories.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67%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33%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2093867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243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 ppt template (4-3)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>
                <a:latin typeface="Arial" charset="0"/>
                <a:cs typeface="Arial" charset="0"/>
              </a:rPr>
              <a:t>Questionnaire Survey </a:t>
            </a:r>
            <a:r>
              <a:rPr lang="en-US" altLang="zh-TW" b="1" dirty="0" smtClean="0">
                <a:latin typeface="Arial" charset="0"/>
                <a:cs typeface="Arial" charset="0"/>
              </a:rPr>
              <a:t>(2)</a:t>
            </a:r>
            <a:endParaRPr lang="en-US" altLang="zh-TW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endParaRPr lang="en-US" altLang="zh-TW" b="1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468336"/>
              </p:ext>
            </p:extLst>
          </p:nvPr>
        </p:nvGraphicFramePr>
        <p:xfrm>
          <a:off x="806116" y="1153582"/>
          <a:ext cx="6521115" cy="5584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222">
                  <a:extLst>
                    <a:ext uri="{9D8B030D-6E8A-4147-A177-3AD203B41FA5}">
                      <a16:colId xmlns:a16="http://schemas.microsoft.com/office/drawing/2014/main" val="3605411875"/>
                    </a:ext>
                  </a:extLst>
                </a:gridCol>
                <a:gridCol w="3047489">
                  <a:extLst>
                    <a:ext uri="{9D8B030D-6E8A-4147-A177-3AD203B41FA5}">
                      <a16:colId xmlns:a16="http://schemas.microsoft.com/office/drawing/2014/main" val="3450709127"/>
                    </a:ext>
                  </a:extLst>
                </a:gridCol>
                <a:gridCol w="694851">
                  <a:extLst>
                    <a:ext uri="{9D8B030D-6E8A-4147-A177-3AD203B41FA5}">
                      <a16:colId xmlns:a16="http://schemas.microsoft.com/office/drawing/2014/main" val="3117341794"/>
                    </a:ext>
                  </a:extLst>
                </a:gridCol>
                <a:gridCol w="694851">
                  <a:extLst>
                    <a:ext uri="{9D8B030D-6E8A-4147-A177-3AD203B41FA5}">
                      <a16:colId xmlns:a16="http://schemas.microsoft.com/office/drawing/2014/main" val="2287821922"/>
                    </a:ext>
                  </a:extLst>
                </a:gridCol>
                <a:gridCol w="694851">
                  <a:extLst>
                    <a:ext uri="{9D8B030D-6E8A-4147-A177-3AD203B41FA5}">
                      <a16:colId xmlns:a16="http://schemas.microsoft.com/office/drawing/2014/main" val="1138212502"/>
                    </a:ext>
                  </a:extLst>
                </a:gridCol>
                <a:gridCol w="694851">
                  <a:extLst>
                    <a:ext uri="{9D8B030D-6E8A-4147-A177-3AD203B41FA5}">
                      <a16:colId xmlns:a16="http://schemas.microsoft.com/office/drawing/2014/main" val="3786654753"/>
                    </a:ext>
                  </a:extLst>
                </a:gridCol>
              </a:tblGrid>
              <a:tr h="2240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Question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AY2015/16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AY2016/17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738489"/>
                  </a:ext>
                </a:extLst>
              </a:tr>
              <a:tr h="22404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Agree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Disagree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Agree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Disagree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8217394"/>
                  </a:ext>
                </a:extLst>
              </a:tr>
              <a:tr h="520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This mini-MOOC presented the subject in interesting ways.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40%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32%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68%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3188203729"/>
                  </a:ext>
                </a:extLst>
              </a:tr>
              <a:tr h="781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The online resources (e.g. notes, e-books or links) provided on mini-MOOC were very useful for self-study.       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38%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1213135180"/>
                  </a:ext>
                </a:extLst>
              </a:tr>
              <a:tr h="520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Quizzes in mini-MOOC helped me to evaluate my progress effectively.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48%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34%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1246523121"/>
                  </a:ext>
                </a:extLst>
              </a:tr>
              <a:tr h="448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The duration of this mini-MOOC was suitable.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3137388438"/>
                  </a:ext>
                </a:extLst>
              </a:tr>
              <a:tr h="520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The number of exercises or activities in mini-MOOC was enough.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38%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39%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61%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2853137400"/>
                  </a:ext>
                </a:extLst>
              </a:tr>
              <a:tr h="520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My overall knowledge of this subject was enriched after taking this mini-MOOC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60%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36%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64%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3417375890"/>
                  </a:ext>
                </a:extLst>
              </a:tr>
              <a:tr h="520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My practical skill of this subject was improved after taking this mini-MOOC.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57%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43%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38%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62%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2175197798"/>
                  </a:ext>
                </a:extLst>
              </a:tr>
              <a:tr h="260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This mini-MOOC motivated me to learn.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75%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761896519"/>
                  </a:ext>
                </a:extLst>
              </a:tr>
              <a:tr h="520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Overall, I had a good learning experience in this mini-MOOC.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1623320347"/>
                  </a:ext>
                </a:extLst>
              </a:tr>
              <a:tr h="520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Overall, this mini-MOOC met my expectations in helping my study.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44%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30%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69.9%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43706" marR="43706" marT="0" marB="0" anchor="ctr"/>
                </a:tc>
                <a:extLst>
                  <a:ext uri="{0D108BD9-81ED-4DB2-BD59-A6C34878D82A}">
                    <a16:rowId xmlns:a16="http://schemas.microsoft.com/office/drawing/2014/main" val="2557958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625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 ppt template (4-3)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>
                <a:latin typeface="Arial" charset="0"/>
                <a:cs typeface="Arial" charset="0"/>
              </a:rPr>
              <a:t>Questionnaire </a:t>
            </a:r>
            <a:r>
              <a:rPr lang="en-US" altLang="zh-TW" b="1" dirty="0" smtClean="0">
                <a:latin typeface="Arial" charset="0"/>
                <a:cs typeface="Arial" charset="0"/>
              </a:rPr>
              <a:t>Survey Result</a:t>
            </a:r>
            <a:endParaRPr lang="en-US" altLang="zh-TW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endParaRPr lang="en-US" altLang="zh-TW" b="1" dirty="0">
              <a:latin typeface="Arial" charset="0"/>
              <a:cs typeface="Arial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mini-MOOC platform was easy to navigate and user-friendly, which help students to get familiar with online or blended learning. </a:t>
            </a:r>
          </a:p>
          <a:p>
            <a:r>
              <a:rPr lang="en-US" dirty="0" smtClean="0"/>
              <a:t>The </a:t>
            </a:r>
            <a:r>
              <a:rPr lang="en-US" dirty="0"/>
              <a:t>selection of content and instructional design of the course were crucial to alter the learning effectiveness. Both knowledge and skills could not be best delivered solely via mini-MOOC videos.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art of blended learning, for example, the coherence of face-to-face teaching and online learning has to be addressed. </a:t>
            </a:r>
          </a:p>
          <a:p>
            <a:r>
              <a:rPr lang="en-US" dirty="0" smtClean="0"/>
              <a:t>The </a:t>
            </a:r>
            <a:r>
              <a:rPr lang="en-US" dirty="0"/>
              <a:t>motivation and experience of learning could not solely rely on videos and quizzes via mini-MOOC platform. It was expected more interactions and different varieties of learning experiences should be incorporated in blending learning.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77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 ppt template (4-3)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 smtClean="0">
                <a:latin typeface="Arial" charset="0"/>
                <a:cs typeface="Arial" charset="0"/>
              </a:rPr>
              <a:t>Focus Group</a:t>
            </a:r>
            <a:endParaRPr lang="en-US" altLang="zh-TW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endParaRPr lang="en-US" altLang="zh-TW" b="1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94839"/>
              </p:ext>
            </p:extLst>
          </p:nvPr>
        </p:nvGraphicFramePr>
        <p:xfrm>
          <a:off x="834473" y="1414407"/>
          <a:ext cx="7948580" cy="4921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4015">
                  <a:extLst>
                    <a:ext uri="{9D8B030D-6E8A-4147-A177-3AD203B41FA5}">
                      <a16:colId xmlns:a16="http://schemas.microsoft.com/office/drawing/2014/main" val="1909454275"/>
                    </a:ext>
                  </a:extLst>
                </a:gridCol>
                <a:gridCol w="7404565">
                  <a:extLst>
                    <a:ext uri="{9D8B030D-6E8A-4147-A177-3AD203B41FA5}">
                      <a16:colId xmlns:a16="http://schemas.microsoft.com/office/drawing/2014/main" val="1904915360"/>
                    </a:ext>
                  </a:extLst>
                </a:gridCol>
              </a:tblGrid>
              <a:tr h="278258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Question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9226563"/>
                  </a:ext>
                </a:extLst>
              </a:tr>
              <a:tr h="278258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When did you watch the MOOC videos? (e.g. pre-class, in-class, post-class)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8801011"/>
                  </a:ext>
                </a:extLst>
              </a:tr>
              <a:tr h="278258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How well do you think mini-MOOC as compared with formal teaching?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3420237"/>
                  </a:ext>
                </a:extLst>
              </a:tr>
              <a:tr h="278258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Did you use MOOC as supplementary or replacement of regular face-to-face lesson?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7257674"/>
                  </a:ext>
                </a:extLst>
              </a:tr>
              <a:tr h="523779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 you think there are sufficient instructions or guidance given from the teacher when implementing the MOOC learning? (if not, any improvements are needed?)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8734694"/>
                  </a:ext>
                </a:extLst>
              </a:tr>
              <a:tr h="278258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What aspect did you like/dislike in the MOOC?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300128"/>
                  </a:ext>
                </a:extLst>
              </a:tr>
              <a:tr h="278258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What functions/characteristics of mini-MOOC that you are interested in?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4138464"/>
                  </a:ext>
                </a:extLst>
              </a:tr>
              <a:tr h="278466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Did you use the “learning progress” function in MOOC? (if yes, is it useful for your self-reflection?)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3829588"/>
                  </a:ext>
                </a:extLst>
              </a:tr>
              <a:tr h="278258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Are the online contents good enough for the MOOC?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4925060"/>
                  </a:ext>
                </a:extLst>
              </a:tr>
              <a:tr h="280986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What elements could help the students to learn better in the online platform?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4902025"/>
                  </a:ext>
                </a:extLst>
              </a:tr>
              <a:tr h="280986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Any suggestion to add or delete the content/online learning activities?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4619035"/>
                  </a:ext>
                </a:extLst>
              </a:tr>
              <a:tr h="280986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What activities would help to link up with the MOOC learning with face-to-face lesson?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9659299"/>
                  </a:ext>
                </a:extLst>
              </a:tr>
              <a:tr h="523779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Do you think the existing assessments are sufficient to evaluate your understanding of subject knowledge?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5900986"/>
                  </a:ext>
                </a:extLst>
              </a:tr>
              <a:tr h="280986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What type of assessments do you think is suitable for reflecting your learning progress?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5129196"/>
                  </a:ext>
                </a:extLst>
              </a:tr>
              <a:tr h="523779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Do you agree that part of the MOOC exercises should count as part of the continuous assessment?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9647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225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 ppt template (4-3)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 smtClean="0">
                <a:latin typeface="Arial" charset="0"/>
                <a:cs typeface="Arial" charset="0"/>
              </a:rPr>
              <a:t>Focus Group Result</a:t>
            </a:r>
            <a:endParaRPr lang="en-US" altLang="zh-TW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endParaRPr lang="en-US" altLang="zh-TW" b="1" dirty="0">
              <a:latin typeface="Arial" charset="0"/>
              <a:cs typeface="Arial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7538"/>
            <a:ext cx="8229600" cy="534202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One-way </a:t>
            </a:r>
            <a:r>
              <a:rPr lang="en-US" dirty="0"/>
              <a:t>delivery, no matter in mode of online platform or face-to-face lecturing, cannot motivate students to conduct deep learning and internalize what they have learnt. </a:t>
            </a:r>
          </a:p>
          <a:p>
            <a:pPr lvl="0"/>
            <a:r>
              <a:rPr lang="en-US" dirty="0"/>
              <a:t>Students were more likely engaged in mini-MOOC if there were variety of learning activities and assessment tasks provided. </a:t>
            </a:r>
            <a:endParaRPr lang="en-US" dirty="0" smtClean="0"/>
          </a:p>
          <a:p>
            <a:pPr lvl="0"/>
            <a:r>
              <a:rPr lang="en-US" dirty="0" smtClean="0"/>
              <a:t>The </a:t>
            </a:r>
            <a:r>
              <a:rPr lang="en-US" dirty="0"/>
              <a:t>mini-MOOC platform served a good self-directed learning tool as the system was easy to use and the interface was simple.</a:t>
            </a:r>
          </a:p>
          <a:p>
            <a:r>
              <a:rPr lang="de-DE" dirty="0"/>
              <a:t>Content selected for teaching and assessment should be at appropriate level of learning. It should be aligned with the intended learning outcome of the course as well as the face-to-face teaching</a:t>
            </a:r>
            <a:r>
              <a:rPr lang="de-DE" dirty="0" smtClean="0"/>
              <a:t>.</a:t>
            </a:r>
          </a:p>
          <a:p>
            <a:r>
              <a:rPr lang="de-DE" dirty="0" smtClean="0"/>
              <a:t>It </a:t>
            </a:r>
            <a:r>
              <a:rPr lang="de-DE" dirty="0"/>
              <a:t>supplemented the lectures and provided a platform for student to learn and do revision at different pace.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60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 ppt template (4-3)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 smtClean="0">
                <a:latin typeface="Arial" charset="0"/>
                <a:cs typeface="Arial" charset="0"/>
              </a:rPr>
              <a:t>Implication</a:t>
            </a:r>
          </a:p>
          <a:p>
            <a:pPr>
              <a:lnSpc>
                <a:spcPct val="110000"/>
              </a:lnSpc>
            </a:pPr>
            <a:endParaRPr lang="en-US" altLang="zh-TW" b="1" dirty="0">
              <a:latin typeface="Arial" charset="0"/>
              <a:cs typeface="Arial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60358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M</a:t>
            </a:r>
            <a:r>
              <a:rPr lang="en-US" dirty="0" smtClean="0"/>
              <a:t>ini-MOOC </a:t>
            </a:r>
            <a:r>
              <a:rPr lang="en-US" dirty="0"/>
              <a:t>could be a self-directed learning tool for VPET </a:t>
            </a:r>
            <a:r>
              <a:rPr lang="en-US" dirty="0" smtClean="0"/>
              <a:t>blended learning.</a:t>
            </a:r>
            <a:endParaRPr lang="en-US" dirty="0"/>
          </a:p>
          <a:p>
            <a:pPr lvl="0"/>
            <a:r>
              <a:rPr lang="en-US" dirty="0"/>
              <a:t>Students could have pre-lesson preparation, unlimitedly review of teaching materials after class at their own pace. </a:t>
            </a:r>
            <a:endParaRPr lang="en-US" dirty="0" smtClean="0"/>
          </a:p>
          <a:p>
            <a:pPr lvl="0"/>
            <a:r>
              <a:rPr lang="en-US" dirty="0" smtClean="0"/>
              <a:t>Well </a:t>
            </a:r>
            <a:r>
              <a:rPr lang="en-US" dirty="0"/>
              <a:t>instructional designed mini-MOOC teaching materials and continuous assessments were essential to motivate and encourage students to participate in learning; just in line with Biggs’ (1995) “Backwash” effect of assessment to driven learning. </a:t>
            </a:r>
          </a:p>
        </p:txBody>
      </p:sp>
    </p:spTree>
    <p:extLst>
      <p:ext uri="{BB962C8B-B14F-4D97-AF65-F5344CB8AC3E}">
        <p14:creationId xmlns:p14="http://schemas.microsoft.com/office/powerpoint/2010/main" val="78523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 ppt template (4-3)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 smtClean="0">
                <a:latin typeface="Arial" charset="0"/>
                <a:cs typeface="Arial" charset="0"/>
              </a:rPr>
              <a:t>Conclusion</a:t>
            </a:r>
            <a:endParaRPr lang="en-US" altLang="zh-TW" b="1" dirty="0">
              <a:latin typeface="Arial" charset="0"/>
              <a:cs typeface="Arial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60358"/>
            <a:ext cx="8229600" cy="50292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The study showed that students’ positive perception of mini-MOOC was resulted from </a:t>
            </a:r>
            <a:r>
              <a:rPr lang="en-US" dirty="0" smtClean="0"/>
              <a:t>user-friendly </a:t>
            </a:r>
            <a:r>
              <a:rPr lang="en-US" dirty="0"/>
              <a:t>interface and easy </a:t>
            </a:r>
            <a:r>
              <a:rPr lang="en-US" dirty="0" smtClean="0"/>
              <a:t>navigation.</a:t>
            </a:r>
          </a:p>
          <a:p>
            <a:pPr lvl="0"/>
            <a:r>
              <a:rPr lang="de-DE" dirty="0"/>
              <a:t>S</a:t>
            </a:r>
            <a:r>
              <a:rPr lang="de-DE" dirty="0" smtClean="0"/>
              <a:t>election </a:t>
            </a:r>
            <a:r>
              <a:rPr lang="de-DE" dirty="0"/>
              <a:t>of content which is too easy and simple and not closely related to assessment was an unfavourable factor to encourge students to use mini-MOOC as self-directed study tool</a:t>
            </a:r>
            <a:r>
              <a:rPr lang="de-DE" dirty="0" smtClean="0"/>
              <a:t>.</a:t>
            </a:r>
          </a:p>
          <a:p>
            <a:pPr lvl="0"/>
            <a:r>
              <a:rPr lang="de-DE" dirty="0"/>
              <a:t>B</a:t>
            </a:r>
            <a:r>
              <a:rPr lang="de-DE" dirty="0" smtClean="0"/>
              <a:t>lended </a:t>
            </a:r>
            <a:r>
              <a:rPr lang="de-DE" dirty="0"/>
              <a:t>learning is a new way of education that depends on the use of information technology in the form of online active learning strategies that improve teaching and learning strategy </a:t>
            </a:r>
            <a:r>
              <a:rPr lang="de-DE" dirty="0" smtClean="0"/>
              <a:t>based.</a:t>
            </a:r>
          </a:p>
          <a:p>
            <a:pPr lvl="0"/>
            <a:r>
              <a:rPr lang="de-DE" smtClean="0"/>
              <a:t>Mini-MOOC </a:t>
            </a:r>
            <a:r>
              <a:rPr lang="de-DE" dirty="0"/>
              <a:t>could possibly apply as a kind of blended learning activity with appriopate selection of content and instructional design to enhance learning and teaching experience </a:t>
            </a:r>
            <a:r>
              <a:rPr lang="de-DE"/>
              <a:t>in </a:t>
            </a:r>
            <a:r>
              <a:rPr lang="de-DE" smtClean="0"/>
              <a:t>VPET.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09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8393" y="3039533"/>
            <a:ext cx="72136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Ms</a:t>
            </a:r>
            <a:r>
              <a:rPr lang="en-US" sz="2800" b="1" dirty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 CHUNG Kit-man, Gloria</a:t>
            </a:r>
          </a:p>
          <a:p>
            <a:r>
              <a:rPr lang="en-US" sz="2400" b="1" dirty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Senior Education </a:t>
            </a:r>
            <a:r>
              <a:rPr lang="en-US" sz="2400" b="1" dirty="0" err="1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Developement</a:t>
            </a:r>
            <a:r>
              <a:rPr lang="en-US" sz="2400" b="1" dirty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 Officer,</a:t>
            </a:r>
          </a:p>
          <a:p>
            <a:r>
              <a:rPr lang="en-US" sz="2400" b="1" dirty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Centre for Learning and Teaching (CLT),</a:t>
            </a:r>
          </a:p>
          <a:p>
            <a:r>
              <a:rPr lang="en-US" sz="2400" b="1" dirty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Vocational Training Council (VTC), </a:t>
            </a:r>
          </a:p>
          <a:p>
            <a:r>
              <a:rPr lang="en-US" sz="2400" b="1" dirty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Hong Kong</a:t>
            </a:r>
          </a:p>
          <a:p>
            <a:r>
              <a:rPr lang="en-US" sz="2400" b="1" dirty="0" smtClean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  <a:hlinkClick r:id="rId3"/>
              </a:rPr>
              <a:t>gloriac@vtc.edu.hk</a:t>
            </a:r>
            <a:r>
              <a:rPr lang="zh-TW" altLang="en-US" sz="2400" b="1" dirty="0" smtClean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 </a:t>
            </a:r>
            <a:r>
              <a:rPr lang="zh-TW" altLang="en-US" sz="2400" b="1" dirty="0" smtClean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 </a:t>
            </a:r>
            <a:endParaRPr lang="en-US" sz="2400" b="1" dirty="0">
              <a:solidFill>
                <a:srgbClr val="002157"/>
              </a:solidFill>
              <a:latin typeface="Arial" charset="0"/>
              <a:ea typeface="新細明體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70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8393" y="3455031"/>
            <a:ext cx="721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2157"/>
                </a:solidFill>
                <a:latin typeface="Arial" charset="0"/>
                <a:ea typeface="新細明體" charset="0"/>
                <a:cs typeface="Arial" charset="0"/>
              </a:rPr>
              <a:t>Thank you</a:t>
            </a:r>
            <a:endParaRPr lang="en-US" dirty="0">
              <a:solidFill>
                <a:srgbClr val="0021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62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I building New 2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r="325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2" name="Picture 1" descr="for ppt template (4-3)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96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 ppt template (4-3)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00087" y="1936219"/>
            <a:ext cx="8048625" cy="464505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one </a:t>
            </a:r>
            <a:r>
              <a:rPr lang="en-US" altLang="zh-TW" sz="2400" dirty="0">
                <a:latin typeface="Arial" charset="0"/>
                <a:cs typeface="Arial" charset="0"/>
              </a:rPr>
              <a:t>of the largest Vocational and Professional Education and Training (VPET) provider in Hong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Kong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provides </a:t>
            </a:r>
            <a:r>
              <a:rPr lang="en-US" altLang="zh-TW" sz="2400" dirty="0">
                <a:latin typeface="Arial" charset="0"/>
                <a:cs typeface="Arial" charset="0"/>
              </a:rPr>
              <a:t>a full range of pre-employment and in-service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programmes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aiming </a:t>
            </a:r>
            <a:r>
              <a:rPr lang="en-US" altLang="zh-TW" sz="2400" dirty="0">
                <a:latin typeface="Arial" charset="0"/>
                <a:cs typeface="Arial" charset="0"/>
              </a:rPr>
              <a:t>at not only </a:t>
            </a:r>
            <a:r>
              <a:rPr lang="en-US" altLang="zh-TW" sz="2400" dirty="0" err="1">
                <a:latin typeface="Arial" charset="0"/>
                <a:cs typeface="Arial" charset="0"/>
              </a:rPr>
              <a:t>centre</a:t>
            </a:r>
            <a:r>
              <a:rPr lang="en-US" altLang="zh-TW" sz="2400" dirty="0">
                <a:latin typeface="Arial" charset="0"/>
                <a:cs typeface="Arial" charset="0"/>
              </a:rPr>
              <a:t> on the acquisition of knowledge and skills, but equally on action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itself</a:t>
            </a:r>
          </a:p>
          <a:p>
            <a:pPr>
              <a:spcAft>
                <a:spcPts val="1200"/>
              </a:spcAft>
            </a:pPr>
            <a:r>
              <a:rPr lang="en-US" altLang="zh-TW" sz="2400" dirty="0" smtClean="0">
                <a:latin typeface="Arial" charset="0"/>
                <a:cs typeface="Arial" charset="0"/>
              </a:rPr>
              <a:t/>
            </a:r>
            <a:br>
              <a:rPr lang="en-US" altLang="zh-TW" sz="2400" dirty="0" smtClean="0">
                <a:latin typeface="Arial" charset="0"/>
                <a:cs typeface="Arial" charset="0"/>
              </a:rPr>
            </a:br>
            <a:endParaRPr lang="en-US" altLang="zh-TW" sz="2400" dirty="0">
              <a:latin typeface="Arial" charset="0"/>
              <a:cs typeface="Arial" charset="0"/>
            </a:endParaRPr>
          </a:p>
        </p:txBody>
      </p:sp>
      <p:sp>
        <p:nvSpPr>
          <p:cNvPr id="11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 smtClean="0">
                <a:latin typeface="Arial" charset="0"/>
                <a:cs typeface="Arial" charset="0"/>
              </a:rPr>
              <a:t>V</a:t>
            </a:r>
            <a:r>
              <a:rPr lang="en-US" altLang="zh-TW" b="1" dirty="0" smtClean="0">
                <a:latin typeface="Arial" charset="0"/>
                <a:cs typeface="Arial" charset="0"/>
              </a:rPr>
              <a:t>ocational Training Council</a:t>
            </a:r>
            <a:endParaRPr lang="en-US" altLang="zh-TW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0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1018-151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t="7943" r="7861" b="13059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7" name="Picture 6" descr="ppt background-02 copyX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1548"/>
          <a:stretch/>
        </p:blipFill>
        <p:spPr>
          <a:xfrm>
            <a:off x="0" y="4991100"/>
            <a:ext cx="9144000" cy="1866900"/>
          </a:xfrm>
          <a:prstGeom prst="rect">
            <a:avLst/>
          </a:prstGeom>
        </p:spPr>
      </p:pic>
      <p:pic>
        <p:nvPicPr>
          <p:cNvPr id="2" name="Picture 1" descr="for ppt template (4-3)-1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57"/>
          <a:stretch/>
        </p:blipFill>
        <p:spPr>
          <a:xfrm>
            <a:off x="-1" y="0"/>
            <a:ext cx="9144000" cy="23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6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r ppt template (4-3)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00087" y="1936219"/>
            <a:ext cx="8048625" cy="407934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Arial" charset="0"/>
                <a:cs typeface="Arial" charset="0"/>
              </a:rPr>
              <a:t>adopted innovative teaching strategies and applying Technology Enhanced Learning (TEL) in different programmes to enhance learning experiences of students</a:t>
            </a:r>
            <a:endParaRPr lang="en-US" altLang="zh-TW" sz="2400" dirty="0" smtClean="0">
              <a:latin typeface="Arial" charset="0"/>
              <a:cs typeface="Arial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collaborated </a:t>
            </a:r>
            <a:r>
              <a:rPr lang="en-US" altLang="zh-TW" sz="2400" dirty="0">
                <a:latin typeface="Arial" charset="0"/>
                <a:cs typeface="Arial" charset="0"/>
              </a:rPr>
              <a:t>with Department of Construction to design and develop a small scale of MOOC (we called mini-MOOC) to facilitate blended learning</a:t>
            </a:r>
            <a:endParaRPr lang="en-US" altLang="zh-TW" sz="2400" dirty="0">
              <a:latin typeface="Arial" charset="0"/>
              <a:cs typeface="Arial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 smtClean="0">
                <a:latin typeface="Arial" charset="0"/>
                <a:cs typeface="Arial" charset="0"/>
              </a:rPr>
              <a:t>Centre for Learning and Teaching (CLT)</a:t>
            </a:r>
            <a:endParaRPr lang="en-US" altLang="zh-TW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21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468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r="516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3" name="Picture 2" descr="ppt background-04 cop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52"/>
            <a:stretch/>
          </p:blipFill>
          <p:spPr>
            <a:xfrm>
              <a:off x="0" y="4927600"/>
              <a:ext cx="9144000" cy="1930400"/>
            </a:xfrm>
            <a:prstGeom prst="rect">
              <a:avLst/>
            </a:prstGeom>
          </p:spPr>
        </p:pic>
        <p:pic>
          <p:nvPicPr>
            <p:cNvPr id="5" name="Picture 4" descr="for ppt template (4-3)-1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457"/>
            <a:stretch/>
          </p:blipFill>
          <p:spPr>
            <a:xfrm>
              <a:off x="-1" y="0"/>
              <a:ext cx="9144000" cy="2300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4280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 ppt template (4-3)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00087" y="1936219"/>
            <a:ext cx="8048625" cy="45247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Arial" charset="0"/>
                <a:cs typeface="Arial" charset="0"/>
              </a:rPr>
              <a:t>an essential module of “</a:t>
            </a:r>
            <a:r>
              <a:rPr lang="en-US" altLang="zh-TW" sz="2400" b="1" dirty="0">
                <a:latin typeface="Arial" charset="0"/>
                <a:cs typeface="Arial" charset="0"/>
              </a:rPr>
              <a:t>Principle of Measurement</a:t>
            </a:r>
            <a:r>
              <a:rPr lang="en-US" altLang="zh-TW" sz="2400" dirty="0">
                <a:latin typeface="Arial" charset="0"/>
                <a:cs typeface="Arial" charset="0"/>
              </a:rPr>
              <a:t>” in </a:t>
            </a:r>
            <a:r>
              <a:rPr lang="en-US" altLang="zh-TW" sz="2400" b="1" dirty="0">
                <a:latin typeface="Arial" charset="0"/>
                <a:cs typeface="Arial" charset="0"/>
              </a:rPr>
              <a:t>Higher Diploma in </a:t>
            </a:r>
            <a:r>
              <a:rPr lang="en-US" altLang="zh-TW" sz="2400" b="1" dirty="0" smtClean="0">
                <a:latin typeface="Arial" charset="0"/>
                <a:cs typeface="Arial" charset="0"/>
              </a:rPr>
              <a:t>Surveying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for </a:t>
            </a:r>
            <a:r>
              <a:rPr lang="en-US" altLang="zh-TW" sz="2400" dirty="0">
                <a:latin typeface="Arial" charset="0"/>
                <a:cs typeface="Arial" charset="0"/>
              </a:rPr>
              <a:t>analysis on the feasibilities of using blended MOOC environment in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VPET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 smtClean="0">
                <a:latin typeface="Arial" charset="0"/>
                <a:cs typeface="Arial" charset="0"/>
              </a:rPr>
              <a:t>questionnaires </a:t>
            </a:r>
            <a:r>
              <a:rPr lang="en-US" altLang="zh-TW" sz="2400" b="1" dirty="0">
                <a:latin typeface="Arial" charset="0"/>
                <a:cs typeface="Arial" charset="0"/>
              </a:rPr>
              <a:t>and focus groups</a:t>
            </a:r>
            <a:r>
              <a:rPr lang="en-US" altLang="zh-TW" sz="2400" dirty="0">
                <a:latin typeface="Arial" charset="0"/>
                <a:cs typeface="Arial" charset="0"/>
              </a:rPr>
              <a:t> were conducted with teachers and students to collect their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views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feedback </a:t>
            </a:r>
            <a:r>
              <a:rPr lang="en-US" altLang="zh-TW" sz="2400" dirty="0">
                <a:latin typeface="Arial" charset="0"/>
                <a:cs typeface="Arial" charset="0"/>
              </a:rPr>
              <a:t>on </a:t>
            </a:r>
            <a:r>
              <a:rPr lang="en-US" altLang="zh-TW" sz="2400" b="1" dirty="0">
                <a:latin typeface="Arial" charset="0"/>
                <a:cs typeface="Arial" charset="0"/>
              </a:rPr>
              <a:t>implementation of blended learning through mini-MOOC </a:t>
            </a:r>
            <a:r>
              <a:rPr lang="en-US" altLang="zh-TW" sz="2400" dirty="0">
                <a:latin typeface="Arial" charset="0"/>
                <a:cs typeface="Arial" charset="0"/>
              </a:rPr>
              <a:t>and its </a:t>
            </a:r>
            <a:r>
              <a:rPr lang="en-US" altLang="zh-TW" sz="2400" b="1" dirty="0" smtClean="0">
                <a:latin typeface="Arial" charset="0"/>
                <a:cs typeface="Arial" charset="0"/>
              </a:rPr>
              <a:t>implications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Arial" charset="0"/>
                <a:cs typeface="Arial" charset="0"/>
              </a:rPr>
              <a:t>Examined the </a:t>
            </a:r>
            <a:r>
              <a:rPr lang="en-US" altLang="zh-TW" sz="2400" b="1" dirty="0">
                <a:latin typeface="Arial" charset="0"/>
                <a:cs typeface="Arial" charset="0"/>
              </a:rPr>
              <a:t>selection of content </a:t>
            </a:r>
            <a:r>
              <a:rPr lang="en-US" altLang="zh-TW" sz="2400" dirty="0">
                <a:latin typeface="Arial" charset="0"/>
                <a:cs typeface="Arial" charset="0"/>
              </a:rPr>
              <a:t>for applying blending learning, </a:t>
            </a:r>
            <a:r>
              <a:rPr lang="en-US" altLang="zh-TW" sz="2400" b="1" dirty="0">
                <a:latin typeface="Arial" charset="0"/>
                <a:cs typeface="Arial" charset="0"/>
              </a:rPr>
              <a:t>perception and acceptance </a:t>
            </a:r>
            <a:r>
              <a:rPr lang="en-US" altLang="zh-TW" sz="2400" dirty="0">
                <a:latin typeface="Arial" charset="0"/>
                <a:cs typeface="Arial" charset="0"/>
              </a:rPr>
              <a:t>of teachers and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students; and the </a:t>
            </a:r>
            <a:r>
              <a:rPr lang="en-US" altLang="zh-TW" sz="2400" b="1" dirty="0">
                <a:latin typeface="Arial" charset="0"/>
                <a:cs typeface="Arial" charset="0"/>
              </a:rPr>
              <a:t>effectiveness</a:t>
            </a:r>
            <a:r>
              <a:rPr lang="en-US" altLang="zh-TW" sz="2400" dirty="0">
                <a:latin typeface="Arial" charset="0"/>
                <a:cs typeface="Arial" charset="0"/>
              </a:rPr>
              <a:t> of MOOC as self-directed learning </a:t>
            </a:r>
            <a:r>
              <a:rPr lang="en-US" altLang="zh-TW" sz="2400" dirty="0" smtClean="0">
                <a:latin typeface="Arial" charset="0"/>
                <a:cs typeface="Arial" charset="0"/>
              </a:rPr>
              <a:t>tools</a:t>
            </a:r>
            <a:r>
              <a:rPr lang="en-US" altLang="zh-TW" sz="2400" dirty="0">
                <a:latin typeface="Arial" charset="0"/>
                <a:cs typeface="Arial" charset="0"/>
              </a:rPr>
              <a:t/>
            </a:r>
            <a:br>
              <a:rPr lang="en-US" altLang="zh-TW" sz="2400" dirty="0">
                <a:latin typeface="Arial" charset="0"/>
                <a:cs typeface="Arial" charset="0"/>
              </a:rPr>
            </a:br>
            <a:endParaRPr lang="en-US" altLang="zh-TW" sz="2400" dirty="0">
              <a:latin typeface="Arial" charset="0"/>
              <a:cs typeface="Arial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700087" y="561445"/>
            <a:ext cx="70723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b="1" dirty="0" smtClean="0">
                <a:latin typeface="Arial" charset="0"/>
                <a:cs typeface="Arial" charset="0"/>
              </a:rPr>
              <a:t>Background of Study</a:t>
            </a:r>
            <a:endParaRPr lang="en-US" altLang="zh-TW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853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172_1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1935" r="12886" b="31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for ppt template (4-3)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5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1354</Words>
  <Application>Microsoft Office PowerPoint</Application>
  <PresentationFormat>如螢幕大小 (4:3)</PresentationFormat>
  <Paragraphs>224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PMingLiU</vt:lpstr>
      <vt:lpstr>PMingLiU</vt:lpstr>
      <vt:lpstr>SimSun</vt:lpstr>
      <vt:lpstr>Arial</vt:lpstr>
      <vt:lpstr>Calibri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</dc:creator>
  <cp:lastModifiedBy>Gloria Chung</cp:lastModifiedBy>
  <cp:revision>54</cp:revision>
  <dcterms:created xsi:type="dcterms:W3CDTF">2015-01-07T15:59:28Z</dcterms:created>
  <dcterms:modified xsi:type="dcterms:W3CDTF">2018-05-08T08:29:40Z</dcterms:modified>
</cp:coreProperties>
</file>