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25"/>
  </p:normalViewPr>
  <p:slideViewPr>
    <p:cSldViewPr snapToGrid="0" snapToObjects="1">
      <p:cViewPr varScale="1">
        <p:scale>
          <a:sx n="95" d="100"/>
          <a:sy n="95" d="100"/>
        </p:scale>
        <p:origin x="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7900" y="6356350"/>
            <a:ext cx="2743200" cy="365125"/>
          </a:xfrm>
        </p:spPr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8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8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12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2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22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99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71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3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37371-EA85-5C4C-910E-3E8D51421A09}" type="datetimeFigureOut">
              <a:rPr lang="en-US" smtClean="0"/>
              <a:t>5/23/18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A0615-7332-264F-AB7B-F1D36F7B6CB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4" descr="mage result for SUSS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0362" y="5705475"/>
            <a:ext cx="1666876" cy="112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0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541" y="1122363"/>
            <a:ext cx="11241741" cy="1244319"/>
          </a:xfrm>
        </p:spPr>
        <p:txBody>
          <a:bodyPr>
            <a:normAutofit/>
          </a:bodyPr>
          <a:lstStyle/>
          <a:p>
            <a:r>
              <a:rPr lang="de-DE" sz="4800" dirty="0" smtClean="0"/>
              <a:t>Scaffolding Flipped Programming Laboratory </a:t>
            </a:r>
            <a:endParaRPr lang="de-DE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364" y="3602038"/>
            <a:ext cx="11900647" cy="1655762"/>
          </a:xfrm>
        </p:spPr>
        <p:txBody>
          <a:bodyPr>
            <a:normAutofit/>
          </a:bodyPr>
          <a:lstStyle/>
          <a:p>
            <a:r>
              <a:rPr lang="en-GB" sz="3000" dirty="0" smtClean="0">
                <a:effectLst/>
              </a:rPr>
              <a:t> </a:t>
            </a:r>
            <a:endParaRPr lang="en-US" sz="3000" dirty="0"/>
          </a:p>
          <a:p>
            <a:r>
              <a:rPr lang="de-DE" sz="2800" dirty="0"/>
              <a:t>Paul </a:t>
            </a:r>
            <a:r>
              <a:rPr lang="de-DE" sz="2800" dirty="0" err="1"/>
              <a:t>Horng-Jyh</a:t>
            </a:r>
            <a:r>
              <a:rPr lang="de-DE" sz="2800" dirty="0"/>
              <a:t> </a:t>
            </a:r>
            <a:r>
              <a:rPr lang="de-DE" sz="2800" dirty="0" smtClean="0"/>
              <a:t>Wu, </a:t>
            </a:r>
            <a:r>
              <a:rPr lang="de-DE" sz="2800" dirty="0"/>
              <a:t>Hong </a:t>
            </a:r>
            <a:r>
              <a:rPr lang="de-DE" sz="2800" dirty="0" err="1"/>
              <a:t>Lie</a:t>
            </a:r>
            <a:r>
              <a:rPr lang="de-DE" sz="2800" dirty="0"/>
              <a:t> </a:t>
            </a:r>
            <a:r>
              <a:rPr lang="de-DE" sz="2800" dirty="0" err="1"/>
              <a:t>Toh</a:t>
            </a:r>
            <a:r>
              <a:rPr lang="de-DE" sz="2800" dirty="0"/>
              <a:t>,</a:t>
            </a:r>
            <a:r>
              <a:rPr lang="de-DE" sz="2800" baseline="30000" dirty="0"/>
              <a:t> </a:t>
            </a:r>
            <a:r>
              <a:rPr lang="de-DE" sz="2800" dirty="0"/>
              <a:t>Stephen </a:t>
            </a:r>
            <a:r>
              <a:rPr lang="de-DE" sz="2800" dirty="0" err="1"/>
              <a:t>Wee</a:t>
            </a:r>
            <a:r>
              <a:rPr lang="de-DE" sz="2800" dirty="0"/>
              <a:t> </a:t>
            </a:r>
            <a:r>
              <a:rPr lang="de-DE" sz="2800" dirty="0" err="1"/>
              <a:t>Kiat</a:t>
            </a:r>
            <a:r>
              <a:rPr lang="de-DE" sz="2800" dirty="0"/>
              <a:t> Low,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/>
              <a:t>Chee</a:t>
            </a:r>
            <a:r>
              <a:rPr lang="de-DE" sz="2800" dirty="0"/>
              <a:t> Shin </a:t>
            </a:r>
            <a:r>
              <a:rPr lang="de-DE" sz="2800" dirty="0" err="1"/>
              <a:t>Yeo</a:t>
            </a:r>
            <a:r>
              <a:rPr lang="en-GB" sz="2800" dirty="0" smtClean="0">
                <a:effectLst/>
              </a:rPr>
              <a:t> </a:t>
            </a:r>
          </a:p>
          <a:p>
            <a:r>
              <a:rPr lang="de-DE" sz="2800" dirty="0" smtClean="0"/>
              <a:t>Singapore University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Social</a:t>
            </a:r>
            <a:r>
              <a:rPr lang="de-DE" sz="2800" dirty="0" smtClean="0"/>
              <a:t> </a:t>
            </a:r>
            <a:r>
              <a:rPr lang="en-GB" sz="2800" dirty="0" smtClean="0"/>
              <a:t>Sciences</a:t>
            </a:r>
            <a:r>
              <a:rPr lang="de-DE" sz="2800" dirty="0" smtClean="0"/>
              <a:t> (SUSS)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24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Webinar with virtual </a:t>
            </a:r>
            <a:r>
              <a:rPr lang="en-GB" dirty="0" smtClean="0"/>
              <a:t>labs </a:t>
            </a:r>
            <a:r>
              <a:rPr lang="en-GB" dirty="0" smtClean="0"/>
              <a:t>instead of F2F </a:t>
            </a:r>
            <a:r>
              <a:rPr lang="en-GB" dirty="0" smtClean="0"/>
              <a:t>labs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webinar session allows multiple students to </a:t>
            </a:r>
            <a:r>
              <a:rPr lang="en-US" b="1" dirty="0"/>
              <a:t>simultaneously observe how the instructor solve the difficulties</a:t>
            </a:r>
            <a:r>
              <a:rPr lang="en-US" dirty="0"/>
              <a:t> encountered by a particular student so that the other students can also learn at the same time.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039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Concluding Remarks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Flipped Programming Lab is desirable</a:t>
            </a:r>
          </a:p>
          <a:p>
            <a:r>
              <a:rPr lang="en-GB" dirty="0" smtClean="0"/>
              <a:t>Three factors to be considered in flipping programming lab</a:t>
            </a:r>
          </a:p>
          <a:p>
            <a:pPr lvl="1"/>
            <a:r>
              <a:rPr lang="en-GB" dirty="0" smtClean="0"/>
              <a:t>Lab Video Chunks</a:t>
            </a:r>
          </a:p>
          <a:p>
            <a:pPr lvl="1"/>
            <a:r>
              <a:rPr lang="en-GB" dirty="0" smtClean="0"/>
              <a:t>Virtual Labs</a:t>
            </a:r>
          </a:p>
          <a:p>
            <a:pPr lvl="1"/>
            <a:r>
              <a:rPr lang="en-GB" dirty="0" smtClean="0"/>
              <a:t>Scaffolding for flipped learning</a:t>
            </a:r>
          </a:p>
          <a:p>
            <a:r>
              <a:rPr lang="en-GB" dirty="0" smtClean="0"/>
              <a:t>Proposed Solutions</a:t>
            </a:r>
          </a:p>
          <a:p>
            <a:pPr lvl="1"/>
            <a:r>
              <a:rPr lang="en-GB" dirty="0" smtClean="0"/>
              <a:t>Social Bookmarker</a:t>
            </a:r>
          </a:p>
          <a:p>
            <a:pPr lvl="1"/>
            <a:r>
              <a:rPr lang="en-GB" dirty="0" smtClean="0"/>
              <a:t>Webinar with virtual labs in place of physical labs</a:t>
            </a:r>
          </a:p>
          <a:p>
            <a:r>
              <a:rPr lang="en-GB" dirty="0" smtClean="0"/>
              <a:t>Next Step: Formulate </a:t>
            </a:r>
            <a:r>
              <a:rPr lang="en-GB" dirty="0" smtClean="0"/>
              <a:t>and implement an </a:t>
            </a:r>
            <a:r>
              <a:rPr lang="en-GB" dirty="0" smtClean="0"/>
              <a:t>agile development project to implement the proposal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39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Flipped Classroom -&gt; Flipped Lab?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Flipped classroom teaching is characterized by offloading lecture content for students to </a:t>
            </a:r>
            <a:r>
              <a:rPr lang="en-GB" b="1" dirty="0" smtClean="0"/>
              <a:t>learn on their own</a:t>
            </a:r>
            <a:r>
              <a:rPr lang="en-GB" dirty="0" smtClean="0"/>
              <a:t>; </a:t>
            </a:r>
            <a:r>
              <a:rPr lang="en-GB" b="1" dirty="0" smtClean="0"/>
              <a:t>class time </a:t>
            </a:r>
            <a:r>
              <a:rPr lang="en-GB" dirty="0" smtClean="0"/>
              <a:t>is dedicated to engage students in </a:t>
            </a:r>
            <a:r>
              <a:rPr lang="en-GB" b="1" dirty="0" smtClean="0"/>
              <a:t>problem-solving</a:t>
            </a:r>
            <a:r>
              <a:rPr lang="en-GB" dirty="0" smtClean="0"/>
              <a:t> and </a:t>
            </a:r>
            <a:r>
              <a:rPr lang="en-GB" b="1" dirty="0" smtClean="0"/>
              <a:t>student-centric activities</a:t>
            </a:r>
            <a:r>
              <a:rPr lang="en-GB" dirty="0" smtClean="0"/>
              <a:t>.</a:t>
            </a:r>
            <a:r>
              <a:rPr lang="en-GB" dirty="0" smtClean="0">
                <a:effectLst/>
              </a:rPr>
              <a:t> </a:t>
            </a:r>
          </a:p>
          <a:p>
            <a:endParaRPr lang="en-GB" dirty="0"/>
          </a:p>
          <a:p>
            <a:pPr algn="just"/>
            <a:r>
              <a:rPr lang="en-GB" dirty="0" smtClean="0"/>
              <a:t>One may ask: can we also </a:t>
            </a:r>
            <a:r>
              <a:rPr lang="en-GB" b="1" dirty="0" smtClean="0"/>
              <a:t>flip a traditional Face-to-Face (F2F) programming laboratory</a:t>
            </a:r>
            <a:r>
              <a:rPr lang="en-GB" dirty="0" smtClean="0"/>
              <a:t> as well? </a:t>
            </a:r>
          </a:p>
          <a:p>
            <a:endParaRPr lang="en-GB" dirty="0"/>
          </a:p>
          <a:p>
            <a:pPr algn="just"/>
            <a:r>
              <a:rPr lang="en-GB" dirty="0" smtClean="0"/>
              <a:t>That is, can we </a:t>
            </a:r>
            <a:r>
              <a:rPr lang="en-GB" b="1" dirty="0" smtClean="0"/>
              <a:t>offload laboratory content </a:t>
            </a:r>
            <a:r>
              <a:rPr lang="en-GB" dirty="0" smtClean="0"/>
              <a:t>for students to learn on their own, and then </a:t>
            </a:r>
            <a:r>
              <a:rPr lang="en-GB" b="1" dirty="0" smtClean="0"/>
              <a:t>dedicate the class time to engage students in debugging their program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2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Components of Flipped Programming Lab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C1: Videos of Lab </a:t>
            </a:r>
            <a:r>
              <a:rPr lang="en-GB" sz="3600" dirty="0" smtClean="0"/>
              <a:t>Exercises</a:t>
            </a:r>
            <a:endParaRPr lang="en-GB" sz="3600" dirty="0" smtClean="0"/>
          </a:p>
          <a:p>
            <a:r>
              <a:rPr lang="en-GB" sz="3600" dirty="0" smtClean="0"/>
              <a:t>C2: Virtual Labs</a:t>
            </a:r>
          </a:p>
          <a:p>
            <a:r>
              <a:rPr lang="en-GB" sz="3600" dirty="0" smtClean="0"/>
              <a:t>C3: Scaffolding Flipped Lab</a:t>
            </a:r>
          </a:p>
          <a:p>
            <a:endParaRPr lang="en-GB" sz="3600" dirty="0"/>
          </a:p>
          <a:p>
            <a:pPr marL="0" indent="0" algn="just">
              <a:buNone/>
            </a:pPr>
            <a:r>
              <a:rPr lang="en-GB" sz="3600" b="1" dirty="0" smtClean="0"/>
              <a:t>SPOC</a:t>
            </a:r>
            <a:r>
              <a:rPr lang="en-GB" sz="3600" dirty="0" smtClean="0"/>
              <a:t> has </a:t>
            </a:r>
            <a:r>
              <a:rPr lang="en-GB" sz="3600" dirty="0" smtClean="0"/>
              <a:t>piloted and studied </a:t>
            </a:r>
            <a:r>
              <a:rPr lang="en-GB" sz="3600" dirty="0" smtClean="0"/>
              <a:t>C1 and C2, e.g.,</a:t>
            </a:r>
            <a:r>
              <a:rPr lang="en-GB" sz="3600" b="1" dirty="0" smtClean="0"/>
              <a:t> </a:t>
            </a:r>
            <a:r>
              <a:rPr lang="en-GB" sz="3600" b="1" dirty="0" smtClean="0"/>
              <a:t>UC Berkeley's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Edx</a:t>
            </a:r>
            <a:r>
              <a:rPr lang="en-GB" sz="3600" b="1" dirty="0" smtClean="0"/>
              <a:t>  </a:t>
            </a:r>
            <a:r>
              <a:rPr lang="en-US" sz="3600" b="1" dirty="0"/>
              <a:t>CS169.1x</a:t>
            </a:r>
            <a:r>
              <a:rPr lang="en-US" sz="3600" dirty="0"/>
              <a:t> and </a:t>
            </a:r>
            <a:r>
              <a:rPr lang="en-US" sz="3600" b="1" dirty="0" smtClean="0"/>
              <a:t>CS169.2x</a:t>
            </a:r>
            <a:r>
              <a:rPr lang="en-US" sz="3600" dirty="0" smtClean="0"/>
              <a:t> on Agile </a:t>
            </a:r>
            <a:r>
              <a:rPr lang="en-US" sz="3600" dirty="0"/>
              <a:t>Development Using Ruby on </a:t>
            </a:r>
            <a:r>
              <a:rPr lang="en-US" sz="3600" dirty="0" smtClean="0"/>
              <a:t>Rails</a:t>
            </a:r>
            <a:endParaRPr lang="en-US" sz="3600" dirty="0"/>
          </a:p>
          <a:p>
            <a:pPr marL="0" indent="0">
              <a:buNone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809571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C1: Video Replay of Lab Exercises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029729"/>
              </p:ext>
            </p:extLst>
          </p:nvPr>
        </p:nvGraphicFramePr>
        <p:xfrm>
          <a:off x="694268" y="1690689"/>
          <a:ext cx="9888568" cy="4572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64780"/>
                <a:gridCol w="1879504"/>
                <a:gridCol w="2472142"/>
                <a:gridCol w="2472142"/>
              </a:tblGrid>
              <a:tr h="383602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Udemy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Safaribonline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Edx</a:t>
                      </a:r>
                      <a:r>
                        <a:rPr lang="en-GB" sz="2400" dirty="0" smtClean="0"/>
                        <a:t>/Coursera</a:t>
                      </a:r>
                      <a:endParaRPr lang="en-GB" sz="2400" dirty="0"/>
                    </a:p>
                  </a:txBody>
                  <a:tcPr/>
                </a:tc>
              </a:tr>
              <a:tr h="39257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Adjustable Speeds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</a:tr>
              <a:tr h="39257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Adjustable Resolution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</a:tr>
              <a:tr h="39257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Caption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</a:tr>
              <a:tr h="39257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Downloadable Video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</a:tr>
              <a:tr h="39257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Quizzes</a:t>
                      </a:r>
                      <a:r>
                        <a:rPr lang="en-GB" sz="2400" baseline="0" dirty="0" smtClean="0"/>
                        <a:t> Inserted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</a:tr>
              <a:tr h="39257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Q&amp;A</a:t>
                      </a:r>
                      <a:r>
                        <a:rPr lang="en-GB" sz="2400" baseline="0" dirty="0" smtClean="0"/>
                        <a:t> / </a:t>
                      </a:r>
                      <a:r>
                        <a:rPr lang="en-GB" sz="2400" dirty="0" smtClean="0"/>
                        <a:t>Discussion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</a:tr>
              <a:tr h="39257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Bookmark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</a:tr>
              <a:tr h="39257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TOC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</a:tr>
              <a:tr h="39257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Forum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Yes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24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C1: Related </a:t>
            </a:r>
            <a:r>
              <a:rPr lang="en-GB" dirty="0" smtClean="0"/>
              <a:t>issues </a:t>
            </a:r>
            <a:r>
              <a:rPr lang="en-GB" dirty="0" smtClean="0"/>
              <a:t>to </a:t>
            </a:r>
            <a:r>
              <a:rPr lang="en-GB" dirty="0" smtClean="0"/>
              <a:t>video </a:t>
            </a:r>
            <a:r>
              <a:rPr lang="en-GB" dirty="0"/>
              <a:t>c</a:t>
            </a:r>
            <a:r>
              <a:rPr lang="en-GB" dirty="0" smtClean="0"/>
              <a:t>hunks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Framework to integrate lecture and lab video chunks </a:t>
            </a:r>
          </a:p>
          <a:p>
            <a:pPr lvl="1"/>
            <a:r>
              <a:rPr lang="en-GB" dirty="0" smtClean="0"/>
              <a:t>E.g., Elaboration Theory: Epitomize, Elaborate (theoretical, conceptual, procedural), Summarize, Synthesize, Analogize. (Prezi?)</a:t>
            </a:r>
          </a:p>
          <a:p>
            <a:r>
              <a:rPr lang="en-GB" dirty="0" smtClean="0"/>
              <a:t>Sources of video chunks</a:t>
            </a:r>
          </a:p>
          <a:p>
            <a:pPr lvl="1"/>
            <a:r>
              <a:rPr lang="en-GB" dirty="0" smtClean="0"/>
              <a:t>Studio produced or field recorded</a:t>
            </a:r>
          </a:p>
          <a:p>
            <a:pPr lvl="1"/>
            <a:r>
              <a:rPr lang="en-GB" dirty="0" smtClean="0"/>
              <a:t>Repurposed classroom / lab / field visit recording</a:t>
            </a:r>
          </a:p>
          <a:p>
            <a:pPr lvl="1"/>
            <a:r>
              <a:rPr lang="en-GB" dirty="0" smtClean="0"/>
              <a:t>Curated open source videos</a:t>
            </a:r>
          </a:p>
          <a:p>
            <a:r>
              <a:rPr lang="en-GB" dirty="0" smtClean="0"/>
              <a:t>Video production features</a:t>
            </a:r>
          </a:p>
          <a:p>
            <a:pPr lvl="1"/>
            <a:r>
              <a:rPr lang="en-GB" dirty="0" smtClean="0"/>
              <a:t>Switching between Lecture and Lab Exercise</a:t>
            </a:r>
          </a:p>
          <a:p>
            <a:pPr lvl="1"/>
            <a:r>
              <a:rPr lang="en-GB" dirty="0" smtClean="0"/>
              <a:t>Integration of multiple streams</a:t>
            </a:r>
          </a:p>
          <a:p>
            <a:pPr lvl="1"/>
            <a:r>
              <a:rPr lang="en-GB" dirty="0" smtClean="0"/>
              <a:t>Zoom, Motion highlighting, and Animation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74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C2: Virtual Labs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Creating </a:t>
            </a:r>
            <a:r>
              <a:rPr lang="en-GB" dirty="0"/>
              <a:t>image of the Lab environment to be run on a virtual machine in students’ computers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VirtualBox</a:t>
            </a:r>
            <a:endParaRPr lang="en-GB" dirty="0"/>
          </a:p>
          <a:p>
            <a:r>
              <a:rPr lang="en-GB" dirty="0" smtClean="0"/>
              <a:t>Providing </a:t>
            </a:r>
            <a:r>
              <a:rPr lang="en-GB" dirty="0"/>
              <a:t>Cloud service access for students to perform something similar to </a:t>
            </a:r>
            <a:r>
              <a:rPr lang="en-GB" dirty="0" smtClean="0"/>
              <a:t>the above on </a:t>
            </a:r>
            <a:r>
              <a:rPr lang="en-GB" dirty="0"/>
              <a:t>the </a:t>
            </a:r>
            <a:r>
              <a:rPr lang="en-GB" dirty="0" smtClean="0"/>
              <a:t>Cloud</a:t>
            </a:r>
          </a:p>
          <a:p>
            <a:pPr lvl="1"/>
            <a:r>
              <a:rPr lang="en-GB" dirty="0" smtClean="0"/>
              <a:t>Cloud9 or PaaS</a:t>
            </a:r>
            <a:endParaRPr lang="en-GB" dirty="0"/>
          </a:p>
          <a:p>
            <a:r>
              <a:rPr lang="en-GB" dirty="0" smtClean="0"/>
              <a:t>Creating </a:t>
            </a:r>
            <a:r>
              <a:rPr lang="en-GB" dirty="0"/>
              <a:t>an online Cloud-based centralized Lab management system to migrate the current </a:t>
            </a:r>
            <a:r>
              <a:rPr lang="en-GB" dirty="0" smtClean="0"/>
              <a:t>physical </a:t>
            </a:r>
            <a:r>
              <a:rPr lang="en-GB" dirty="0"/>
              <a:t>Lab environment to Cloud (Lab-as-a-Service</a:t>
            </a:r>
            <a:r>
              <a:rPr lang="en-GB" dirty="0" smtClean="0"/>
              <a:t>).</a:t>
            </a:r>
          </a:p>
          <a:p>
            <a:pPr lvl="1"/>
            <a:r>
              <a:rPr lang="en-GB" dirty="0" err="1" smtClean="0"/>
              <a:t>Qwiklabs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249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C2: </a:t>
            </a:r>
            <a:r>
              <a:rPr lang="en-GB" dirty="0" smtClean="0"/>
              <a:t>Virtual </a:t>
            </a:r>
            <a:r>
              <a:rPr lang="en-GB" dirty="0" smtClean="0"/>
              <a:t>Labs </a:t>
            </a:r>
            <a:r>
              <a:rPr lang="en-GB" dirty="0"/>
              <a:t>r</a:t>
            </a:r>
            <a:r>
              <a:rPr lang="en-GB" dirty="0" smtClean="0"/>
              <a:t>elated </a:t>
            </a:r>
            <a:r>
              <a:rPr lang="en-GB" dirty="0"/>
              <a:t>i</a:t>
            </a:r>
            <a:r>
              <a:rPr lang="en-GB" dirty="0" smtClean="0"/>
              <a:t>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Stateful</a:t>
            </a:r>
            <a:r>
              <a:rPr lang="en-GB" dirty="0" smtClean="0"/>
              <a:t> </a:t>
            </a:r>
            <a:r>
              <a:rPr lang="en-GB" dirty="0" err="1" smtClean="0"/>
              <a:t>v.s</a:t>
            </a:r>
            <a:r>
              <a:rPr lang="en-GB" dirty="0" smtClean="0"/>
              <a:t>. Stateless Lab sessions</a:t>
            </a:r>
          </a:p>
          <a:p>
            <a:pPr lvl="1"/>
            <a:r>
              <a:rPr lang="en-GB" dirty="0" smtClean="0"/>
              <a:t>Would students be able to continue from where they were at in the exercise?</a:t>
            </a:r>
          </a:p>
          <a:p>
            <a:r>
              <a:rPr lang="en-GB" dirty="0" smtClean="0"/>
              <a:t>Lab booking system	</a:t>
            </a:r>
          </a:p>
          <a:p>
            <a:pPr lvl="1"/>
            <a:r>
              <a:rPr lang="en-GB" dirty="0" smtClean="0"/>
              <a:t>To ensure students  do use and use the resources prudently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68163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53165" cy="1325563"/>
          </a:xfrm>
        </p:spPr>
        <p:txBody>
          <a:bodyPr/>
          <a:lstStyle/>
          <a:p>
            <a:r>
              <a:rPr lang="en-GB" dirty="0" smtClean="0"/>
              <a:t>Potential Issues with </a:t>
            </a:r>
            <a:r>
              <a:rPr lang="en-GB" dirty="0"/>
              <a:t>f</a:t>
            </a:r>
            <a:r>
              <a:rPr lang="en-GB" dirty="0" smtClean="0"/>
              <a:t>lipped programming </a:t>
            </a:r>
            <a:r>
              <a:rPr lang="en-GB" dirty="0" smtClean="0"/>
              <a:t>labs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algn="just">
              <a:spcBef>
                <a:spcPts val="1000"/>
              </a:spcBef>
            </a:pPr>
            <a:r>
              <a:rPr lang="en-GB" sz="2800" dirty="0"/>
              <a:t>Deficiency in </a:t>
            </a:r>
            <a:r>
              <a:rPr lang="en-GB" sz="2800" dirty="0" smtClean="0"/>
              <a:t>the self-study competency</a:t>
            </a:r>
          </a:p>
          <a:p>
            <a:pPr lvl="1" algn="just"/>
            <a:r>
              <a:rPr lang="en-GB" dirty="0" smtClean="0"/>
              <a:t>Students </a:t>
            </a:r>
            <a:r>
              <a:rPr lang="en-GB" b="1" dirty="0" smtClean="0"/>
              <a:t>fail to follow </a:t>
            </a:r>
            <a:r>
              <a:rPr lang="en-GB" dirty="0" smtClean="0"/>
              <a:t>through the lab chunks and come to the classroom un-prepared</a:t>
            </a:r>
          </a:p>
          <a:p>
            <a:pPr marL="228600" lvl="1" algn="just">
              <a:spcBef>
                <a:spcPts val="1000"/>
              </a:spcBef>
            </a:pPr>
            <a:r>
              <a:rPr lang="en-GB" sz="2800" dirty="0" smtClean="0"/>
              <a:t>Problem solving</a:t>
            </a:r>
            <a:r>
              <a:rPr lang="en-GB" sz="2800" dirty="0" smtClean="0"/>
              <a:t> </a:t>
            </a:r>
            <a:r>
              <a:rPr lang="en-GB" sz="2800" dirty="0"/>
              <a:t>not shared </a:t>
            </a:r>
            <a:endParaRPr lang="en-GB" sz="2800" dirty="0" smtClean="0"/>
          </a:p>
          <a:p>
            <a:pPr lvl="1" algn="just"/>
            <a:r>
              <a:rPr lang="en-GB" dirty="0" smtClean="0"/>
              <a:t>Debugging (problem solving) </a:t>
            </a:r>
            <a:r>
              <a:rPr lang="en-GB" b="1" dirty="0" smtClean="0"/>
              <a:t>requires one-to-one guidance </a:t>
            </a:r>
            <a:r>
              <a:rPr lang="en-GB" dirty="0" smtClean="0"/>
              <a:t>and if the instructors need to </a:t>
            </a:r>
            <a:r>
              <a:rPr lang="en-GB" b="1" dirty="0" smtClean="0"/>
              <a:t>replicate their counselling advice </a:t>
            </a:r>
            <a:r>
              <a:rPr lang="en-GB" dirty="0" smtClean="0"/>
              <a:t>because multiple students share the same difficulties, it becomes </a:t>
            </a:r>
            <a:r>
              <a:rPr lang="en-GB" b="1" dirty="0" smtClean="0"/>
              <a:t>sub-optimal.</a:t>
            </a:r>
            <a:r>
              <a:rPr lang="en-GB" b="1" dirty="0" smtClean="0">
                <a:effectLst/>
              </a:rPr>
              <a:t> </a:t>
            </a:r>
            <a:endParaRPr lang="en-GB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0679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Bookmarker on the video chunks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17493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/>
              <a:t>To register </a:t>
            </a:r>
            <a:r>
              <a:rPr lang="en-GB" b="1" dirty="0" smtClean="0"/>
              <a:t>the exact step (according to the chunks) where they cannot understand </a:t>
            </a:r>
            <a:r>
              <a:rPr lang="en-GB" dirty="0" smtClean="0"/>
              <a:t>and </a:t>
            </a:r>
            <a:r>
              <a:rPr lang="en-GB" b="1" dirty="0" smtClean="0"/>
              <a:t>include a brief description of the difficulties encountered</a:t>
            </a:r>
            <a:r>
              <a:rPr lang="en-GB" dirty="0" smtClean="0"/>
              <a:t> so that these bookmarks are shared among the students to help one another overcome their difficulties; thus, achieving the objective of </a:t>
            </a:r>
            <a:r>
              <a:rPr lang="en-GB" b="1" dirty="0" smtClean="0"/>
              <a:t>collaborative learning</a:t>
            </a:r>
            <a:endParaRPr lang="en-GB" b="1" dirty="0"/>
          </a:p>
          <a:p>
            <a:pPr algn="just"/>
            <a:r>
              <a:rPr lang="en-GB" dirty="0" smtClean="0"/>
              <a:t>To serve as a </a:t>
            </a:r>
            <a:r>
              <a:rPr lang="en-GB" b="1" dirty="0" smtClean="0"/>
              <a:t>monitor for instructors to focus their feedback </a:t>
            </a:r>
            <a:r>
              <a:rPr lang="en-GB" dirty="0" smtClean="0"/>
              <a:t>to students on the most substantial learning challenges.</a:t>
            </a:r>
            <a:r>
              <a:rPr lang="en-GB" dirty="0" smtClean="0">
                <a:effectLst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62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601</Words>
  <Application>Microsoft Macintosh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Arial</vt:lpstr>
      <vt:lpstr>Office Theme</vt:lpstr>
      <vt:lpstr>Scaffolding Flipped Programming Laboratory </vt:lpstr>
      <vt:lpstr>Flipped Classroom -&gt; Flipped Lab?</vt:lpstr>
      <vt:lpstr>Components of Flipped Programming Lab</vt:lpstr>
      <vt:lpstr>C1: Video Replay of Lab Exercises</vt:lpstr>
      <vt:lpstr>C1: Related issues to video chunks</vt:lpstr>
      <vt:lpstr>C2: Virtual Labs</vt:lpstr>
      <vt:lpstr>C2: Virtual Labs related issues</vt:lpstr>
      <vt:lpstr>Potential Issues with flipped programming labs </vt:lpstr>
      <vt:lpstr>Social Bookmarker on the video chunks</vt:lpstr>
      <vt:lpstr>Webinar with virtual labs instead of F2F labs</vt:lpstr>
      <vt:lpstr>Concluding Remarks 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Scaffolding Flipped Programming Laboratory </dc:title>
  <dc:creator>H J Wu</dc:creator>
  <cp:lastModifiedBy>H J Wu</cp:lastModifiedBy>
  <cp:revision>23</cp:revision>
  <dcterms:created xsi:type="dcterms:W3CDTF">2018-05-22T01:16:09Z</dcterms:created>
  <dcterms:modified xsi:type="dcterms:W3CDTF">2018-05-22T22:55:11Z</dcterms:modified>
</cp:coreProperties>
</file>