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300" r:id="rId3"/>
    <p:sldId id="283" r:id="rId4"/>
    <p:sldId id="313" r:id="rId5"/>
    <p:sldId id="311" r:id="rId6"/>
    <p:sldId id="287" r:id="rId7"/>
    <p:sldId id="299" r:id="rId8"/>
    <p:sldId id="304" r:id="rId9"/>
    <p:sldId id="305" r:id="rId10"/>
    <p:sldId id="306" r:id="rId11"/>
    <p:sldId id="307" r:id="rId12"/>
    <p:sldId id="308" r:id="rId13"/>
    <p:sldId id="309" r:id="rId14"/>
    <p:sldId id="312" r:id="rId15"/>
    <p:sldId id="298" r:id="rId16"/>
    <p:sldId id="310" r:id="rId17"/>
  </p:sldIdLst>
  <p:sldSz cx="12192000" cy="6858000"/>
  <p:notesSz cx="6858000" cy="9926638"/>
  <p:embeddedFontLs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  <p:embeddedFont>
      <p:font typeface="SimSun" panose="02010600030101010101" pitchFamily="2" charset="-122"/>
      <p:regular r:id="rId29"/>
    </p:embeddedFont>
  </p:embeddedFontLst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ags" Target="tags/tag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F4DF-23A7-4DBC-8999-D06583F25ABC}" type="datetimeFigureOut">
              <a:rPr lang="en-SG" smtClean="0"/>
              <a:t>22/5/2018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98BCC-E985-4C80-B112-511A661AF43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939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D0932-1DE8-4681-B34B-0AE486781C03}" type="datetimeFigureOut">
              <a:rPr lang="en-SG" smtClean="0"/>
              <a:t>22/5/2018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01CFD-7C7F-4728-9121-9013EA0ECB3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293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47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971298" y="-13252"/>
            <a:ext cx="4216712" cy="6871252"/>
          </a:xfrm>
          <a:custGeom>
            <a:avLst/>
            <a:gdLst>
              <a:gd name="connsiteX0" fmla="*/ 0 w 2917998"/>
              <a:gd name="connsiteY0" fmla="*/ 0 h 6858000"/>
              <a:gd name="connsiteX1" fmla="*/ 2917998 w 2917998"/>
              <a:gd name="connsiteY1" fmla="*/ 0 h 6858000"/>
              <a:gd name="connsiteX2" fmla="*/ 2917998 w 2917998"/>
              <a:gd name="connsiteY2" fmla="*/ 6858000 h 6858000"/>
              <a:gd name="connsiteX3" fmla="*/ 0 w 2917998"/>
              <a:gd name="connsiteY3" fmla="*/ 6858000 h 6858000"/>
              <a:gd name="connsiteX4" fmla="*/ 0 w 2917998"/>
              <a:gd name="connsiteY4" fmla="*/ 0 h 6858000"/>
              <a:gd name="connsiteX0" fmla="*/ 0 w 3925164"/>
              <a:gd name="connsiteY0" fmla="*/ 0 h 6858000"/>
              <a:gd name="connsiteX1" fmla="*/ 3925164 w 3925164"/>
              <a:gd name="connsiteY1" fmla="*/ 0 h 6858000"/>
              <a:gd name="connsiteX2" fmla="*/ 2917998 w 3925164"/>
              <a:gd name="connsiteY2" fmla="*/ 6858000 h 6858000"/>
              <a:gd name="connsiteX3" fmla="*/ 0 w 3925164"/>
              <a:gd name="connsiteY3" fmla="*/ 6858000 h 6858000"/>
              <a:gd name="connsiteX4" fmla="*/ 0 w 3925164"/>
              <a:gd name="connsiteY4" fmla="*/ 0 h 6858000"/>
              <a:gd name="connsiteX0" fmla="*/ 0 w 4216712"/>
              <a:gd name="connsiteY0" fmla="*/ 13252 h 6871252"/>
              <a:gd name="connsiteX1" fmla="*/ 4216712 w 4216712"/>
              <a:gd name="connsiteY1" fmla="*/ 0 h 6871252"/>
              <a:gd name="connsiteX2" fmla="*/ 2917998 w 4216712"/>
              <a:gd name="connsiteY2" fmla="*/ 6871252 h 6871252"/>
              <a:gd name="connsiteX3" fmla="*/ 0 w 4216712"/>
              <a:gd name="connsiteY3" fmla="*/ 6871252 h 6871252"/>
              <a:gd name="connsiteX4" fmla="*/ 0 w 4216712"/>
              <a:gd name="connsiteY4" fmla="*/ 13252 h 687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712" h="6871252">
                <a:moveTo>
                  <a:pt x="0" y="13252"/>
                </a:moveTo>
                <a:lnTo>
                  <a:pt x="4216712" y="0"/>
                </a:lnTo>
                <a:lnTo>
                  <a:pt x="2917998" y="6871252"/>
                </a:lnTo>
                <a:lnTo>
                  <a:pt x="0" y="6871252"/>
                </a:lnTo>
                <a:lnTo>
                  <a:pt x="0" y="13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202274" cy="6874934"/>
            <a:chOff x="0" y="-8467"/>
            <a:chExt cx="12202274" cy="6874934"/>
          </a:xfrm>
        </p:grpSpPr>
        <p:sp>
          <p:nvSpPr>
            <p:cNvPr id="22" name="Rectangle 23"/>
            <p:cNvSpPr/>
            <p:nvPr/>
          </p:nvSpPr>
          <p:spPr>
            <a:xfrm>
              <a:off x="9625228" y="-8467"/>
              <a:ext cx="2577046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846425" y="-8467"/>
              <a:ext cx="234557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9362637" y="3048000"/>
              <a:ext cx="2839635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801316" y="0"/>
              <a:ext cx="23906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912177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1369304" y="-8467"/>
              <a:ext cx="83296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828865" y="3589867"/>
              <a:ext cx="137340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47945" y="1202229"/>
            <a:ext cx="9005656" cy="21538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Preparing Future-Ready Graduates through </a:t>
            </a:r>
            <a:r>
              <a:rPr lang="en-US" sz="4400" b="1" dirty="0" err="1"/>
              <a:t>Personalised</a:t>
            </a:r>
            <a:r>
              <a:rPr lang="en-US" sz="4400" b="1" dirty="0"/>
              <a:t>, Self-determined Technology-Integrated Learning</a:t>
            </a:r>
            <a:endParaRPr lang="en-SG" sz="4400" b="1" dirty="0"/>
          </a:p>
          <a:p>
            <a:r>
              <a:rPr lang="en-SG" altLang="en-US" sz="5400" dirty="0"/>
              <a:t> </a:t>
            </a:r>
            <a:endParaRPr lang="en-SG" sz="5400" b="1" cap="al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22" y="6238215"/>
            <a:ext cx="2156617" cy="44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7945" y="423135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400" dirty="0"/>
              <a:t>Eddie </a:t>
            </a:r>
            <a:r>
              <a:rPr lang="en-US" altLang="en-US" sz="2400" dirty="0" err="1"/>
              <a:t>Yeou</a:t>
            </a:r>
            <a:endParaRPr lang="en-US" altLang="en-US" sz="2400" dirty="0"/>
          </a:p>
          <a:p>
            <a:r>
              <a:rPr lang="en-US" altLang="en-US" sz="2400" dirty="0"/>
              <a:t>Nanyang Polytechnic, Singapore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96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CAA2E7C-0986-4386-A8D6-5B745551F9B6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Findings – Learning Preferences</a:t>
            </a:r>
            <a:endParaRPr lang="en-SG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DC1AB1-7069-44AF-84DF-0BF74EF38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738276"/>
              </p:ext>
            </p:extLst>
          </p:nvPr>
        </p:nvGraphicFramePr>
        <p:xfrm>
          <a:off x="924919" y="2060127"/>
          <a:ext cx="9599660" cy="20218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902835">
                  <a:extLst>
                    <a:ext uri="{9D8B030D-6E8A-4147-A177-3AD203B41FA5}">
                      <a16:colId xmlns:a16="http://schemas.microsoft.com/office/drawing/2014/main" val="2382376128"/>
                    </a:ext>
                  </a:extLst>
                </a:gridCol>
                <a:gridCol w="2347891">
                  <a:extLst>
                    <a:ext uri="{9D8B030D-6E8A-4147-A177-3AD203B41FA5}">
                      <a16:colId xmlns:a16="http://schemas.microsoft.com/office/drawing/2014/main" val="1920728885"/>
                    </a:ext>
                  </a:extLst>
                </a:gridCol>
                <a:gridCol w="2348934">
                  <a:extLst>
                    <a:ext uri="{9D8B030D-6E8A-4147-A177-3AD203B41FA5}">
                      <a16:colId xmlns:a16="http://schemas.microsoft.com/office/drawing/2014/main" val="3846736132"/>
                    </a:ext>
                  </a:extLst>
                </a:gridCol>
              </a:tblGrid>
              <a:tr h="533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Experimental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n=114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n=127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833636"/>
                  </a:ext>
                </a:extLst>
              </a:tr>
              <a:tr h="659482">
                <a:tc>
                  <a:txBody>
                    <a:bodyPr/>
                    <a:lstStyle/>
                    <a:p>
                      <a:pPr marL="2222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format preferences</a:t>
                      </a:r>
                    </a:p>
                    <a:p>
                      <a:pPr marL="2222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SG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22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Social Media/Online </a:t>
                      </a:r>
                    </a:p>
                    <a:p>
                      <a:pPr marL="2222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In-class</a:t>
                      </a:r>
                    </a:p>
                    <a:p>
                      <a:pPr algn="l"/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Group-based/Peer-based</a:t>
                      </a:r>
                      <a:endParaRPr lang="en-SG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l" defTabSz="4572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2225" algn="l" defTabSz="4572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SG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225" algn="l" defTabSz="4572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3.48</a:t>
                      </a:r>
                    </a:p>
                    <a:p>
                      <a:pPr marL="22225" algn="l" defTabSz="4572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3.36</a:t>
                      </a:r>
                    </a:p>
                    <a:p>
                      <a:pPr marL="22225" algn="l" defTabSz="4572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2.96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l" defTabSz="4572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2225" algn="l" defTabSz="4572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SG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225" algn="l" defTabSz="4572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3.47</a:t>
                      </a:r>
                    </a:p>
                    <a:p>
                      <a:pPr marL="22225" algn="l" defTabSz="4572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  <a:p>
                      <a:pPr marL="22225" algn="l" defTabSz="4572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99665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A4622B-470C-4EA8-93E8-F3C31CAC58CC}"/>
              </a:ext>
            </a:extLst>
          </p:cNvPr>
          <p:cNvSpPr/>
          <p:nvPr/>
        </p:nvSpPr>
        <p:spPr>
          <a:xfrm>
            <a:off x="364981" y="4979182"/>
            <a:ext cx="10303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>
                <a:solidFill>
                  <a:srgbClr val="FF0000"/>
                </a:solidFill>
              </a:rPr>
              <a:t>Learners preferred social media/online learning</a:t>
            </a:r>
            <a:r>
              <a:rPr lang="en-SG" altLang="en-US" sz="2800" dirty="0"/>
              <a:t>.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Learners may favour the freedom more though!</a:t>
            </a:r>
            <a:endParaRPr lang="en-SG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E34C36-C0D3-4BE7-86DC-1EC32D86FEC4}"/>
              </a:ext>
            </a:extLst>
          </p:cNvPr>
          <p:cNvSpPr/>
          <p:nvPr/>
        </p:nvSpPr>
        <p:spPr>
          <a:xfrm>
            <a:off x="5777345" y="3172691"/>
            <a:ext cx="3117273" cy="318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15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CAA2E7C-0986-4386-A8D6-5B745551F9B6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777973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Findings – Self-determined Characteristics</a:t>
            </a:r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4622B-470C-4EA8-93E8-F3C31CAC58CC}"/>
              </a:ext>
            </a:extLst>
          </p:cNvPr>
          <p:cNvSpPr/>
          <p:nvPr/>
        </p:nvSpPr>
        <p:spPr>
          <a:xfrm>
            <a:off x="254144" y="4161758"/>
            <a:ext cx="106632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accent1"/>
              </a:buClr>
              <a:buSzPct val="80000"/>
            </a:pPr>
            <a:r>
              <a:rPr lang="en-SG" altLang="en-US" sz="2800" dirty="0"/>
              <a:t>Learners: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>
                <a:solidFill>
                  <a:srgbClr val="FF0000"/>
                </a:solidFill>
              </a:rPr>
              <a:t>More likely to take charge of own learning.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sz="2800" dirty="0">
                <a:solidFill>
                  <a:srgbClr val="FF0000"/>
                </a:solidFill>
              </a:rPr>
              <a:t>More willing to suggest topics, negotiate delivery &amp; learning activities, &amp; experience greater control of learning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sz="2800" dirty="0"/>
              <a:t>Increased perceived writing proficiency gains</a:t>
            </a:r>
            <a:endParaRPr lang="en-SG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6A591F-D733-46B0-B1D2-708428902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917811"/>
              </p:ext>
            </p:extLst>
          </p:nvPr>
        </p:nvGraphicFramePr>
        <p:xfrm>
          <a:off x="931530" y="1631373"/>
          <a:ext cx="8489560" cy="19431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86397">
                  <a:extLst>
                    <a:ext uri="{9D8B030D-6E8A-4147-A177-3AD203B41FA5}">
                      <a16:colId xmlns:a16="http://schemas.microsoft.com/office/drawing/2014/main" val="1621570028"/>
                    </a:ext>
                  </a:extLst>
                </a:gridCol>
                <a:gridCol w="1013394">
                  <a:extLst>
                    <a:ext uri="{9D8B030D-6E8A-4147-A177-3AD203B41FA5}">
                      <a16:colId xmlns:a16="http://schemas.microsoft.com/office/drawing/2014/main" val="795354458"/>
                    </a:ext>
                  </a:extLst>
                </a:gridCol>
                <a:gridCol w="1312371">
                  <a:extLst>
                    <a:ext uri="{9D8B030D-6E8A-4147-A177-3AD203B41FA5}">
                      <a16:colId xmlns:a16="http://schemas.microsoft.com/office/drawing/2014/main" val="3054530621"/>
                    </a:ext>
                  </a:extLst>
                </a:gridCol>
                <a:gridCol w="1952042">
                  <a:extLst>
                    <a:ext uri="{9D8B030D-6E8A-4147-A177-3AD203B41FA5}">
                      <a16:colId xmlns:a16="http://schemas.microsoft.com/office/drawing/2014/main" val="3895609847"/>
                    </a:ext>
                  </a:extLst>
                </a:gridCol>
                <a:gridCol w="1425356">
                  <a:extLst>
                    <a:ext uri="{9D8B030D-6E8A-4147-A177-3AD203B41FA5}">
                      <a16:colId xmlns:a16="http://schemas.microsoft.com/office/drawing/2014/main" val="2611806469"/>
                    </a:ext>
                  </a:extLst>
                </a:gridCol>
              </a:tblGrid>
              <a:tr h="442298"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Std. Deviation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029421"/>
                  </a:ext>
                </a:extLst>
              </a:tr>
              <a:tr h="728490"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Experimental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3.37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.63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2.49*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069412"/>
                  </a:ext>
                </a:extLst>
              </a:tr>
              <a:tr h="460102"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3.16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.62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269256"/>
                  </a:ext>
                </a:extLst>
              </a:tr>
              <a:tr h="312210"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solidFill>
                            <a:schemeClr val="tx1"/>
                          </a:solidFill>
                          <a:effectLst/>
                        </a:rPr>
                        <a:t>*p&lt;.05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25313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8828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CAA2E7C-0986-4386-A8D6-5B745551F9B6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777973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Findings – Proactivity</a:t>
            </a:r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4622B-470C-4EA8-93E8-F3C31CAC58CC}"/>
              </a:ext>
            </a:extLst>
          </p:cNvPr>
          <p:cNvSpPr/>
          <p:nvPr/>
        </p:nvSpPr>
        <p:spPr>
          <a:xfrm>
            <a:off x="254145" y="4161758"/>
            <a:ext cx="10303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Higher learner negotiation and sense of control translated to higher learner proactivity</a:t>
            </a:r>
            <a:endParaRPr lang="en-SG" sz="2800" dirty="0"/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sz="2800" dirty="0">
                <a:solidFill>
                  <a:srgbClr val="FF0000"/>
                </a:solidFill>
              </a:rPr>
              <a:t>More likely to seek additional coaching, pursue learning beyond the classroom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5B88CB-EBB7-4D2C-ADD7-6BBCF9CDB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306670"/>
              </p:ext>
            </p:extLst>
          </p:nvPr>
        </p:nvGraphicFramePr>
        <p:xfrm>
          <a:off x="779679" y="1563485"/>
          <a:ext cx="8724539" cy="2296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1497">
                  <a:extLst>
                    <a:ext uri="{9D8B030D-6E8A-4147-A177-3AD203B41FA5}">
                      <a16:colId xmlns:a16="http://schemas.microsoft.com/office/drawing/2014/main" val="4246065499"/>
                    </a:ext>
                  </a:extLst>
                </a:gridCol>
                <a:gridCol w="3174242">
                  <a:extLst>
                    <a:ext uri="{9D8B030D-6E8A-4147-A177-3AD203B41FA5}">
                      <a16:colId xmlns:a16="http://schemas.microsoft.com/office/drawing/2014/main" val="147216411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99449055"/>
                    </a:ext>
                  </a:extLst>
                </a:gridCol>
              </a:tblGrid>
              <a:tr h="375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</a:rPr>
                        <a:t>Proactivity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705032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Learner Negotiation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Correlation Coefficient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38100" algn="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.483**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023201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Sig. (2-tailed)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.000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482830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882776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542350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Learner’s Sense of Control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Correlation Coefficient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.414**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461030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Sig. (2-tailed)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.000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404615"/>
                  </a:ext>
                </a:extLst>
              </a:tr>
              <a:tr h="275662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03756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3341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CAA2E7C-0986-4386-A8D6-5B745551F9B6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777973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Findings – Digital Literacy</a:t>
            </a:r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4622B-470C-4EA8-93E8-F3C31CAC58CC}"/>
              </a:ext>
            </a:extLst>
          </p:cNvPr>
          <p:cNvSpPr/>
          <p:nvPr/>
        </p:nvSpPr>
        <p:spPr>
          <a:xfrm>
            <a:off x="254145" y="4161758"/>
            <a:ext cx="10303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Technology-embedded activities were corelated with learner interest and extra learning. </a:t>
            </a:r>
            <a:endParaRPr lang="en-SG" sz="2800" dirty="0"/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sz="2800" dirty="0">
                <a:solidFill>
                  <a:srgbClr val="FF0000"/>
                </a:solidFill>
              </a:rPr>
              <a:t>Learners more likely to enjoy learning, and learn beyond the topic.</a:t>
            </a:r>
            <a:endParaRPr lang="en-SG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5B88CB-EBB7-4D2C-ADD7-6BBCF9CDB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833195"/>
              </p:ext>
            </p:extLst>
          </p:nvPr>
        </p:nvGraphicFramePr>
        <p:xfrm>
          <a:off x="779678" y="1563485"/>
          <a:ext cx="10617192" cy="2470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5487">
                  <a:extLst>
                    <a:ext uri="{9D8B030D-6E8A-4147-A177-3AD203B41FA5}">
                      <a16:colId xmlns:a16="http://schemas.microsoft.com/office/drawing/2014/main" val="4246065499"/>
                    </a:ext>
                  </a:extLst>
                </a:gridCol>
                <a:gridCol w="2862470">
                  <a:extLst>
                    <a:ext uri="{9D8B030D-6E8A-4147-A177-3AD203B41FA5}">
                      <a16:colId xmlns:a16="http://schemas.microsoft.com/office/drawing/2014/main" val="1472164116"/>
                    </a:ext>
                  </a:extLst>
                </a:gridCol>
                <a:gridCol w="4479235">
                  <a:extLst>
                    <a:ext uri="{9D8B030D-6E8A-4147-A177-3AD203B41FA5}">
                      <a16:colId xmlns:a16="http://schemas.microsoft.com/office/drawing/2014/main" val="3099449055"/>
                    </a:ext>
                  </a:extLst>
                </a:gridCol>
              </a:tblGrid>
              <a:tr h="375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</a:rPr>
                        <a:t>Digital Literacy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</a:rPr>
                        <a:t>(Technology-embedded Activities)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705032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Learner Interest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Correlation Coefficient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38100" algn="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.562**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023201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Sig. (2-tailed)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.000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482830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882776"/>
                  </a:ext>
                </a:extLst>
              </a:tr>
              <a:tr h="240968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542350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Learner’s Extra Learning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Correlation Coefficient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.542**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461030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Sig. (2-tailed)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.000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404615"/>
                  </a:ext>
                </a:extLst>
              </a:tr>
              <a:tr h="275662">
                <a:tc>
                  <a:txBody>
                    <a:bodyPr/>
                    <a:lstStyle/>
                    <a:p>
                      <a:pPr marL="38100" marR="3810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n-SG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03756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2343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1AABDAF-76D9-44FC-B42F-102C5D499BD9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777973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Findings – Learners’ Co-Developed Content</a:t>
            </a:r>
            <a:endParaRPr lang="en-SG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1DB645-6AF8-4BAB-B899-EB4FAF8EC653}"/>
              </a:ext>
            </a:extLst>
          </p:cNvPr>
          <p:cNvGrpSpPr/>
          <p:nvPr/>
        </p:nvGrpSpPr>
        <p:grpSpPr>
          <a:xfrm>
            <a:off x="567677" y="1304365"/>
            <a:ext cx="11138250" cy="4763070"/>
            <a:chOff x="401419" y="1365354"/>
            <a:chExt cx="11291817" cy="48287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753D1C-234C-4C14-BEC7-3C5431A0A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419" y="4693681"/>
              <a:ext cx="2667401" cy="15004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46C27C-D5AD-46AA-8FC4-1581FE0D7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419" y="1379107"/>
              <a:ext cx="2667401" cy="15026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557904-A2B2-46EC-A07E-38812DB55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6209" y="1384409"/>
              <a:ext cx="2667401" cy="15026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D92445-5A7D-48E8-9463-A0CDC8035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0999" y="1365354"/>
              <a:ext cx="2708201" cy="15363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F8EC28-1401-4564-8E7F-5F0A14A6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4382" y="1367575"/>
              <a:ext cx="2668854" cy="15280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CCD2AC-1431-4CD1-B43A-1F7D126A7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419" y="3025760"/>
              <a:ext cx="2667401" cy="15026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CA08495-E632-4DD4-931B-AEACF3AF5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4381" y="3034185"/>
              <a:ext cx="2668854" cy="15034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2FA72B-0CD9-4131-9716-5141BFCAA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0999" y="3034187"/>
              <a:ext cx="2708201" cy="14942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8B586A5-87EB-47C9-BAAD-B0EFA5924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6209" y="3025761"/>
              <a:ext cx="2667401" cy="15026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95D010A-1E08-436F-B661-EE61EB2F6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6209" y="4693680"/>
              <a:ext cx="2667400" cy="15004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5C2DAAA-FFAE-462C-B3AC-650913B2D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0998" y="4660884"/>
              <a:ext cx="2721673" cy="15332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8A553CF-1206-499F-84AE-D90ACF1A0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060" y="4693680"/>
              <a:ext cx="2643175" cy="14889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4C269C7-C97E-44E2-8CD5-A8B50C13BE92}"/>
              </a:ext>
            </a:extLst>
          </p:cNvPr>
          <p:cNvSpPr/>
          <p:nvPr/>
        </p:nvSpPr>
        <p:spPr>
          <a:xfrm>
            <a:off x="0" y="6067435"/>
            <a:ext cx="12112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Learners co-developed high quality, relevant, participatory content! </a:t>
            </a:r>
            <a:endParaRPr lang="en-SG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077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77333" y="609600"/>
            <a:ext cx="9658157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Implications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177303" y="1620396"/>
            <a:ext cx="109703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eLearning 1.0’s transmissive mode increasingly challenged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Shift towards a multiplicity of skills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Skills building comes first for future-ready graduates using heutagogy (personalised, self-determined learning).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Perhaps, future-ready educators are urgently needed!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088" y="4644935"/>
            <a:ext cx="10661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413" indent="0">
              <a:buFont typeface="Arial" panose="020B0604020202020204" pitchFamily="34" charset="0"/>
              <a:buNone/>
            </a:pPr>
            <a:r>
              <a:rPr lang="en-SG" altLang="en-US" sz="2800" dirty="0"/>
              <a:t>Blended eLearning 2.0 environments may well be a viable future for preparing future-ready graduates.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94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B21F90C-0197-4C4C-8ADE-EA81B7C66E8D}"/>
              </a:ext>
            </a:extLst>
          </p:cNvPr>
          <p:cNvSpPr txBox="1">
            <a:spLocks/>
          </p:cNvSpPr>
          <p:nvPr/>
        </p:nvSpPr>
        <p:spPr>
          <a:xfrm>
            <a:off x="621915" y="1690249"/>
            <a:ext cx="9658157" cy="12186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For enquiries, explorations, collaborations &amp; future possibilities:</a:t>
            </a:r>
            <a:endParaRPr lang="en-S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3AD132-FC31-4C51-B7EE-6AE3C18FF9C8}"/>
              </a:ext>
            </a:extLst>
          </p:cNvPr>
          <p:cNvSpPr/>
          <p:nvPr/>
        </p:nvSpPr>
        <p:spPr>
          <a:xfrm>
            <a:off x="1080655" y="3255232"/>
            <a:ext cx="60267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SG" altLang="en-US" sz="2800" dirty="0"/>
              <a:t>Eddie </a:t>
            </a:r>
            <a:r>
              <a:rPr lang="en-SG" altLang="en-US" sz="2800" dirty="0" err="1"/>
              <a:t>Yeou</a:t>
            </a:r>
            <a:endParaRPr lang="en-SG" altLang="en-US" sz="2800" dirty="0"/>
          </a:p>
          <a:p>
            <a:pPr lvl="1"/>
            <a:r>
              <a:rPr lang="en-SG" altLang="en-US" sz="2800" dirty="0"/>
              <a:t>School of Business Management</a:t>
            </a:r>
          </a:p>
          <a:p>
            <a:pPr lvl="1"/>
            <a:r>
              <a:rPr lang="en-SG" altLang="en-US" sz="2800" dirty="0"/>
              <a:t>Nanyang Polytechnic</a:t>
            </a:r>
          </a:p>
          <a:p>
            <a:pPr lvl="1"/>
            <a:endParaRPr lang="en-SG" altLang="en-US" sz="2800" dirty="0"/>
          </a:p>
          <a:p>
            <a:pPr lvl="1"/>
            <a:r>
              <a:rPr lang="en-SG" altLang="en-US" sz="2800" dirty="0"/>
              <a:t>Eddie_Yeou@nyp.edu.sg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58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77334" y="609600"/>
            <a:ext cx="8596668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Outline</a:t>
            </a:r>
            <a:endParaRPr lang="en-SG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95400"/>
            <a:ext cx="10340788" cy="5257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1. Future Ready Graduates</a:t>
            </a:r>
          </a:p>
          <a:p>
            <a:pPr marL="457200" lvl="1" indent="0"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2. Conceptual Framework</a:t>
            </a:r>
          </a:p>
          <a:p>
            <a:pPr marL="1250950" lvl="1" indent="-349250"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	</a:t>
            </a:r>
            <a:r>
              <a:rPr lang="en-US" altLang="en-US" sz="2800" dirty="0" err="1">
                <a:solidFill>
                  <a:schemeClr val="tx1"/>
                </a:solidFill>
              </a:rPr>
              <a:t>Elearning</a:t>
            </a:r>
            <a:r>
              <a:rPr lang="en-US" altLang="en-US" sz="2800" dirty="0">
                <a:solidFill>
                  <a:schemeClr val="tx1"/>
                </a:solidFill>
              </a:rPr>
              <a:t> 2.0</a:t>
            </a:r>
          </a:p>
          <a:p>
            <a:pPr marL="1250950" lvl="1" indent="-349250"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	Self-determined Learning</a:t>
            </a:r>
          </a:p>
          <a:p>
            <a:pPr marL="457200" lvl="1" indent="0"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3. Blended eLearning 2.0 Environments</a:t>
            </a:r>
          </a:p>
          <a:p>
            <a:pPr marL="457200" lvl="1" indent="0"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4. Findings &amp; Discussions</a:t>
            </a:r>
          </a:p>
          <a:p>
            <a:pPr marL="457200" lvl="1" indent="0"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5. Implications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33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77334" y="609600"/>
            <a:ext cx="8596668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Future-ready Graduates</a:t>
            </a:r>
            <a:endParaRPr lang="en-SG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B2C25DD-B161-451F-A3B6-6C466D644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8709" y="160917"/>
            <a:ext cx="3680635" cy="66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4F4131-9BD1-435D-B6C7-D7D90852F955}"/>
              </a:ext>
            </a:extLst>
          </p:cNvPr>
          <p:cNvSpPr/>
          <p:nvPr/>
        </p:nvSpPr>
        <p:spPr>
          <a:xfrm>
            <a:off x="171018" y="157810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Future-employment-ready?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Work/Practice-ready?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21</a:t>
            </a:r>
            <a:r>
              <a:rPr lang="en-SG" altLang="en-US" sz="2800" baseline="30000" dirty="0"/>
              <a:t>st</a:t>
            </a:r>
            <a:r>
              <a:rPr lang="en-SG" altLang="en-US" sz="2800" dirty="0"/>
              <a:t> Century-ready?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sz="2800" dirty="0"/>
              <a:t>Everything/Anything-ready?</a:t>
            </a:r>
            <a:endParaRPr lang="en-S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271B61-2810-4261-9571-45B42EAE8FA5}"/>
              </a:ext>
            </a:extLst>
          </p:cNvPr>
          <p:cNvSpPr/>
          <p:nvPr/>
        </p:nvSpPr>
        <p:spPr>
          <a:xfrm>
            <a:off x="157158" y="3628581"/>
            <a:ext cx="65484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VUCA (volatile, uncertain, complex, ambiguous) world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Technology/media-suffused world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 </a:t>
            </a:r>
            <a:r>
              <a:rPr lang="en-SG" altLang="en-US" sz="2800" dirty="0">
                <a:solidFill>
                  <a:prstClr val="black"/>
                </a:solidFill>
              </a:rPr>
              <a:t>21</a:t>
            </a:r>
            <a:r>
              <a:rPr lang="en-SG" altLang="en-US" sz="2800" baseline="30000" dirty="0">
                <a:solidFill>
                  <a:prstClr val="black"/>
                </a:solidFill>
              </a:rPr>
              <a:t>st</a:t>
            </a:r>
            <a:r>
              <a:rPr lang="en-SG" altLang="en-US" sz="2800" dirty="0">
                <a:solidFill>
                  <a:prstClr val="black"/>
                </a:solidFill>
              </a:rPr>
              <a:t> Century Skills such as professional communication.</a:t>
            </a:r>
            <a:r>
              <a:rPr lang="en-SG" altLang="en-US" sz="2800" dirty="0"/>
              <a:t> </a:t>
            </a:r>
            <a:endParaRPr lang="en-SG" dirty="0"/>
          </a:p>
        </p:txBody>
      </p:sp>
      <p:sp>
        <p:nvSpPr>
          <p:cNvPr id="13" name="Rectangle 12"/>
          <p:cNvSpPr/>
          <p:nvPr/>
        </p:nvSpPr>
        <p:spPr>
          <a:xfrm>
            <a:off x="9557570" y="6519446"/>
            <a:ext cx="10887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p21.org</a:t>
            </a:r>
            <a:endParaRPr lang="en-SG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26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77334" y="609600"/>
            <a:ext cx="9381066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BM0022 Effective Business Writing</a:t>
            </a:r>
            <a:endParaRPr lang="en-SG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4F4131-9BD1-435D-B6C7-D7D90852F955}"/>
              </a:ext>
            </a:extLst>
          </p:cNvPr>
          <p:cNvSpPr/>
          <p:nvPr/>
        </p:nvSpPr>
        <p:spPr>
          <a:xfrm>
            <a:off x="171017" y="1578103"/>
            <a:ext cx="905249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Module Learning Outcome: Learners equipped with career-focused communication skills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sz="2800" dirty="0"/>
              <a:t>Topics:</a:t>
            </a:r>
          </a:p>
          <a:p>
            <a:pPr marL="1371600" lvl="2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sz="2800" dirty="0"/>
              <a:t>The 5Cs of effective business writing</a:t>
            </a:r>
          </a:p>
          <a:p>
            <a:pPr marL="1371600" lvl="2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sz="2800" dirty="0"/>
              <a:t>Business messages (Bad news, persuasive messages etc.)</a:t>
            </a:r>
          </a:p>
          <a:p>
            <a:pPr marL="1371600" lvl="2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sz="2800" dirty="0"/>
              <a:t>Agenda and minutes of meeting</a:t>
            </a:r>
          </a:p>
          <a:p>
            <a:pPr marL="1371600" lvl="2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sz="2800" dirty="0"/>
              <a:t>Resume and cover letter</a:t>
            </a:r>
          </a:p>
          <a:p>
            <a:pPr marL="1371600" lvl="2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sz="2800" dirty="0"/>
              <a:t>Formal business report</a:t>
            </a:r>
          </a:p>
          <a:p>
            <a:pPr marL="1371600" lvl="2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endParaRPr lang="en-SG" sz="2800" dirty="0"/>
          </a:p>
          <a:p>
            <a:pPr lvl="1">
              <a:buClr>
                <a:schemeClr val="accent1"/>
              </a:buClr>
              <a:buSzPct val="80000"/>
            </a:pPr>
            <a:endParaRPr lang="en-SG" dirty="0"/>
          </a:p>
        </p:txBody>
      </p:sp>
      <p:sp>
        <p:nvSpPr>
          <p:cNvPr id="13" name="Rectangle 12"/>
          <p:cNvSpPr/>
          <p:nvPr/>
        </p:nvSpPr>
        <p:spPr>
          <a:xfrm>
            <a:off x="9557570" y="6519446"/>
            <a:ext cx="10887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p21.org</a:t>
            </a:r>
            <a:endParaRPr lang="en-SG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16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168494C-0AE7-4B99-A0E7-A3D1F289D51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Research Design</a:t>
            </a:r>
            <a:endParaRPr lang="en-S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5C3CC2-A175-4704-B016-810CE7715885}"/>
              </a:ext>
            </a:extLst>
          </p:cNvPr>
          <p:cNvSpPr/>
          <p:nvPr/>
        </p:nvSpPr>
        <p:spPr>
          <a:xfrm>
            <a:off x="171017" y="1578103"/>
            <a:ext cx="992894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Explore the effectiveness of using eLearning 2.0 and self-determined learning for 21</a:t>
            </a:r>
            <a:r>
              <a:rPr lang="en-SG" altLang="en-US" sz="2800" baseline="30000" dirty="0"/>
              <a:t>st</a:t>
            </a:r>
            <a:r>
              <a:rPr lang="en-SG" altLang="en-US" sz="2800" dirty="0"/>
              <a:t> Century skills – professional communication skills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What does </a:t>
            </a:r>
            <a:r>
              <a:rPr lang="en-SG" altLang="en-US" sz="2800" dirty="0" err="1"/>
              <a:t>elearning</a:t>
            </a:r>
            <a:r>
              <a:rPr lang="en-SG" altLang="en-US" sz="2800" dirty="0"/>
              <a:t> and </a:t>
            </a:r>
            <a:r>
              <a:rPr lang="en-SG" altLang="en-US" sz="2800" dirty="0" err="1"/>
              <a:t>elearning</a:t>
            </a:r>
            <a:r>
              <a:rPr lang="en-SG" altLang="en-US" sz="2800" dirty="0"/>
              <a:t> look like for future-ready graduates?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endParaRPr lang="en-S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5DDF3-1B35-484B-8CF7-D29258462B6F}"/>
              </a:ext>
            </a:extLst>
          </p:cNvPr>
          <p:cNvSpPr/>
          <p:nvPr/>
        </p:nvSpPr>
        <p:spPr>
          <a:xfrm>
            <a:off x="171017" y="4127338"/>
            <a:ext cx="79338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Quasi-experimental design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12-week intervention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Pre and post questionnaires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sz="2800" dirty="0"/>
              <a:t>Pre and post proficiency tests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sz="2800" dirty="0"/>
              <a:t>10 classes, 241 participants, 5 instructors</a:t>
            </a:r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46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77334" y="609600"/>
            <a:ext cx="8596668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Conceptual Framework</a:t>
            </a:r>
            <a:endParaRPr lang="en-SG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586C5C-3586-4BE4-B78D-93D56373052F}"/>
              </a:ext>
            </a:extLst>
          </p:cNvPr>
          <p:cNvGrpSpPr/>
          <p:nvPr/>
        </p:nvGrpSpPr>
        <p:grpSpPr>
          <a:xfrm>
            <a:off x="3545227" y="1682438"/>
            <a:ext cx="4441190" cy="2690161"/>
            <a:chOff x="3102206" y="1729256"/>
            <a:chExt cx="5327952" cy="322729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F0FFF9-7AF5-4542-834F-53776874180A}"/>
                </a:ext>
              </a:extLst>
            </p:cNvPr>
            <p:cNvSpPr/>
            <p:nvPr/>
          </p:nvSpPr>
          <p:spPr>
            <a:xfrm>
              <a:off x="3102206" y="1742703"/>
              <a:ext cx="3321424" cy="3213847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9D3191-4EE1-419F-9640-4581A01C36D5}"/>
                </a:ext>
              </a:extLst>
            </p:cNvPr>
            <p:cNvSpPr/>
            <p:nvPr/>
          </p:nvSpPr>
          <p:spPr>
            <a:xfrm>
              <a:off x="5108740" y="1729256"/>
              <a:ext cx="3321418" cy="3213847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45AA282-9F40-4DB3-8984-19EC18DAC276}"/>
              </a:ext>
            </a:extLst>
          </p:cNvPr>
          <p:cNvSpPr/>
          <p:nvPr/>
        </p:nvSpPr>
        <p:spPr>
          <a:xfrm>
            <a:off x="3566819" y="4850576"/>
            <a:ext cx="4447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err="1"/>
              <a:t>Personalised</a:t>
            </a:r>
            <a:r>
              <a:rPr lang="en-US" altLang="en-US" sz="2400" dirty="0"/>
              <a:t>, Blended </a:t>
            </a:r>
          </a:p>
          <a:p>
            <a:pPr algn="ctr"/>
            <a:r>
              <a:rPr lang="en-US" altLang="en-US" sz="2400" dirty="0"/>
              <a:t>eLearning 2.0 Environments</a:t>
            </a:r>
            <a:endParaRPr lang="en-SG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000A3-E88E-4AB8-985F-982FBC537908}"/>
              </a:ext>
            </a:extLst>
          </p:cNvPr>
          <p:cNvSpPr/>
          <p:nvPr/>
        </p:nvSpPr>
        <p:spPr>
          <a:xfrm>
            <a:off x="8114772" y="2241592"/>
            <a:ext cx="2138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eLearning 2.0</a:t>
            </a:r>
            <a:endParaRPr lang="en-SG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45CB52-9AA8-471C-B007-788217786B31}"/>
              </a:ext>
            </a:extLst>
          </p:cNvPr>
          <p:cNvSpPr/>
          <p:nvPr/>
        </p:nvSpPr>
        <p:spPr>
          <a:xfrm>
            <a:off x="580355" y="1966358"/>
            <a:ext cx="2673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2400" dirty="0"/>
              <a:t>Heutagogy </a:t>
            </a:r>
          </a:p>
          <a:p>
            <a:pPr algn="r"/>
            <a:r>
              <a:rPr lang="en-US" altLang="en-US" sz="2400" dirty="0"/>
              <a:t>(Self-determined Learning)</a:t>
            </a:r>
            <a:endParaRPr lang="en-SG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F0C35A-D31E-4A91-80BB-422CB6BDC3C0}"/>
              </a:ext>
            </a:extLst>
          </p:cNvPr>
          <p:cNvCxnSpPr>
            <a:cxnSpLocks/>
          </p:cNvCxnSpPr>
          <p:nvPr/>
        </p:nvCxnSpPr>
        <p:spPr>
          <a:xfrm flipV="1">
            <a:off x="5790473" y="3382133"/>
            <a:ext cx="0" cy="12729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036A099-1BB4-4F5C-A8C2-6B0129827DF5}"/>
              </a:ext>
            </a:extLst>
          </p:cNvPr>
          <p:cNvSpPr/>
          <p:nvPr/>
        </p:nvSpPr>
        <p:spPr>
          <a:xfrm>
            <a:off x="414098" y="3166687"/>
            <a:ext cx="3131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SG" sz="1600" dirty="0"/>
              <a:t>Holistic, learner-centred approach </a:t>
            </a:r>
            <a:r>
              <a:rPr lang="en-SG" sz="1600" b="1" dirty="0">
                <a:solidFill>
                  <a:srgbClr val="FF0000"/>
                </a:solidFill>
              </a:rPr>
              <a:t>– learner negotiation, flexible curriculum, co-development </a:t>
            </a:r>
            <a:r>
              <a:rPr lang="en-SG" sz="1600" dirty="0"/>
              <a:t>(</a:t>
            </a:r>
            <a:r>
              <a:rPr lang="en-SG" sz="1600" dirty="0" err="1"/>
              <a:t>Blaschke</a:t>
            </a:r>
            <a:r>
              <a:rPr lang="en-SG" sz="1600" dirty="0"/>
              <a:t> &amp; </a:t>
            </a:r>
            <a:r>
              <a:rPr lang="en-SG" sz="1600" dirty="0" err="1"/>
              <a:t>Hase</a:t>
            </a:r>
            <a:r>
              <a:rPr lang="en-SG" sz="1600" dirty="0"/>
              <a:t>, 2016)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E66303-7786-498E-9E43-33FEEAC13D4E}"/>
              </a:ext>
            </a:extLst>
          </p:cNvPr>
          <p:cNvSpPr/>
          <p:nvPr/>
        </p:nvSpPr>
        <p:spPr>
          <a:xfrm>
            <a:off x="8130695" y="2714466"/>
            <a:ext cx="3022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600" dirty="0"/>
              <a:t>Open, flexible eLearning conception that places learners in a social, personalised, adaptive learning process (Haj-</a:t>
            </a:r>
            <a:r>
              <a:rPr lang="en-SG" sz="1600" dirty="0" err="1"/>
              <a:t>Bolouri</a:t>
            </a:r>
            <a:r>
              <a:rPr lang="en-SG" sz="1600" dirty="0"/>
              <a:t>, Flensburg, &amp; Thapa, 2016)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09053D-AF31-470F-8486-CE58919D803D}"/>
              </a:ext>
            </a:extLst>
          </p:cNvPr>
          <p:cNvSpPr/>
          <p:nvPr/>
        </p:nvSpPr>
        <p:spPr>
          <a:xfrm>
            <a:off x="3851565" y="5643399"/>
            <a:ext cx="3865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1600" dirty="0"/>
              <a:t>Converged blended technology-integrated learning environment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38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677334" y="609600"/>
            <a:ext cx="8596668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Blended eLearning 2.0 Environments</a:t>
            </a:r>
            <a:endParaRPr lang="en-S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D4E439-C26A-450D-BAB8-D474373FE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0658"/>
              </p:ext>
            </p:extLst>
          </p:nvPr>
        </p:nvGraphicFramePr>
        <p:xfrm>
          <a:off x="775854" y="1276660"/>
          <a:ext cx="10501746" cy="53735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76110">
                  <a:extLst>
                    <a:ext uri="{9D8B030D-6E8A-4147-A177-3AD203B41FA5}">
                      <a16:colId xmlns:a16="http://schemas.microsoft.com/office/drawing/2014/main" val="3903198747"/>
                    </a:ext>
                  </a:extLst>
                </a:gridCol>
                <a:gridCol w="4225636">
                  <a:extLst>
                    <a:ext uri="{9D8B030D-6E8A-4147-A177-3AD203B41FA5}">
                      <a16:colId xmlns:a16="http://schemas.microsoft.com/office/drawing/2014/main" val="3432457733"/>
                    </a:ext>
                  </a:extLst>
                </a:gridCol>
              </a:tblGrid>
              <a:tr h="344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</a:rPr>
                        <a:t>Transformed</a:t>
                      </a:r>
                      <a:endParaRPr lang="en-SG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439" marR="3943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</a:rPr>
                        <a:t>Traditional</a:t>
                      </a:r>
                      <a:endParaRPr lang="en-SG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439" marR="3943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962529"/>
                  </a:ext>
                </a:extLst>
              </a:tr>
              <a:tr h="3759834">
                <a:tc>
                  <a:txBody>
                    <a:bodyPr/>
                    <a:lstStyle/>
                    <a:p>
                      <a:pPr marL="179388" lvl="1" indent="-179388" algn="l" defTabSz="457200" rtl="0" eaLnBrk="1" latinLnBrk="0" hangingPunct="1"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 setting</a:t>
                      </a:r>
                      <a:endParaRPr lang="en-SG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lvl="1" indent="-179388" algn="l" defTabSz="457200" rtl="0" eaLnBrk="1" latinLnBrk="0" hangingPunct="1"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Curriculum 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delivery and learning activities negotiation</a:t>
                      </a:r>
                      <a:endParaRPr lang="en-SG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lvl="1" indent="-179388" algn="l" defTabSz="457200" rtl="0" eaLnBrk="1" latinLnBrk="0" hangingPunct="1"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Blended eLearning 2.0 environments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:</a:t>
                      </a:r>
                      <a:endParaRPr lang="en-SG" sz="16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163513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Guided experiential learning via Instructor-led tutorials with writing drills and exercises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163513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Peer learning through self-directed tutorials with embedded collaborative e-activities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163513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Self-directed learning via integrated e-learning activities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163513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Self-directed learning via web-based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elearning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packages: Online writing strategies, strategies for writing professional documents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163513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</a:rPr>
                        <a:t>Social learning on Facebook writing group</a:t>
                      </a:r>
                      <a:endParaRPr lang="en-SG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163513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Authentic learning via online case studies and real-world situations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163513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Competency-based learning approach to curating additional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elearning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content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9388" lvl="1" indent="-179388" algn="l" defTabSz="457200" rtl="0" eaLnBrk="1" latinLnBrk="0" hangingPunct="1"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Co-teaching opportunities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learner teams presented writing solutions and taught writing strategies</a:t>
                      </a:r>
                      <a:endParaRPr lang="en-SG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lvl="1" indent="-179388" algn="l" defTabSz="457200" rtl="0" eaLnBrk="1" latinLnBrk="0" hangingPunct="1"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Performance-based learning through group project work and assessed using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tasks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SG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lvl="1" indent="-179388" algn="l" defTabSz="457200" rtl="0" eaLnBrk="1" latinLnBrk="0" hangingPunct="1"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Formative and summative assessments with 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 negotiation</a:t>
                      </a:r>
                      <a:endParaRPr lang="en-SG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lvl="1" indent="-179388" algn="l" defTabSz="457200" rtl="0" eaLnBrk="1" latinLnBrk="0" hangingPunct="1"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Reflective learning through summative 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reflection on skill building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growth</a:t>
                      </a:r>
                      <a:endParaRPr lang="en-SG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439" marR="3943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457200" rtl="0" eaLnBrk="1" latinLnBrk="0" hangingPunct="1"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Structured lesson plans</a:t>
                      </a:r>
                      <a:endParaRPr lang="en-SG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lvl="1" indent="-179388" algn="l" defTabSz="457200" rtl="0" eaLnBrk="1" latinLnBrk="0" hangingPunct="1"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Blended learning environments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163513" algn="l" defTabSz="4572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Guided experiential learning via Instructor-led tutorials with writing drills and exercises</a:t>
                      </a:r>
                      <a:endParaRPr lang="en-SG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163513" algn="l" defTabSz="4572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Self-directed learning via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elearning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replacement of topics</a:t>
                      </a:r>
                      <a:endParaRPr lang="en-SG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163513" algn="l" defTabSz="4572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Self-directed learning via instructor-supervised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elearning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completion during tutorials</a:t>
                      </a:r>
                      <a:endParaRPr lang="en-SG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163513" algn="l" defTabSz="4572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Self-directed learning via web-based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elearning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packages: Online writing strategies, strategies for writing professional documents</a:t>
                      </a:r>
                      <a:endParaRPr lang="en-SG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163513" algn="l" defTabSz="4572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Authentic learning via offline case studies and real-world situations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9388" lvl="1" indent="-179388" algn="l" defTabSz="457200" rtl="0" eaLnBrk="1" latinLnBrk="0" hangingPunct="1"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Formative and summative assessments </a:t>
                      </a:r>
                      <a:endParaRPr lang="en-SG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lvl="1" indent="-179388" algn="l" defTabSz="457200" rtl="0" eaLnBrk="1" latinLnBrk="0" hangingPunct="1"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Reflective learning through summative reflection</a:t>
                      </a:r>
                      <a:endParaRPr lang="en-SG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439" marR="3943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43127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8198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BC5C75-1750-4814-9FBD-3BD2DA774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8423" y="1654489"/>
            <a:ext cx="1691121" cy="109160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19E46CB2-96EB-44F0-B0DE-F04B053243C1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Blended eLearning 2.0 Environments</a:t>
            </a:r>
            <a:endParaRPr lang="en-S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0E731-95D0-43F8-820D-6254EF95F3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365" y="1756339"/>
            <a:ext cx="3060561" cy="3555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FA9DB-B430-448F-872E-09C88C33A9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73"/>
          <a:stretch/>
        </p:blipFill>
        <p:spPr>
          <a:xfrm>
            <a:off x="3797012" y="1756339"/>
            <a:ext cx="3656728" cy="3555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FBC781-11E3-453B-9591-C9D3BD61653B}"/>
              </a:ext>
            </a:extLst>
          </p:cNvPr>
          <p:cNvSpPr txBox="1"/>
          <p:nvPr/>
        </p:nvSpPr>
        <p:spPr>
          <a:xfrm>
            <a:off x="400239" y="5424512"/>
            <a:ext cx="314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/>
              <a:t>E-Lesson Plan – Learners can negotiate what, how, how much to cover.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27482-AA5D-49F5-A75E-284D48414F81}"/>
              </a:ext>
            </a:extLst>
          </p:cNvPr>
          <p:cNvSpPr txBox="1"/>
          <p:nvPr/>
        </p:nvSpPr>
        <p:spPr>
          <a:xfrm>
            <a:off x="3797013" y="5424512"/>
            <a:ext cx="365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/>
              <a:t>Technology-integrated activities with authentic professional communication challenges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ACFA3E-6873-45AE-9CBB-EA4DECA295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0282" y="2746097"/>
            <a:ext cx="2263946" cy="2429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D515E6-AC52-4113-952E-9C290E90E924}"/>
              </a:ext>
            </a:extLst>
          </p:cNvPr>
          <p:cNvSpPr txBox="1"/>
          <p:nvPr/>
        </p:nvSpPr>
        <p:spPr>
          <a:xfrm>
            <a:off x="7706827" y="5412798"/>
            <a:ext cx="365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/>
              <a:t>eLearning packages, Web 2.0 activities, co-teaching activities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343D0A-F53C-41D4-B10E-4BED873297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4002" y="3478994"/>
            <a:ext cx="2686481" cy="1832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0B7F91-D672-43F1-8A47-D7A8D63743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1787" y="2014194"/>
            <a:ext cx="2486450" cy="1329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31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CAA2E7C-0986-4386-A8D6-5B745551F9B6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69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Findings – Social Media Habits</a:t>
            </a:r>
            <a:endParaRPr lang="en-SG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DC1AB1-7069-44AF-84DF-0BF74EF38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673040"/>
              </p:ext>
            </p:extLst>
          </p:nvPr>
        </p:nvGraphicFramePr>
        <p:xfrm>
          <a:off x="897209" y="1422817"/>
          <a:ext cx="9770788" cy="355361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474786">
                  <a:extLst>
                    <a:ext uri="{9D8B030D-6E8A-4147-A177-3AD203B41FA5}">
                      <a16:colId xmlns:a16="http://schemas.microsoft.com/office/drawing/2014/main" val="2382376128"/>
                    </a:ext>
                  </a:extLst>
                </a:gridCol>
                <a:gridCol w="1905195">
                  <a:extLst>
                    <a:ext uri="{9D8B030D-6E8A-4147-A177-3AD203B41FA5}">
                      <a16:colId xmlns:a16="http://schemas.microsoft.com/office/drawing/2014/main" val="1920728885"/>
                    </a:ext>
                  </a:extLst>
                </a:gridCol>
                <a:gridCol w="2390807">
                  <a:extLst>
                    <a:ext uri="{9D8B030D-6E8A-4147-A177-3AD203B41FA5}">
                      <a16:colId xmlns:a16="http://schemas.microsoft.com/office/drawing/2014/main" val="3846736132"/>
                    </a:ext>
                  </a:extLst>
                </a:gridCol>
              </a:tblGrid>
              <a:tr h="533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Experimental</a:t>
                      </a:r>
                      <a:endParaRPr lang="en-SG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n=114</a:t>
                      </a:r>
                      <a:endParaRPr lang="en-SG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n=127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833636"/>
                  </a:ext>
                </a:extLst>
              </a:tr>
              <a:tr h="771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(median)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18 yrs old 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95 (83.3%)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18 yrs old 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101 (79.5%)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996655"/>
                  </a:ext>
                </a:extLst>
              </a:tr>
              <a:tr h="710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No. of years using social media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≥5 years 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91 (79.8%)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≥5 years 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94 (74%)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313501"/>
                  </a:ext>
                </a:extLst>
              </a:tr>
              <a:tr h="8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No. of times accessing social media per day </a:t>
                      </a:r>
                      <a:endParaRPr lang="en-SG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≥6 times 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96 (84.2%)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≥6 times 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103 (81.1%)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25881"/>
                  </a:ext>
                </a:extLst>
              </a:tr>
              <a:tr h="639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No. of hours spent on social media per day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≥1 hour 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108 (94.7%)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≥1 hour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114 (89.8%)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13641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A4622B-470C-4EA8-93E8-F3C31CAC58CC}"/>
              </a:ext>
            </a:extLst>
          </p:cNvPr>
          <p:cNvSpPr/>
          <p:nvPr/>
        </p:nvSpPr>
        <p:spPr>
          <a:xfrm>
            <a:off x="364981" y="5408675"/>
            <a:ext cx="10303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Learners started on social media in pre-teens.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SG" altLang="en-US" sz="2800" dirty="0"/>
              <a:t>High social media consumption per day</a:t>
            </a:r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314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</TotalTime>
  <Words>856</Words>
  <Application>Microsoft Office PowerPoint</Application>
  <PresentationFormat>Widescreen</PresentationFormat>
  <Paragraphs>229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Trebuchet MS</vt:lpstr>
      <vt:lpstr>Arial</vt:lpstr>
      <vt:lpstr>Calibri</vt:lpstr>
      <vt:lpstr>Wingdings 3</vt:lpstr>
      <vt:lpstr>SimSun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CHUANG XIU'ER</dc:creator>
  <cp:lastModifiedBy>YEOU EDDIE</cp:lastModifiedBy>
  <cp:revision>137</cp:revision>
  <cp:lastPrinted>2016-06-09T05:17:26Z</cp:lastPrinted>
  <dcterms:created xsi:type="dcterms:W3CDTF">2014-09-12T02:18:09Z</dcterms:created>
  <dcterms:modified xsi:type="dcterms:W3CDTF">2018-05-22T13:23:07Z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522D51C0-E813-4138-8E08-C8130D30B223</vt:lpwstr>
  </property>
  <property fmtid="{D5CDD505-2E9C-101B-9397-08002B2CF9AE}" pid="3" name="ArticulatePath">
    <vt:lpwstr>eLFA2018_Future_ready_grads_personalised_SDT_Tech_rich_env_Eddie_2</vt:lpwstr>
  </property>
</Properties>
</file>