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9" r:id="rId5"/>
    <p:sldId id="299" r:id="rId6"/>
    <p:sldId id="301" r:id="rId7"/>
    <p:sldId id="303" r:id="rId8"/>
    <p:sldId id="302" r:id="rId9"/>
    <p:sldId id="304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299"/>
            <p14:sldId id="301"/>
            <p14:sldId id="303"/>
            <p14:sldId id="302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AD8"/>
    <a:srgbClr val="2F3648"/>
    <a:srgbClr val="767171"/>
    <a:srgbClr val="38A159"/>
    <a:srgbClr val="112C0B"/>
    <a:srgbClr val="B92121"/>
    <a:srgbClr val="D92A2B"/>
    <a:srgbClr val="004648"/>
    <a:srgbClr val="005E60"/>
    <a:srgbClr val="00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8" autoAdjust="0"/>
    <p:restoredTop sz="76854" autoAdjust="0"/>
  </p:normalViewPr>
  <p:slideViewPr>
    <p:cSldViewPr snapToGrid="0" snapToObjects="1">
      <p:cViewPr varScale="1">
        <p:scale>
          <a:sx n="57" d="100"/>
          <a:sy n="57" d="100"/>
        </p:scale>
        <p:origin x="1068" y="60"/>
      </p:cViewPr>
      <p:guideLst/>
    </p:cSldViewPr>
  </p:slideViewPr>
  <p:notesTextViewPr>
    <p:cViewPr>
      <p:scale>
        <a:sx n="3" d="2"/>
        <a:sy n="3" d="2"/>
      </p:scale>
      <p:origin x="0" y="-42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Good</a:t>
            </a:r>
            <a:r>
              <a:rPr lang="en-US" sz="1000" baseline="0" dirty="0" smtClean="0"/>
              <a:t> afternoon everyone. Thank you for your attention. I am Daniel, learning tech cons, from UNNC, UNNC for short. In this semester, we are running a pilot at UNNC to enhance student in-class engagement by using ALP. I’d like to share our experience during this pilot to you. Hopefully it would be helpful to the similar practices in you institutions. 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</a:t>
            </a:r>
            <a:r>
              <a:rPr lang="en-US" baseline="0" dirty="0" smtClean="0"/>
              <a:t> all, let me introduce our UNNC very briefly. </a:t>
            </a:r>
          </a:p>
          <a:p>
            <a:r>
              <a:rPr lang="en-US" baseline="0" dirty="0" smtClean="0"/>
              <a:t>UNNC is established in 2004, first….</a:t>
            </a:r>
          </a:p>
          <a:p>
            <a:r>
              <a:rPr lang="en-US" dirty="0" smtClean="0"/>
              <a:t>UNNC</a:t>
            </a:r>
            <a:r>
              <a:rPr lang="en-US" baseline="0" dirty="0" smtClean="0"/>
              <a:t> is a joint venture, which is run by UNUK and Zhejiang </a:t>
            </a:r>
            <a:r>
              <a:rPr lang="en-US" baseline="0" dirty="0" err="1" smtClean="0"/>
              <a:t>Wanli</a:t>
            </a:r>
            <a:r>
              <a:rPr lang="en-US" baseline="0" dirty="0" smtClean="0"/>
              <a:t> Edu Group. </a:t>
            </a:r>
          </a:p>
          <a:p>
            <a:r>
              <a:rPr lang="en-US" baseline="0" dirty="0" smtClean="0"/>
              <a:t>There are more than 7800 students at UNNC. Most of majority….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</a:t>
            </a:r>
            <a:r>
              <a:rPr lang="en-US" baseline="0" dirty="0" smtClean="0"/>
              <a:t> me explain why we’d like to run this pilot at UNNC. </a:t>
            </a:r>
          </a:p>
          <a:p>
            <a:r>
              <a:rPr lang="en-US" baseline="0" dirty="0" smtClean="0"/>
              <a:t>On the left, students are attending a lecture. Some… some don’t understand. </a:t>
            </a:r>
          </a:p>
          <a:p>
            <a:r>
              <a:rPr lang="en-US" baseline="0" dirty="0" smtClean="0"/>
              <a:t>Domestic UG, don’t ask question. </a:t>
            </a:r>
          </a:p>
          <a:p>
            <a:r>
              <a:rPr lang="en-US" baseline="0" dirty="0" smtClean="0"/>
              <a:t>There is few interactions.</a:t>
            </a:r>
          </a:p>
          <a:p>
            <a:r>
              <a:rPr lang="en-US" baseline="0" dirty="0" smtClean="0"/>
              <a:t>They listen and think in lectures.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3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other hand,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2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then take a look</a:t>
            </a:r>
            <a:r>
              <a:rPr lang="en-US" baseline="0" dirty="0" smtClean="0"/>
              <a:t> at changes brought by this pilot and Echo360 ALP.  </a:t>
            </a:r>
          </a:p>
          <a:p>
            <a:r>
              <a:rPr lang="en-US" baseline="0" dirty="0" smtClean="0"/>
              <a:t>On the left, this is a student view of Echo360 ALP. This is lecture’s slides uploaded by the lecturer before class.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9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I’d like to show</a:t>
            </a:r>
            <a:r>
              <a:rPr lang="en-US" baseline="0" dirty="0" smtClean="0"/>
              <a:t> you the major deliverables of this pilot. </a:t>
            </a:r>
            <a:endParaRPr lang="en-GB" baseline="0" dirty="0" smtClean="0"/>
          </a:p>
          <a:p>
            <a:r>
              <a:rPr lang="en-US" baseline="0" dirty="0" smtClean="0"/>
              <a:t>License</a:t>
            </a:r>
          </a:p>
          <a:p>
            <a:r>
              <a:rPr lang="en-US" baseline="0" dirty="0" smtClean="0"/>
              <a:t>We are not decision and policy maker in T&amp;L. Have to recruit.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</a:t>
            </a:r>
            <a:r>
              <a:rPr lang="en-US" baseline="0" dirty="0" smtClean="0"/>
              <a:t>d to change behavior and mind. Even for academics who are interested. Change pace. </a:t>
            </a:r>
          </a:p>
          <a:p>
            <a:r>
              <a:rPr lang="en-US" baseline="0" dirty="0" smtClean="0"/>
              <a:t>We need to raise their awareness of that digital tools can be useful for more effective T&amp;L. </a:t>
            </a:r>
          </a:p>
          <a:p>
            <a:r>
              <a:rPr lang="en-US" baseline="0" dirty="0" smtClean="0"/>
              <a:t>The culture is that not every academic is willing to embrace change. Only self-motivated academics are. So systematic incentive mechanism shall be built.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20737" t="-2407" r="-9007" b="-12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7" y="-2"/>
            <a:ext cx="7639046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3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5" userDrawn="1">
          <p15:clr>
            <a:srgbClr val="FBAE40"/>
          </p15:clr>
        </p15:guide>
        <p15:guide id="3" pos="56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503758" y="-1"/>
            <a:ext cx="7639046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759" y="23974"/>
            <a:ext cx="763905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501503" y="1"/>
            <a:ext cx="7646069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7775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471046"/>
            <a:ext cx="4019550" cy="2387600"/>
          </a:xfrm>
        </p:spPr>
        <p:txBody>
          <a:bodyPr>
            <a:noAutofit/>
          </a:bodyPr>
          <a:lstStyle/>
          <a:p>
            <a:r>
              <a:rPr lang="en-GB" sz="2800" dirty="0"/>
              <a:t>Enhancing </a:t>
            </a:r>
            <a:r>
              <a:rPr lang="en-GB" sz="2800" dirty="0" smtClean="0"/>
              <a:t>Student</a:t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800" dirty="0"/>
              <a:t>In-Class Engagement with the Echo360 Active Learning </a:t>
            </a:r>
            <a:r>
              <a:rPr lang="en-GB" sz="2800" dirty="0" smtClean="0"/>
              <a:t>Platform (ALP)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Daniel DAI</a:t>
            </a:r>
          </a:p>
          <a:p>
            <a:r>
              <a:rPr lang="en-US" sz="1600" dirty="0" smtClean="0"/>
              <a:t>Learning Technology Consultant</a:t>
            </a:r>
          </a:p>
          <a:p>
            <a:r>
              <a:rPr lang="en-US" sz="1600" dirty="0" smtClean="0"/>
              <a:t>The University of Nottingham Ningbo </a:t>
            </a:r>
            <a:br>
              <a:rPr lang="en-US" sz="1600" dirty="0" smtClean="0"/>
            </a:br>
            <a:r>
              <a:rPr lang="en-US" sz="1600" dirty="0" smtClean="0"/>
              <a:t>China (UNNC)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471046"/>
            <a:ext cx="4019550" cy="2387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Thanks for Watching!</a:t>
            </a:r>
            <a:br>
              <a:rPr lang="en-GB" sz="2800" dirty="0" smtClean="0"/>
            </a:br>
            <a:r>
              <a:rPr lang="en-GB" sz="2800" smtClean="0"/>
              <a:t>Questions?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2298" y="3704076"/>
            <a:ext cx="4019405" cy="1079795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Daniel DAI</a:t>
            </a:r>
          </a:p>
          <a:p>
            <a:pPr marL="285750" indent="-285750">
              <a:buFont typeface="Wingdings" panose="05000000000000000000" pitchFamily="2" charset="2"/>
              <a:buChar char="*"/>
            </a:pPr>
            <a:r>
              <a:rPr lang="en-US" sz="1600" dirty="0" smtClean="0"/>
              <a:t>daniel.dai@nottingham.edu.cn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708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UNNC</a:t>
            </a:r>
            <a:endParaRPr lang="en-GB" dirty="0"/>
          </a:p>
        </p:txBody>
      </p:sp>
      <p:pic>
        <p:nvPicPr>
          <p:cNvPr id="2062" name="Picture 14" descr="https://ww3.sinaimg.cn/mw690/64105449jw1env313dx67j21rw16odx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 bwMode="auto">
          <a:xfrm>
            <a:off x="0" y="1027273"/>
            <a:ext cx="9155536" cy="55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4528456" y="2070797"/>
            <a:ext cx="481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Established in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2004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The first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Sino-foreign university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China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4577767" y="3414653"/>
            <a:ext cx="481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Run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by The University of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Nottingham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with co-operation from Zhejiang </a:t>
            </a:r>
            <a:r>
              <a:rPr lang="en-GB" sz="2000" dirty="0" err="1">
                <a:solidFill>
                  <a:schemeClr val="bg1"/>
                </a:solidFill>
                <a:latin typeface="+mj-lt"/>
              </a:rPr>
              <a:t>Wanli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 Education Group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4621310" y="5036205"/>
            <a:ext cx="481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More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than 7,800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students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Vast majority recruited from Mainland China via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Gaokao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system</a:t>
            </a:r>
            <a:endParaRPr lang="en-GB" sz="2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86" y="2163300"/>
            <a:ext cx="576000" cy="5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12" y="3634112"/>
            <a:ext cx="576000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4" y="5167488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(Students)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5862" y="1978431"/>
            <a:ext cx="4228137" cy="3244582"/>
          </a:xfrm>
          <a:prstGeom prst="rect">
            <a:avLst/>
          </a:prstGeom>
          <a:gradFill>
            <a:gsLst>
              <a:gs pos="0">
                <a:srgbClr val="2F3648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86" y="2092828"/>
            <a:ext cx="540000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4915862" y="2704812"/>
            <a:ext cx="4112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altLang="zh-CN" sz="2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ight</a:t>
            </a: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not understand contents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Don’t ask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Few </a:t>
            </a:r>
            <a:r>
              <a:rPr lang="en-GB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interaction with </a:t>
            </a: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academics and peers</a:t>
            </a:r>
            <a:endParaRPr lang="en-GB" sz="2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Listen and </a:t>
            </a: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think</a:t>
            </a:r>
            <a:endParaRPr lang="en-GB" sz="2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“大学上课”的图片搜索结果">
            <a:extLst>
              <a:ext uri="{FF2B5EF4-FFF2-40B4-BE49-F238E27FC236}">
                <a16:creationId xmlns="" xmlns:a16="http://schemas.microsoft.com/office/drawing/2014/main" id="{42721652-1CA7-45BC-B438-C0C24FEA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431"/>
            <a:ext cx="491586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</a:t>
            </a:r>
            <a:r>
              <a:rPr lang="en-GB" dirty="0" smtClean="0"/>
              <a:t>(Academics)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15862" y="1978431"/>
            <a:ext cx="4228137" cy="3244582"/>
          </a:xfrm>
          <a:prstGeom prst="rect">
            <a:avLst/>
          </a:prstGeom>
          <a:gradFill>
            <a:gsLst>
              <a:gs pos="0">
                <a:srgbClr val="2F3648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86" y="2092828"/>
            <a:ext cx="540000" cy="5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4915862" y="2704812"/>
            <a:ext cx="4112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Hard to tell who 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To which extend students understand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No real-time barometer in class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Assignment, exam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etc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-- too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lecturer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 descr="“lecturer”的图片搜索结果">
            <a:extLst>
              <a:ext uri="{FF2B5EF4-FFF2-40B4-BE49-F238E27FC236}">
                <a16:creationId xmlns="" xmlns:a16="http://schemas.microsoft.com/office/drawing/2014/main" id="{037C7F5C-AAFC-46A5-A880-357F40EA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8429"/>
            <a:ext cx="493553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(Students</a:t>
            </a:r>
            <a:r>
              <a:rPr lang="en-GB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0100" y="1688145"/>
            <a:ext cx="3202710" cy="3852379"/>
          </a:xfrm>
          <a:prstGeom prst="rect">
            <a:avLst/>
          </a:prstGeom>
          <a:gradFill>
            <a:gsLst>
              <a:gs pos="0">
                <a:srgbClr val="2F3648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5940099" y="2333057"/>
            <a:ext cx="3202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Post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Answer questions &amp; discuss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Raise confuse flag</a:t>
            </a:r>
            <a:endParaRPr lang="en-GB" sz="2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Take notes and bookmarks</a:t>
            </a:r>
            <a:endParaRPr lang="en-GB" sz="2200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Listen, think, share and collaborate</a:t>
            </a:r>
            <a:endParaRPr lang="en-GB" sz="2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-3501" y="1688145"/>
            <a:ext cx="5943600" cy="3852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12" y="1919095"/>
            <a:ext cx="2401514" cy="34334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8760" y="3796726"/>
            <a:ext cx="2243375" cy="950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4129320" y="1147528"/>
            <a:ext cx="793662" cy="378691"/>
          </a:xfrm>
          <a:prstGeom prst="wedgeRoundRectCallout">
            <a:avLst>
              <a:gd name="adj1" fmla="val -62654"/>
              <a:gd name="adj2" fmla="val 101524"/>
              <a:gd name="adj3" fmla="val 16667"/>
            </a:avLst>
          </a:prstGeom>
          <a:solidFill>
            <a:srgbClr val="2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 Semibold" panose="020B0702040204020203" pitchFamily="34" charset="0"/>
              </a:rPr>
              <a:t>Confuse Flag</a:t>
            </a:r>
            <a:endParaRPr lang="en-GB" sz="1200" dirty="0">
              <a:latin typeface="Segoe UI Semibold" panose="020B07020402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011430" y="1147742"/>
            <a:ext cx="1095700" cy="378691"/>
          </a:xfrm>
          <a:prstGeom prst="wedgeRoundRectCallout">
            <a:avLst>
              <a:gd name="adj1" fmla="val 7478"/>
              <a:gd name="adj2" fmla="val 103963"/>
              <a:gd name="adj3" fmla="val 16667"/>
            </a:avLst>
          </a:prstGeom>
          <a:solidFill>
            <a:srgbClr val="2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 Semibold" panose="020B0702040204020203" pitchFamily="34" charset="0"/>
              </a:rPr>
              <a:t>Bookmarks</a:t>
            </a:r>
            <a:endParaRPr lang="en-GB" sz="1200" dirty="0">
              <a:latin typeface="Segoe UI Semibold" panose="020B0702040204020203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290618" y="1147527"/>
            <a:ext cx="677681" cy="378691"/>
          </a:xfrm>
          <a:prstGeom prst="wedgeRoundRectCallout">
            <a:avLst>
              <a:gd name="adj1" fmla="val 22485"/>
              <a:gd name="adj2" fmla="val 116158"/>
              <a:gd name="adj3" fmla="val 16667"/>
            </a:avLst>
          </a:prstGeom>
          <a:solidFill>
            <a:srgbClr val="2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Segoe UI Semibold" panose="020B0702040204020203" pitchFamily="34" charset="0"/>
              </a:rPr>
              <a:t>Notes</a:t>
            </a:r>
            <a:endParaRPr lang="en-GB" sz="1200" dirty="0">
              <a:latin typeface="Segoe UI Semibold" panose="020B07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43" y="174060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(Academics)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844988" y="1688145"/>
            <a:ext cx="3299012" cy="3894532"/>
          </a:xfrm>
          <a:prstGeom prst="rect">
            <a:avLst/>
          </a:prstGeom>
          <a:gradFill>
            <a:gsLst>
              <a:gs pos="0">
                <a:srgbClr val="2F3648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GB" sz="3600" dirty="0"/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85093"/>
            <a:ext cx="5844988" cy="389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25" y="1951146"/>
            <a:ext cx="3682767" cy="32416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1" y="2658885"/>
            <a:ext cx="3689491" cy="25186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5941290" y="2392018"/>
            <a:ext cx="3202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Post quiz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Show real-time submissions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Publish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Multi-dimensional data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lecturer, facilitator and leader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5093"/>
            <a:ext cx="5844988" cy="38975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5525" y="3473743"/>
            <a:ext cx="4664352" cy="1981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85093"/>
            <a:ext cx="5844988" cy="38975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43" y="174060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GB" dirty="0"/>
          </a:p>
        </p:txBody>
      </p:sp>
      <p:sp>
        <p:nvSpPr>
          <p:cNvPr id="12" name="六边形 10"/>
          <p:cNvSpPr>
            <a:spLocks noChangeArrowheads="1"/>
          </p:cNvSpPr>
          <p:nvPr/>
        </p:nvSpPr>
        <p:spPr bwMode="auto">
          <a:xfrm rot="5400000">
            <a:off x="2547146" y="3198019"/>
            <a:ext cx="1466850" cy="1265238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76717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六边形 11"/>
          <p:cNvSpPr>
            <a:spLocks noChangeArrowheads="1"/>
          </p:cNvSpPr>
          <p:nvPr/>
        </p:nvSpPr>
        <p:spPr bwMode="auto">
          <a:xfrm rot="5400000">
            <a:off x="3177384" y="4390231"/>
            <a:ext cx="1466850" cy="1265237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2F3648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六边形 12"/>
          <p:cNvSpPr>
            <a:spLocks noChangeArrowheads="1"/>
          </p:cNvSpPr>
          <p:nvPr/>
        </p:nvSpPr>
        <p:spPr bwMode="auto">
          <a:xfrm rot="5400000">
            <a:off x="4505702" y="4408862"/>
            <a:ext cx="1466850" cy="1265238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1FBAD8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六边形 13"/>
          <p:cNvSpPr>
            <a:spLocks noChangeArrowheads="1"/>
          </p:cNvSpPr>
          <p:nvPr/>
        </p:nvSpPr>
        <p:spPr bwMode="auto">
          <a:xfrm rot="5400000">
            <a:off x="5151815" y="3198019"/>
            <a:ext cx="1466850" cy="1265237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76717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六边形 14"/>
          <p:cNvSpPr>
            <a:spLocks noChangeArrowheads="1"/>
          </p:cNvSpPr>
          <p:nvPr/>
        </p:nvSpPr>
        <p:spPr bwMode="auto">
          <a:xfrm rot="5400000">
            <a:off x="4494215" y="2005013"/>
            <a:ext cx="1468437" cy="1265237"/>
          </a:xfrm>
          <a:prstGeom prst="hexagon">
            <a:avLst>
              <a:gd name="adj" fmla="val 25007"/>
              <a:gd name="vf" fmla="val 115470"/>
            </a:avLst>
          </a:prstGeom>
          <a:solidFill>
            <a:srgbClr val="2F3648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六边形 15"/>
          <p:cNvSpPr>
            <a:spLocks noChangeArrowheads="1"/>
          </p:cNvSpPr>
          <p:nvPr/>
        </p:nvSpPr>
        <p:spPr bwMode="auto">
          <a:xfrm rot="5400000">
            <a:off x="3188496" y="2013744"/>
            <a:ext cx="1466850" cy="1265238"/>
          </a:xfrm>
          <a:prstGeom prst="hexagon">
            <a:avLst>
              <a:gd name="adj" fmla="val 24980"/>
              <a:gd name="vf" fmla="val 115470"/>
            </a:avLst>
          </a:prstGeom>
          <a:solidFill>
            <a:srgbClr val="1FBAD8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六边形 16"/>
          <p:cNvSpPr>
            <a:spLocks noChangeArrowheads="1"/>
          </p:cNvSpPr>
          <p:nvPr/>
        </p:nvSpPr>
        <p:spPr bwMode="auto">
          <a:xfrm rot="5400000">
            <a:off x="3881440" y="3240088"/>
            <a:ext cx="1379537" cy="1189037"/>
          </a:xfrm>
          <a:prstGeom prst="hexagon">
            <a:avLst>
              <a:gd name="adj" fmla="val 24993"/>
              <a:gd name="vf" fmla="val 115470"/>
            </a:avLst>
          </a:prstGeom>
          <a:noFill/>
          <a:ln w="12700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文本框 17"/>
          <p:cNvSpPr>
            <a:spLocks noChangeArrowheads="1"/>
          </p:cNvSpPr>
          <p:nvPr/>
        </p:nvSpPr>
        <p:spPr bwMode="auto">
          <a:xfrm>
            <a:off x="1151005" y="1589870"/>
            <a:ext cx="20201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1FBAD8"/>
                </a:solidFill>
                <a:latin typeface="+mj-lt"/>
                <a:sym typeface="Calibri" panose="020F0502020204030204" pitchFamily="34" charset="0"/>
              </a:rPr>
              <a:t>Pilot License</a:t>
            </a:r>
            <a:endParaRPr lang="en-US" altLang="zh-CN" sz="1100" b="1" dirty="0" smtClean="0">
              <a:solidFill>
                <a:srgbClr val="1FBAD8"/>
              </a:solidFill>
              <a:latin typeface="+mj-lt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2-month trial license</a:t>
            </a:r>
            <a:endParaRPr lang="zh-CN" altLang="en-US" sz="1600" dirty="0">
              <a:solidFill>
                <a:srgbClr val="000000"/>
              </a:solidFill>
              <a:latin typeface="+mj-lt"/>
              <a:sym typeface="Calibri" panose="020F0502020204030204" pitchFamily="34" charset="0"/>
            </a:endParaRPr>
          </a:p>
        </p:txBody>
      </p:sp>
      <p:sp>
        <p:nvSpPr>
          <p:cNvPr id="29" name="文本框 18"/>
          <p:cNvSpPr>
            <a:spLocks noChangeArrowheads="1"/>
          </p:cNvSpPr>
          <p:nvPr/>
        </p:nvSpPr>
        <p:spPr bwMode="auto">
          <a:xfrm>
            <a:off x="507463" y="3379788"/>
            <a:ext cx="200429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767171"/>
                </a:solidFill>
                <a:latin typeface="+mj-lt"/>
                <a:sym typeface="Calibri" panose="020F0502020204030204" pitchFamily="34" charset="0"/>
              </a:rPr>
              <a:t>Recruitment</a:t>
            </a:r>
            <a:endParaRPr lang="en-US" altLang="zh-CN" sz="1100" b="1" dirty="0" smtClean="0">
              <a:solidFill>
                <a:srgbClr val="767171"/>
              </a:solidFill>
              <a:latin typeface="+mj-lt"/>
              <a:sym typeface="Calibri" panose="020F0502020204030204" pitchFamily="34" charset="0"/>
            </a:endParaRPr>
          </a:p>
          <a:p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6 academics, 146 students</a:t>
            </a:r>
          </a:p>
        </p:txBody>
      </p:sp>
      <p:sp>
        <p:nvSpPr>
          <p:cNvPr id="30" name="文本框 19"/>
          <p:cNvSpPr>
            <a:spLocks noChangeArrowheads="1"/>
          </p:cNvSpPr>
          <p:nvPr/>
        </p:nvSpPr>
        <p:spPr bwMode="auto">
          <a:xfrm>
            <a:off x="1385551" y="5530629"/>
            <a:ext cx="18726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2F3648"/>
                </a:solidFill>
                <a:latin typeface="+mj-lt"/>
                <a:sym typeface="Calibri" panose="020F0502020204030204" pitchFamily="34" charset="0"/>
              </a:rPr>
              <a:t>Consultation</a:t>
            </a: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1-to-1 consultation</a:t>
            </a:r>
          </a:p>
        </p:txBody>
      </p:sp>
      <p:sp>
        <p:nvSpPr>
          <p:cNvPr id="31" name="文本框 20"/>
          <p:cNvSpPr>
            <a:spLocks noChangeArrowheads="1"/>
          </p:cNvSpPr>
          <p:nvPr/>
        </p:nvSpPr>
        <p:spPr bwMode="auto">
          <a:xfrm>
            <a:off x="5912556" y="1597589"/>
            <a:ext cx="265784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2F3648"/>
                </a:solidFill>
                <a:latin typeface="+mj-lt"/>
                <a:sym typeface="Calibri" panose="020F0502020204030204" pitchFamily="34" charset="0"/>
              </a:rPr>
              <a:t>Research</a:t>
            </a:r>
            <a:endParaRPr lang="en-US" altLang="zh-CN" sz="1100" b="1" dirty="0">
              <a:solidFill>
                <a:srgbClr val="2F3648"/>
              </a:solidFill>
              <a:latin typeface="+mj-lt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Presentation on </a:t>
            </a:r>
            <a:r>
              <a:rPr lang="en-US" altLang="zh-CN" sz="1600" dirty="0" err="1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eLFA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 2018</a:t>
            </a:r>
            <a:endParaRPr lang="zh-CN" altLang="en-US" sz="1600" dirty="0">
              <a:solidFill>
                <a:srgbClr val="000000"/>
              </a:solidFill>
              <a:latin typeface="+mj-lt"/>
              <a:sym typeface="Calibri" panose="020F0502020204030204" pitchFamily="34" charset="0"/>
            </a:endParaRPr>
          </a:p>
        </p:txBody>
      </p:sp>
      <p:sp>
        <p:nvSpPr>
          <p:cNvPr id="32" name="文本框 21"/>
          <p:cNvSpPr>
            <a:spLocks noChangeArrowheads="1"/>
          </p:cNvSpPr>
          <p:nvPr/>
        </p:nvSpPr>
        <p:spPr bwMode="auto">
          <a:xfrm>
            <a:off x="6604753" y="3292393"/>
            <a:ext cx="2344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767171"/>
                </a:solidFill>
                <a:latin typeface="+mj-lt"/>
                <a:sym typeface="Calibri" panose="020F0502020204030204" pitchFamily="34" charset="0"/>
              </a:rPr>
              <a:t>Survey</a:t>
            </a: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Effectiveness &amp; efficacy</a:t>
            </a: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Doing now</a:t>
            </a:r>
            <a:endParaRPr lang="zh-CN" altLang="en-US" sz="1600" dirty="0">
              <a:solidFill>
                <a:srgbClr val="000000"/>
              </a:solidFill>
              <a:latin typeface="+mj-lt"/>
              <a:sym typeface="Calibri" panose="020F0502020204030204" pitchFamily="34" charset="0"/>
            </a:endParaRPr>
          </a:p>
        </p:txBody>
      </p:sp>
      <p:sp>
        <p:nvSpPr>
          <p:cNvPr id="33" name="文本框 22"/>
          <p:cNvSpPr>
            <a:spLocks noChangeArrowheads="1"/>
          </p:cNvSpPr>
          <p:nvPr/>
        </p:nvSpPr>
        <p:spPr bwMode="auto">
          <a:xfrm>
            <a:off x="5861052" y="5481673"/>
            <a:ext cx="28424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1FBAD8"/>
                </a:solidFill>
                <a:latin typeface="+mj-lt"/>
                <a:sym typeface="Calibri" panose="020F0502020204030204" pitchFamily="34" charset="0"/>
              </a:rPr>
              <a:t>Class</a:t>
            </a:r>
            <a:endParaRPr lang="en-US" altLang="zh-CN" sz="1100" b="1" dirty="0">
              <a:solidFill>
                <a:srgbClr val="1FBAD8"/>
              </a:solidFill>
              <a:latin typeface="+mj-lt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Observe and support classes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0" y="2328534"/>
            <a:ext cx="650296" cy="6502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42" y="3502010"/>
            <a:ext cx="650296" cy="6502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38" y="4701181"/>
            <a:ext cx="650296" cy="6502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20" y="4653443"/>
            <a:ext cx="650296" cy="6502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73" y="3421054"/>
            <a:ext cx="650296" cy="6502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65" y="2274223"/>
            <a:ext cx="650296" cy="650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20" y="3495442"/>
            <a:ext cx="650296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4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figures (Mar – May 2018)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-163048" y="1350991"/>
            <a:ext cx="3733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6</a:t>
            </a:r>
          </a:p>
          <a:p>
            <a:pPr algn="ctr"/>
            <a:endParaRPr lang="en-US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Academics</a:t>
            </a:r>
            <a:endParaRPr lang="en-US" sz="1600" dirty="0" smtClean="0">
              <a:solidFill>
                <a:srgbClr val="2F3648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sz="16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Participating</a:t>
            </a:r>
            <a:endParaRPr lang="en-GB" sz="2800" dirty="0" smtClean="0">
              <a:solidFill>
                <a:srgbClr val="1FBAD8"/>
              </a:solidFill>
              <a:latin typeface="Segoe UI Semibold" panose="020B0702040204020203" pitchFamily="34" charset="0"/>
            </a:endParaRPr>
          </a:p>
          <a:p>
            <a:endParaRPr lang="en-GB" sz="2400" dirty="0">
              <a:solidFill>
                <a:srgbClr val="2F364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2515863" y="1373730"/>
            <a:ext cx="3733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28</a:t>
            </a:r>
          </a:p>
          <a:p>
            <a:pPr algn="ctr"/>
            <a:endParaRPr lang="en-US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Presentation</a:t>
            </a:r>
          </a:p>
          <a:p>
            <a:pPr algn="ctr"/>
            <a:r>
              <a:rPr lang="en-US" sz="16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Uploaded to Echo360</a:t>
            </a:r>
            <a:endParaRPr lang="en-GB" sz="1600" dirty="0" smtClean="0">
              <a:solidFill>
                <a:srgbClr val="1FBAD8"/>
              </a:solidFill>
              <a:latin typeface="Segoe UI Semibold" panose="020B0702040204020203" pitchFamily="34" charset="0"/>
            </a:endParaRPr>
          </a:p>
          <a:p>
            <a:pPr algn="ctr"/>
            <a:endParaRPr lang="en-GB" sz="2800" dirty="0">
              <a:solidFill>
                <a:srgbClr val="20BAD6"/>
              </a:solidFill>
              <a:latin typeface="Segoe UI Semibold" panose="020B0702040204020203" pitchFamily="34" charset="0"/>
            </a:endParaRPr>
          </a:p>
          <a:p>
            <a:endParaRPr lang="en-GB" sz="2400" dirty="0">
              <a:solidFill>
                <a:srgbClr val="2F364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5499576" y="1350991"/>
            <a:ext cx="38420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75</a:t>
            </a:r>
          </a:p>
          <a:p>
            <a:pPr algn="ctr"/>
            <a:endParaRPr lang="en-US" sz="2000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Interactive activities</a:t>
            </a:r>
          </a:p>
          <a:p>
            <a:pPr algn="ctr"/>
            <a:r>
              <a:rPr lang="en-US" sz="16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MCQ,, short-text question </a:t>
            </a:r>
            <a:r>
              <a:rPr lang="en-US" sz="1600" dirty="0" err="1" smtClean="0">
                <a:solidFill>
                  <a:srgbClr val="1FBAD8"/>
                </a:solidFill>
                <a:latin typeface="Segoe UI Semibold" panose="020B0702040204020203" pitchFamily="34" charset="0"/>
              </a:rPr>
              <a:t>etc</a:t>
            </a:r>
            <a:endParaRPr lang="en-GB" sz="2400" dirty="0">
              <a:solidFill>
                <a:srgbClr val="1FBAD8"/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811568" y="2340535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3468086" y="2347686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6528564" y="2358575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-163050" y="3920023"/>
            <a:ext cx="3733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146</a:t>
            </a:r>
          </a:p>
          <a:p>
            <a:pPr algn="ctr"/>
            <a:endParaRPr lang="en-US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Students</a:t>
            </a:r>
            <a:endParaRPr lang="en-US" sz="1600" dirty="0" smtClean="0">
              <a:solidFill>
                <a:srgbClr val="2F3648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sz="16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Participating</a:t>
            </a:r>
            <a:endParaRPr lang="en-GB" sz="2800" dirty="0" smtClean="0">
              <a:solidFill>
                <a:srgbClr val="1FBAD8"/>
              </a:solidFill>
              <a:latin typeface="Segoe UI Semibold" panose="020B0702040204020203" pitchFamily="34" charset="0"/>
            </a:endParaRPr>
          </a:p>
          <a:p>
            <a:endParaRPr lang="en-GB" sz="2400" dirty="0">
              <a:solidFill>
                <a:srgbClr val="2F364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2515861" y="3942762"/>
            <a:ext cx="3733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612</a:t>
            </a:r>
          </a:p>
          <a:p>
            <a:pPr algn="ctr"/>
            <a:endParaRPr lang="en-US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Presentation views</a:t>
            </a:r>
          </a:p>
          <a:p>
            <a:pPr algn="ctr"/>
            <a:r>
              <a:rPr lang="en-US" sz="16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From students in-class</a:t>
            </a:r>
            <a:endParaRPr lang="en-GB" sz="1600" dirty="0">
              <a:solidFill>
                <a:srgbClr val="1FBAD8"/>
              </a:solidFill>
              <a:latin typeface="Segoe UI Semibold" panose="020B0702040204020203" pitchFamily="34" charset="0"/>
            </a:endParaRPr>
          </a:p>
          <a:p>
            <a:pPr algn="ctr"/>
            <a:endParaRPr lang="en-GB" sz="2800" dirty="0">
              <a:solidFill>
                <a:srgbClr val="20BAD6"/>
              </a:solidFill>
              <a:latin typeface="Segoe UI Semibold" panose="020B0702040204020203" pitchFamily="34" charset="0"/>
            </a:endParaRPr>
          </a:p>
          <a:p>
            <a:endParaRPr lang="en-GB" sz="2400" dirty="0">
              <a:solidFill>
                <a:srgbClr val="2F364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018A6F3-1B32-45B6-8EBA-2EC0A0538A7B}"/>
              </a:ext>
            </a:extLst>
          </p:cNvPr>
          <p:cNvSpPr txBox="1"/>
          <p:nvPr/>
        </p:nvSpPr>
        <p:spPr>
          <a:xfrm>
            <a:off x="5499574" y="3920023"/>
            <a:ext cx="38420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FBAD8"/>
                </a:solidFill>
                <a:latin typeface="Segoe UI Semibold" panose="020B0702040204020203" pitchFamily="34" charset="0"/>
              </a:rPr>
              <a:t>391</a:t>
            </a:r>
          </a:p>
          <a:p>
            <a:pPr algn="ctr"/>
            <a:endParaRPr lang="en-US" sz="2000" dirty="0" smtClean="0">
              <a:solidFill>
                <a:srgbClr val="003366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2F3648"/>
                </a:solidFill>
                <a:latin typeface="Segoe UI Semibold" panose="020B0702040204020203" pitchFamily="34" charset="0"/>
              </a:rPr>
              <a:t>Activity participations</a:t>
            </a:r>
          </a:p>
          <a:p>
            <a:pPr algn="ctr"/>
            <a:r>
              <a:rPr lang="en-US" sz="1600" dirty="0">
                <a:solidFill>
                  <a:srgbClr val="1FBAD8"/>
                </a:solidFill>
                <a:latin typeface="Segoe UI Semibold" panose="020B0702040204020203" pitchFamily="34" charset="0"/>
              </a:rPr>
              <a:t>From students in-class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811566" y="4909567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3468084" y="4916718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ED9856D7-700E-47FA-A432-E02AF8E7CF16}"/>
              </a:ext>
            </a:extLst>
          </p:cNvPr>
          <p:cNvCxnSpPr/>
          <p:nvPr/>
        </p:nvCxnSpPr>
        <p:spPr>
          <a:xfrm flipH="1">
            <a:off x="6528562" y="4927607"/>
            <a:ext cx="178408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18" name="任意多边形 12"/>
          <p:cNvSpPr>
            <a:spLocks noChangeArrowheads="1"/>
          </p:cNvSpPr>
          <p:nvPr/>
        </p:nvSpPr>
        <p:spPr bwMode="auto">
          <a:xfrm rot="2083007">
            <a:off x="3157379" y="2718090"/>
            <a:ext cx="1440000" cy="1440000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w 3340100"/>
              <a:gd name="T103" fmla="*/ 0 h 3340100"/>
              <a:gd name="T104" fmla="*/ 3340100 w 3340100"/>
              <a:gd name="T105" fmla="*/ 3340100 h 334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1FBAD8"/>
          </a:solidFill>
          <a:ln>
            <a:noFill/>
          </a:ln>
        </p:spPr>
        <p:txBody>
          <a:bodyPr anchor="ctr"/>
          <a:lstStyle/>
          <a:p>
            <a:endParaRPr lang="en-GB" sz="1600"/>
          </a:p>
        </p:txBody>
      </p:sp>
      <p:sp>
        <p:nvSpPr>
          <p:cNvPr id="19" name="任意多边形 15"/>
          <p:cNvSpPr>
            <a:spLocks noChangeArrowheads="1"/>
          </p:cNvSpPr>
          <p:nvPr/>
        </p:nvSpPr>
        <p:spPr bwMode="auto">
          <a:xfrm rot="2535249">
            <a:off x="4172123" y="3719969"/>
            <a:ext cx="1440000" cy="1440000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w 3340100"/>
              <a:gd name="T103" fmla="*/ 0 h 3340100"/>
              <a:gd name="T104" fmla="*/ 3340100 w 3340100"/>
              <a:gd name="T105" fmla="*/ 3340100 h 334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txBody>
          <a:bodyPr anchor="ctr"/>
          <a:lstStyle/>
          <a:p>
            <a:endParaRPr lang="en-GB" sz="1600"/>
          </a:p>
        </p:txBody>
      </p:sp>
      <p:sp>
        <p:nvSpPr>
          <p:cNvPr id="20" name="任意多边形 18"/>
          <p:cNvSpPr>
            <a:spLocks noChangeArrowheads="1"/>
          </p:cNvSpPr>
          <p:nvPr/>
        </p:nvSpPr>
        <p:spPr bwMode="auto">
          <a:xfrm rot="1877475">
            <a:off x="4528316" y="2306809"/>
            <a:ext cx="1440000" cy="1440000"/>
          </a:xfrm>
          <a:custGeom>
            <a:avLst/>
            <a:gdLst>
              <a:gd name="T0" fmla="*/ 498475 w 3340100"/>
              <a:gd name="T1" fmla="*/ 1670050 h 3340100"/>
              <a:gd name="T2" fmla="*/ 2841625 w 3340100"/>
              <a:gd name="T3" fmla="*/ 1670050 h 3340100"/>
              <a:gd name="T4" fmla="*/ 1670050 w 3340100"/>
              <a:gd name="T5" fmla="*/ 0 h 3340100"/>
              <a:gd name="T6" fmla="*/ 1859784 w 3340100"/>
              <a:gd name="T7" fmla="*/ 196816 h 3340100"/>
              <a:gd name="T8" fmla="*/ 2059006 w 3340100"/>
              <a:gd name="T9" fmla="*/ 235975 h 3340100"/>
              <a:gd name="T10" fmla="*/ 2320109 w 3340100"/>
              <a:gd name="T11" fmla="*/ 131241 h 3340100"/>
              <a:gd name="T12" fmla="*/ 2408748 w 3340100"/>
              <a:gd name="T13" fmla="*/ 378280 h 3340100"/>
              <a:gd name="T14" fmla="*/ 2581052 w 3340100"/>
              <a:gd name="T15" fmla="*/ 493168 h 3340100"/>
              <a:gd name="T16" fmla="*/ 2850954 w 3340100"/>
              <a:gd name="T17" fmla="*/ 489147 h 3340100"/>
              <a:gd name="T18" fmla="*/ 2847600 w 3340100"/>
              <a:gd name="T19" fmla="*/ 756729 h 3340100"/>
              <a:gd name="T20" fmla="*/ 2965835 w 3340100"/>
              <a:gd name="T21" fmla="*/ 931807 h 3340100"/>
              <a:gd name="T22" fmla="*/ 3208859 w 3340100"/>
              <a:gd name="T23" fmla="*/ 1019991 h 3340100"/>
              <a:gd name="T24" fmla="*/ 3109474 w 3340100"/>
              <a:gd name="T25" fmla="*/ 1274380 h 3340100"/>
              <a:gd name="T26" fmla="*/ 3152100 w 3340100"/>
              <a:gd name="T27" fmla="*/ 1485194 h 3340100"/>
              <a:gd name="T28" fmla="*/ 3340100 w 3340100"/>
              <a:gd name="T29" fmla="*/ 1670050 h 3340100"/>
              <a:gd name="T30" fmla="*/ 3153687 w 3340100"/>
              <a:gd name="T31" fmla="*/ 1854028 h 3340100"/>
              <a:gd name="T32" fmla="*/ 3111325 w 3340100"/>
              <a:gd name="T33" fmla="*/ 2068045 h 3340100"/>
              <a:gd name="T34" fmla="*/ 3208859 w 3340100"/>
              <a:gd name="T35" fmla="*/ 2320109 h 3340100"/>
              <a:gd name="T36" fmla="*/ 2972048 w 3340100"/>
              <a:gd name="T37" fmla="*/ 2407590 h 3340100"/>
              <a:gd name="T38" fmla="*/ 2849578 w 3340100"/>
              <a:gd name="T39" fmla="*/ 2590250 h 3340100"/>
              <a:gd name="T40" fmla="*/ 2850954 w 3340100"/>
              <a:gd name="T41" fmla="*/ 2850954 h 3340100"/>
              <a:gd name="T42" fmla="*/ 2590250 w 3340100"/>
              <a:gd name="T43" fmla="*/ 2849578 h 3340100"/>
              <a:gd name="T44" fmla="*/ 2407590 w 3340100"/>
              <a:gd name="T45" fmla="*/ 2972048 h 3340100"/>
              <a:gd name="T46" fmla="*/ 2320109 w 3340100"/>
              <a:gd name="T47" fmla="*/ 3208859 h 3340100"/>
              <a:gd name="T48" fmla="*/ 2068045 w 3340100"/>
              <a:gd name="T49" fmla="*/ 3111325 h 3340100"/>
              <a:gd name="T50" fmla="*/ 1854028 w 3340100"/>
              <a:gd name="T51" fmla="*/ 3153687 h 3340100"/>
              <a:gd name="T52" fmla="*/ 1670050 w 3340100"/>
              <a:gd name="T53" fmla="*/ 3340100 h 3340100"/>
              <a:gd name="T54" fmla="*/ 1485194 w 3340100"/>
              <a:gd name="T55" fmla="*/ 3152100 h 3340100"/>
              <a:gd name="T56" fmla="*/ 1274380 w 3340100"/>
              <a:gd name="T57" fmla="*/ 3109474 h 3340100"/>
              <a:gd name="T58" fmla="*/ 1019991 w 3340100"/>
              <a:gd name="T59" fmla="*/ 3208859 h 3340100"/>
              <a:gd name="T60" fmla="*/ 931807 w 3340100"/>
              <a:gd name="T61" fmla="*/ 2965835 h 3340100"/>
              <a:gd name="T62" fmla="*/ 756729 w 3340100"/>
              <a:gd name="T63" fmla="*/ 2847600 h 3340100"/>
              <a:gd name="T64" fmla="*/ 489147 w 3340100"/>
              <a:gd name="T65" fmla="*/ 2850954 h 3340100"/>
              <a:gd name="T66" fmla="*/ 493168 w 3340100"/>
              <a:gd name="T67" fmla="*/ 2581052 h 3340100"/>
              <a:gd name="T68" fmla="*/ 378280 w 3340100"/>
              <a:gd name="T69" fmla="*/ 2408748 h 3340100"/>
              <a:gd name="T70" fmla="*/ 131241 w 3340100"/>
              <a:gd name="T71" fmla="*/ 2320109 h 3340100"/>
              <a:gd name="T72" fmla="*/ 235976 w 3340100"/>
              <a:gd name="T73" fmla="*/ 2059006 h 3340100"/>
              <a:gd name="T74" fmla="*/ 196816 w 3340100"/>
              <a:gd name="T75" fmla="*/ 1859784 h 3340100"/>
              <a:gd name="T76" fmla="*/ 0 w 3340100"/>
              <a:gd name="T77" fmla="*/ 1670050 h 3340100"/>
              <a:gd name="T78" fmla="*/ 198403 w 3340100"/>
              <a:gd name="T79" fmla="*/ 1479437 h 3340100"/>
              <a:gd name="T80" fmla="*/ 237827 w 3340100"/>
              <a:gd name="T81" fmla="*/ 1283418 h 3340100"/>
              <a:gd name="T82" fmla="*/ 131241 w 3340100"/>
              <a:gd name="T83" fmla="*/ 1019991 h 3340100"/>
              <a:gd name="T84" fmla="*/ 384493 w 3340100"/>
              <a:gd name="T85" fmla="*/ 930649 h 3340100"/>
              <a:gd name="T86" fmla="*/ 495146 w 3340100"/>
              <a:gd name="T87" fmla="*/ 765928 h 3340100"/>
              <a:gd name="T88" fmla="*/ 489147 w 3340100"/>
              <a:gd name="T89" fmla="*/ 489147 h 3340100"/>
              <a:gd name="T90" fmla="*/ 765928 w 3340100"/>
              <a:gd name="T91" fmla="*/ 495146 h 3340100"/>
              <a:gd name="T92" fmla="*/ 930649 w 3340100"/>
              <a:gd name="T93" fmla="*/ 384493 h 3340100"/>
              <a:gd name="T94" fmla="*/ 1019991 w 3340100"/>
              <a:gd name="T95" fmla="*/ 131241 h 3340100"/>
              <a:gd name="T96" fmla="*/ 1283418 w 3340100"/>
              <a:gd name="T97" fmla="*/ 237827 h 3340100"/>
              <a:gd name="T98" fmla="*/ 1479437 w 3340100"/>
              <a:gd name="T99" fmla="*/ 198403 h 3340100"/>
              <a:gd name="T100" fmla="*/ 1670050 w 3340100"/>
              <a:gd name="T101" fmla="*/ 0 h 3340100"/>
              <a:gd name="T102" fmla="*/ 0 w 3340100"/>
              <a:gd name="T103" fmla="*/ 0 h 3340100"/>
              <a:gd name="T104" fmla="*/ 3340100 w 3340100"/>
              <a:gd name="T105" fmla="*/ 3340100 h 3340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T102" t="T103" r="T104" b="T105"/>
            <a:pathLst>
              <a:path w="3340100" h="3340100">
                <a:moveTo>
                  <a:pt x="1670050" y="498475"/>
                </a:moveTo>
                <a:cubicBezTo>
                  <a:pt x="1023007" y="498475"/>
                  <a:pt x="498475" y="1023007"/>
                  <a:pt x="498475" y="1670050"/>
                </a:cubicBezTo>
                <a:cubicBezTo>
                  <a:pt x="498475" y="2317093"/>
                  <a:pt x="1023007" y="2841625"/>
                  <a:pt x="1670050" y="2841625"/>
                </a:cubicBezTo>
                <a:cubicBezTo>
                  <a:pt x="2317093" y="2841625"/>
                  <a:pt x="2841625" y="2317093"/>
                  <a:pt x="2841625" y="1670050"/>
                </a:cubicBezTo>
                <a:cubicBezTo>
                  <a:pt x="2841625" y="1023007"/>
                  <a:pt x="2317093" y="498475"/>
                  <a:pt x="1670050" y="498475"/>
                </a:cubicBezTo>
                <a:close/>
                <a:moveTo>
                  <a:pt x="1670050" y="0"/>
                </a:moveTo>
                <a:lnTo>
                  <a:pt x="1753194" y="4199"/>
                </a:lnTo>
                <a:lnTo>
                  <a:pt x="1859784" y="196816"/>
                </a:lnTo>
                <a:lnTo>
                  <a:pt x="1975233" y="214435"/>
                </a:lnTo>
                <a:lnTo>
                  <a:pt x="2059006" y="235975"/>
                </a:lnTo>
                <a:lnTo>
                  <a:pt x="2231291" y="98733"/>
                </a:lnTo>
                <a:lnTo>
                  <a:pt x="2320109" y="131241"/>
                </a:lnTo>
                <a:lnTo>
                  <a:pt x="2384278" y="162153"/>
                </a:lnTo>
                <a:lnTo>
                  <a:pt x="2408748" y="378280"/>
                </a:lnTo>
                <a:lnTo>
                  <a:pt x="2508255" y="438732"/>
                </a:lnTo>
                <a:lnTo>
                  <a:pt x="2581052" y="493168"/>
                </a:lnTo>
                <a:lnTo>
                  <a:pt x="2789449" y="433248"/>
                </a:lnTo>
                <a:lnTo>
                  <a:pt x="2850954" y="489147"/>
                </a:lnTo>
                <a:lnTo>
                  <a:pt x="2906853" y="550651"/>
                </a:lnTo>
                <a:lnTo>
                  <a:pt x="2847600" y="756729"/>
                </a:lnTo>
                <a:lnTo>
                  <a:pt x="2910892" y="841369"/>
                </a:lnTo>
                <a:lnTo>
                  <a:pt x="2965835" y="931807"/>
                </a:lnTo>
                <a:lnTo>
                  <a:pt x="3177947" y="955822"/>
                </a:lnTo>
                <a:lnTo>
                  <a:pt x="3208859" y="1019991"/>
                </a:lnTo>
                <a:lnTo>
                  <a:pt x="3241367" y="1108809"/>
                </a:lnTo>
                <a:lnTo>
                  <a:pt x="3109474" y="1274380"/>
                </a:lnTo>
                <a:lnTo>
                  <a:pt x="3135189" y="1374392"/>
                </a:lnTo>
                <a:lnTo>
                  <a:pt x="3152100" y="1485194"/>
                </a:lnTo>
                <a:lnTo>
                  <a:pt x="3335902" y="1586906"/>
                </a:lnTo>
                <a:lnTo>
                  <a:pt x="3340100" y="1670050"/>
                </a:lnTo>
                <a:lnTo>
                  <a:pt x="3335902" y="1753194"/>
                </a:lnTo>
                <a:lnTo>
                  <a:pt x="3153687" y="1854028"/>
                </a:lnTo>
                <a:lnTo>
                  <a:pt x="3135189" y="1975233"/>
                </a:lnTo>
                <a:lnTo>
                  <a:pt x="3111325" y="2068045"/>
                </a:lnTo>
                <a:lnTo>
                  <a:pt x="3241367" y="2231291"/>
                </a:lnTo>
                <a:lnTo>
                  <a:pt x="3208859" y="2320109"/>
                </a:lnTo>
                <a:lnTo>
                  <a:pt x="3177947" y="2384278"/>
                </a:lnTo>
                <a:lnTo>
                  <a:pt x="2972048" y="2407590"/>
                </a:lnTo>
                <a:lnTo>
                  <a:pt x="2910892" y="2508255"/>
                </a:lnTo>
                <a:lnTo>
                  <a:pt x="2849578" y="2590250"/>
                </a:lnTo>
                <a:lnTo>
                  <a:pt x="2906853" y="2789449"/>
                </a:lnTo>
                <a:lnTo>
                  <a:pt x="2850954" y="2850954"/>
                </a:lnTo>
                <a:lnTo>
                  <a:pt x="2789449" y="2906853"/>
                </a:lnTo>
                <a:lnTo>
                  <a:pt x="2590250" y="2849578"/>
                </a:lnTo>
                <a:lnTo>
                  <a:pt x="2508255" y="2910892"/>
                </a:lnTo>
                <a:lnTo>
                  <a:pt x="2407590" y="2972048"/>
                </a:lnTo>
                <a:lnTo>
                  <a:pt x="2384278" y="3177947"/>
                </a:lnTo>
                <a:lnTo>
                  <a:pt x="2320109" y="3208859"/>
                </a:lnTo>
                <a:lnTo>
                  <a:pt x="2231291" y="3241367"/>
                </a:lnTo>
                <a:lnTo>
                  <a:pt x="2068045" y="3111325"/>
                </a:lnTo>
                <a:lnTo>
                  <a:pt x="1975233" y="3135189"/>
                </a:lnTo>
                <a:lnTo>
                  <a:pt x="1854028" y="3153687"/>
                </a:lnTo>
                <a:lnTo>
                  <a:pt x="1753194" y="3335902"/>
                </a:lnTo>
                <a:lnTo>
                  <a:pt x="1670050" y="3340100"/>
                </a:lnTo>
                <a:lnTo>
                  <a:pt x="1586906" y="3335902"/>
                </a:lnTo>
                <a:lnTo>
                  <a:pt x="1485194" y="3152100"/>
                </a:lnTo>
                <a:lnTo>
                  <a:pt x="1374392" y="3135189"/>
                </a:lnTo>
                <a:lnTo>
                  <a:pt x="1274380" y="3109474"/>
                </a:lnTo>
                <a:lnTo>
                  <a:pt x="1108809" y="3241367"/>
                </a:lnTo>
                <a:lnTo>
                  <a:pt x="1019991" y="3208859"/>
                </a:lnTo>
                <a:lnTo>
                  <a:pt x="955822" y="3177947"/>
                </a:lnTo>
                <a:lnTo>
                  <a:pt x="931807" y="2965835"/>
                </a:lnTo>
                <a:lnTo>
                  <a:pt x="841369" y="2910892"/>
                </a:lnTo>
                <a:lnTo>
                  <a:pt x="756729" y="2847600"/>
                </a:lnTo>
                <a:lnTo>
                  <a:pt x="550651" y="2906853"/>
                </a:lnTo>
                <a:lnTo>
                  <a:pt x="489147" y="2850954"/>
                </a:lnTo>
                <a:lnTo>
                  <a:pt x="433248" y="2789449"/>
                </a:lnTo>
                <a:lnTo>
                  <a:pt x="493168" y="2581052"/>
                </a:lnTo>
                <a:lnTo>
                  <a:pt x="438732" y="2508255"/>
                </a:lnTo>
                <a:lnTo>
                  <a:pt x="378280" y="2408748"/>
                </a:lnTo>
                <a:lnTo>
                  <a:pt x="162153" y="2384278"/>
                </a:lnTo>
                <a:lnTo>
                  <a:pt x="131241" y="2320109"/>
                </a:lnTo>
                <a:lnTo>
                  <a:pt x="98733" y="2231291"/>
                </a:lnTo>
                <a:lnTo>
                  <a:pt x="235976" y="2059006"/>
                </a:lnTo>
                <a:lnTo>
                  <a:pt x="214435" y="1975233"/>
                </a:lnTo>
                <a:lnTo>
                  <a:pt x="196816" y="1859784"/>
                </a:lnTo>
                <a:lnTo>
                  <a:pt x="4199" y="1753194"/>
                </a:lnTo>
                <a:lnTo>
                  <a:pt x="0" y="1670050"/>
                </a:lnTo>
                <a:lnTo>
                  <a:pt x="4199" y="1586906"/>
                </a:lnTo>
                <a:lnTo>
                  <a:pt x="198403" y="1479437"/>
                </a:lnTo>
                <a:lnTo>
                  <a:pt x="214435" y="1374392"/>
                </a:lnTo>
                <a:lnTo>
                  <a:pt x="237827" y="1283418"/>
                </a:lnTo>
                <a:lnTo>
                  <a:pt x="98733" y="1108809"/>
                </a:lnTo>
                <a:lnTo>
                  <a:pt x="131241" y="1019991"/>
                </a:lnTo>
                <a:lnTo>
                  <a:pt x="162153" y="955822"/>
                </a:lnTo>
                <a:lnTo>
                  <a:pt x="384493" y="930649"/>
                </a:lnTo>
                <a:lnTo>
                  <a:pt x="438732" y="841369"/>
                </a:lnTo>
                <a:lnTo>
                  <a:pt x="495146" y="765928"/>
                </a:lnTo>
                <a:lnTo>
                  <a:pt x="433248" y="550651"/>
                </a:lnTo>
                <a:lnTo>
                  <a:pt x="489147" y="489147"/>
                </a:lnTo>
                <a:lnTo>
                  <a:pt x="550651" y="433248"/>
                </a:lnTo>
                <a:lnTo>
                  <a:pt x="765928" y="495146"/>
                </a:lnTo>
                <a:lnTo>
                  <a:pt x="841369" y="438732"/>
                </a:lnTo>
                <a:lnTo>
                  <a:pt x="930649" y="384493"/>
                </a:lnTo>
                <a:lnTo>
                  <a:pt x="955822" y="162153"/>
                </a:lnTo>
                <a:lnTo>
                  <a:pt x="1019991" y="131241"/>
                </a:lnTo>
                <a:lnTo>
                  <a:pt x="1108809" y="98733"/>
                </a:lnTo>
                <a:lnTo>
                  <a:pt x="1283418" y="237827"/>
                </a:lnTo>
                <a:lnTo>
                  <a:pt x="1374392" y="214435"/>
                </a:lnTo>
                <a:lnTo>
                  <a:pt x="1479437" y="198403"/>
                </a:lnTo>
                <a:lnTo>
                  <a:pt x="1586906" y="4199"/>
                </a:lnTo>
                <a:lnTo>
                  <a:pt x="1670050" y="0"/>
                </a:lnTo>
                <a:close/>
              </a:path>
            </a:pathLst>
          </a:custGeom>
          <a:solidFill>
            <a:srgbClr val="2F3648"/>
          </a:solidFill>
          <a:ln>
            <a:noFill/>
          </a:ln>
        </p:spPr>
        <p:txBody>
          <a:bodyPr anchor="ctr"/>
          <a:lstStyle/>
          <a:p>
            <a:endParaRPr lang="en-GB" sz="16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3" y="2674972"/>
            <a:ext cx="648000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5" y="4101931"/>
            <a:ext cx="648000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33" y="3100147"/>
            <a:ext cx="648000" cy="648000"/>
          </a:xfrm>
          <a:prstGeom prst="rect">
            <a:avLst/>
          </a:prstGeom>
        </p:spPr>
      </p:pic>
      <p:sp>
        <p:nvSpPr>
          <p:cNvPr id="29" name="文本框 18"/>
          <p:cNvSpPr>
            <a:spLocks noChangeArrowheads="1"/>
          </p:cNvSpPr>
          <p:nvPr/>
        </p:nvSpPr>
        <p:spPr bwMode="auto">
          <a:xfrm>
            <a:off x="112667" y="2532847"/>
            <a:ext cx="30242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1FBAD8"/>
                </a:solidFill>
                <a:latin typeface="+mj-lt"/>
                <a:sym typeface="Calibri" panose="020F0502020204030204" pitchFamily="34" charset="0"/>
              </a:rPr>
              <a:t>Culture &amp; Environment</a:t>
            </a:r>
            <a:endParaRPr lang="en-US" altLang="zh-CN" sz="1200" b="1" dirty="0" smtClean="0">
              <a:solidFill>
                <a:srgbClr val="1FBAD8"/>
              </a:solidFill>
              <a:latin typeface="+mj-lt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Recruitment of only self-motivated academics is insufficient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Need learning community and systematic incentives</a:t>
            </a:r>
          </a:p>
        </p:txBody>
      </p:sp>
      <p:sp>
        <p:nvSpPr>
          <p:cNvPr id="30" name="文本框 18"/>
          <p:cNvSpPr>
            <a:spLocks noChangeArrowheads="1"/>
          </p:cNvSpPr>
          <p:nvPr/>
        </p:nvSpPr>
        <p:spPr bwMode="auto">
          <a:xfrm>
            <a:off x="5659827" y="4941413"/>
            <a:ext cx="320353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767171"/>
                </a:solidFill>
                <a:latin typeface="+mj-lt"/>
                <a:sym typeface="Calibri" panose="020F0502020204030204" pitchFamily="34" charset="0"/>
              </a:rPr>
              <a:t>Digital Infrastructure</a:t>
            </a:r>
            <a:endParaRPr lang="en-US" altLang="zh-CN" sz="1200" b="1" dirty="0" smtClean="0">
              <a:solidFill>
                <a:srgbClr val="767171"/>
              </a:solidFill>
              <a:latin typeface="+mj-lt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Need more reliable and fast access to digital tools and learning content.</a:t>
            </a:r>
          </a:p>
        </p:txBody>
      </p:sp>
      <p:sp>
        <p:nvSpPr>
          <p:cNvPr id="31" name="文本框 18"/>
          <p:cNvSpPr>
            <a:spLocks noChangeArrowheads="1"/>
          </p:cNvSpPr>
          <p:nvPr/>
        </p:nvSpPr>
        <p:spPr bwMode="auto">
          <a:xfrm>
            <a:off x="5659827" y="1110781"/>
            <a:ext cx="340014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rgbClr val="2F3648"/>
                </a:solidFill>
                <a:latin typeface="+mj-lt"/>
                <a:sym typeface="Calibri" panose="020F0502020204030204" pitchFamily="34" charset="0"/>
              </a:rPr>
              <a:t>Behaviour</a:t>
            </a:r>
            <a:r>
              <a:rPr lang="en-US" altLang="zh-CN" sz="2000" b="1" dirty="0" smtClean="0">
                <a:solidFill>
                  <a:srgbClr val="2F3648"/>
                </a:solidFill>
                <a:latin typeface="+mj-lt"/>
                <a:sym typeface="Calibri" panose="020F0502020204030204" pitchFamily="34" charset="0"/>
              </a:rPr>
              <a:t> &amp; Mind Change</a:t>
            </a:r>
            <a:endParaRPr lang="en-US" altLang="zh-CN" sz="1200" b="1" dirty="0" smtClean="0">
              <a:solidFill>
                <a:srgbClr val="2F3648"/>
              </a:solidFill>
              <a:latin typeface="+mj-lt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Awareness and training are insufficient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sym typeface="Calibri" panose="020F0502020204030204" pitchFamily="34" charset="0"/>
              </a:rPr>
              <a:t>Need individual mentoring and coaching</a:t>
            </a:r>
          </a:p>
        </p:txBody>
      </p:sp>
    </p:spTree>
    <p:extLst>
      <p:ext uri="{BB962C8B-B14F-4D97-AF65-F5344CB8AC3E}">
        <p14:creationId xmlns:p14="http://schemas.microsoft.com/office/powerpoint/2010/main" val="1360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A8793D06BF9428C1AD5DAA81C6ED1" ma:contentTypeVersion="0" ma:contentTypeDescription="Create a new document." ma:contentTypeScope="" ma:versionID="a5da9c02d983dcba49b83ce2f25569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57ADE-2121-4196-BDF2-7773CFEBB22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2DBD8B-E9CF-4885-A0E2-35C15A91F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95E56-E676-46D0-A08F-F4DC5FB76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538</TotalTime>
  <Words>581</Words>
  <Application>Microsoft Office PowerPoint</Application>
  <PresentationFormat>On-screen Show (4:3)</PresentationFormat>
  <Paragraphs>127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Georgia</vt:lpstr>
      <vt:lpstr>Segoe UI Semibold</vt:lpstr>
      <vt:lpstr>Wingdings</vt:lpstr>
      <vt:lpstr>Office Theme</vt:lpstr>
      <vt:lpstr>Enhancing Student  In-Class Engagement with the Echo360 Active Learning Platform (ALP)</vt:lpstr>
      <vt:lpstr>About UNNC</vt:lpstr>
      <vt:lpstr>Before (Students)</vt:lpstr>
      <vt:lpstr>Before (Academics)</vt:lpstr>
      <vt:lpstr>After (Students)</vt:lpstr>
      <vt:lpstr>After (Academics)</vt:lpstr>
      <vt:lpstr>Deliverables</vt:lpstr>
      <vt:lpstr>Key figures (Mar – May 2018)</vt:lpstr>
      <vt:lpstr>Challenges</vt:lpstr>
      <vt:lpstr>Thanks for Watching!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Daniel DAI</dc:creator>
  <cp:lastModifiedBy>Daniel DAI</cp:lastModifiedBy>
  <cp:revision>33</cp:revision>
  <dcterms:created xsi:type="dcterms:W3CDTF">2018-05-18T05:42:47Z</dcterms:created>
  <dcterms:modified xsi:type="dcterms:W3CDTF">2018-05-23T06:31:10Z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0x010100331A8793D06BF9428C1AD5DAA81C6ED1</vt:lpwstr>
  </property>
</Properties>
</file>