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</p:sldMasterIdLst>
  <p:notesMasterIdLst>
    <p:notesMasterId r:id="rId31"/>
  </p:notesMasterIdLst>
  <p:handoutMasterIdLst>
    <p:handoutMasterId r:id="rId32"/>
  </p:handoutMasterIdLst>
  <p:sldIdLst>
    <p:sldId id="261" r:id="rId3"/>
    <p:sldId id="310" r:id="rId4"/>
    <p:sldId id="312" r:id="rId5"/>
    <p:sldId id="311" r:id="rId6"/>
    <p:sldId id="271" r:id="rId7"/>
    <p:sldId id="296" r:id="rId8"/>
    <p:sldId id="272" r:id="rId9"/>
    <p:sldId id="288" r:id="rId10"/>
    <p:sldId id="289" r:id="rId11"/>
    <p:sldId id="292" r:id="rId12"/>
    <p:sldId id="293" r:id="rId13"/>
    <p:sldId id="294" r:id="rId14"/>
    <p:sldId id="302" r:id="rId15"/>
    <p:sldId id="303" r:id="rId16"/>
    <p:sldId id="304" r:id="rId17"/>
    <p:sldId id="305" r:id="rId18"/>
    <p:sldId id="307" r:id="rId19"/>
    <p:sldId id="318" r:id="rId20"/>
    <p:sldId id="314" r:id="rId21"/>
    <p:sldId id="316" r:id="rId22"/>
    <p:sldId id="317" r:id="rId23"/>
    <p:sldId id="319" r:id="rId24"/>
    <p:sldId id="306" r:id="rId25"/>
    <p:sldId id="320" r:id="rId26"/>
    <p:sldId id="300" r:id="rId27"/>
    <p:sldId id="301" r:id="rId28"/>
    <p:sldId id="309" r:id="rId29"/>
    <p:sldId id="321" r:id="rId30"/>
  </p:sldIdLst>
  <p:sldSz cx="9144000" cy="5143500" type="screen16x9"/>
  <p:notesSz cx="7010400" cy="92964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4" autoAdjust="0"/>
    <p:restoredTop sz="94673" autoAdjust="0"/>
  </p:normalViewPr>
  <p:slideViewPr>
    <p:cSldViewPr snapToGrid="0">
      <p:cViewPr varScale="1">
        <p:scale>
          <a:sx n="139" d="100"/>
          <a:sy n="139" d="100"/>
        </p:scale>
        <p:origin x="1206" y="12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3552" y="-11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EC228C-D218-495D-A886-42F7DDB9C1A7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40BF8D-4A40-4C2C-BEC7-DBCA88EC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5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2D1E2F-BBAD-924A-9415-F9ADD5387FA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3CF019-A9A4-F541-B5AA-44003FB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2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8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08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1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6700" y="654276"/>
            <a:ext cx="8248650" cy="1413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6700" y="2071687"/>
            <a:ext cx="8248650" cy="2561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1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0924"/>
            <a:ext cx="6467230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34" y="137311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5" y="2832504"/>
            <a:ext cx="5388747" cy="9514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3644" y="4641534"/>
            <a:ext cx="1800632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30" y="4863850"/>
            <a:ext cx="2676769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6" y="186887"/>
            <a:ext cx="2074806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0924"/>
            <a:ext cx="6467230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34" y="137311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5" y="2832504"/>
            <a:ext cx="5388747" cy="9514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3644" y="4641534"/>
            <a:ext cx="1800632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30" y="4863850"/>
            <a:ext cx="2676769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6" y="186887"/>
            <a:ext cx="2074806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8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0924"/>
            <a:ext cx="6467230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34" y="137311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5" y="2832504"/>
            <a:ext cx="5388747" cy="9514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3644" y="4641534"/>
            <a:ext cx="1800632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30" y="4863850"/>
            <a:ext cx="2676769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6" y="186887"/>
            <a:ext cx="2074806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47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0924"/>
            <a:ext cx="6467230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34" y="137311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5" y="2832504"/>
            <a:ext cx="5388747" cy="9514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3644" y="4641534"/>
            <a:ext cx="1800632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30" y="4863850"/>
            <a:ext cx="2676769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6" y="186887"/>
            <a:ext cx="2074806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0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30924"/>
            <a:ext cx="6467230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734" y="137311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485" y="2832504"/>
            <a:ext cx="5388747" cy="9514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83644" y="4641534"/>
            <a:ext cx="1800632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230" y="4863850"/>
            <a:ext cx="2676769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6" y="186887"/>
            <a:ext cx="2074806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896" y="4732171"/>
            <a:ext cx="2065427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7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00052"/>
            <a:ext cx="8686800" cy="93106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325166"/>
            <a:ext cx="8686800" cy="617934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6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0153"/>
            <a:ext cx="4267200" cy="34801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267200" cy="34801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4683920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790FFD-C5C6-4712-9AA1-BCEE4AD1E25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4683920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B3F9BD-470A-432E-BC4C-2638206C39B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4683920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790FFD-C5C6-4712-9AA1-BCEE4AD1E259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5/21/2018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4683920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B3F9BD-470A-432E-BC4C-2638206C39B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3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07156"/>
            <a:ext cx="2171700" cy="45731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07156"/>
            <a:ext cx="6362700" cy="45731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6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85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0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95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4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47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1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50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6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112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7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51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47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5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972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3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896" y="4732171"/>
            <a:ext cx="2065427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97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37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642164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2767268"/>
            <a:ext cx="5229706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30321" y="3924556"/>
            <a:ext cx="5220050" cy="997347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04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641" y="2522989"/>
            <a:ext cx="2722359" cy="26205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33" y="4752001"/>
            <a:ext cx="2080279" cy="264813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623731" y="702704"/>
            <a:ext cx="5229706" cy="1157288"/>
          </a:xfrm>
        </p:spPr>
        <p:txBody>
          <a:bodyPr anchor="b">
            <a:noAutofit/>
          </a:bodyPr>
          <a:lstStyle>
            <a:lvl1pPr algn="r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3632321" y="1859992"/>
            <a:ext cx="5220050" cy="997347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96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4641534"/>
            <a:ext cx="2057400" cy="223225"/>
          </a:xfrm>
        </p:spPr>
        <p:txBody>
          <a:bodyPr/>
          <a:lstStyle/>
          <a:p>
            <a:fld id="{98F96A78-E747-452A-A472-1528F572ED5B}" type="datetimeFigureOut">
              <a:rPr lang="en-US" smtClean="0"/>
              <a:t>5/21/2018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641534"/>
            <a:ext cx="205740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6" y="4863850"/>
            <a:ext cx="2618154" cy="284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308" y="83026"/>
            <a:ext cx="124915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4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image" Target="../media/image27.jpe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0" y="654276"/>
            <a:ext cx="8248650" cy="1413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2071687"/>
            <a:ext cx="8248650" cy="2561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700" y="4767264"/>
            <a:ext cx="205740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F96A78-E747-452A-A472-1528F572ED5B}" type="datetimeFigureOut">
              <a:rPr lang="en-US" smtClean="0"/>
              <a:pPr/>
              <a:t>5/21/2018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67" r:id="rId3"/>
    <p:sldLayoutId id="2147483668" r:id="rId4"/>
    <p:sldLayoutId id="2147483675" r:id="rId5"/>
    <p:sldLayoutId id="2147483676" r:id="rId6"/>
    <p:sldLayoutId id="2147483678" r:id="rId7"/>
    <p:sldLayoutId id="2147483677" r:id="rId8"/>
    <p:sldLayoutId id="2147483663" r:id="rId9"/>
    <p:sldLayoutId id="2147483679" r:id="rId10"/>
    <p:sldLayoutId id="2147483680" r:id="rId11"/>
    <p:sldLayoutId id="2147483681" r:id="rId12"/>
    <p:sldLayoutId id="2147483682" r:id="rId13"/>
    <p:sldLayoutId id="2147483666" r:id="rId14"/>
    <p:sldLayoutId id="2147483664" r:id="rId15"/>
    <p:sldLayoutId id="2147483683" r:id="rId16"/>
    <p:sldLayoutId id="2147483684" r:id="rId17"/>
    <p:sldLayoutId id="2147483685" r:id="rId18"/>
    <p:sldLayoutId id="2147483686" r:id="rId1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A500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07158"/>
            <a:ext cx="6781800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00153"/>
            <a:ext cx="8686800" cy="348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20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PolyU_Logo_full"/>
          <p:cNvPicPr>
            <a:picLocks noChangeAspect="1" noChangeArrowheads="1"/>
          </p:cNvPicPr>
          <p:nvPr userDrawn="1"/>
        </p:nvPicPr>
        <p:blipFill>
          <a:blip r:embed="rId2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03460"/>
            <a:ext cx="2438400" cy="36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8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0665" y="2567888"/>
            <a:ext cx="5488870" cy="1157288"/>
          </a:xfrm>
        </p:spPr>
        <p:txBody>
          <a:bodyPr/>
          <a:lstStyle/>
          <a:p>
            <a:r>
              <a:rPr lang="en-US" sz="2400" b="1" dirty="0">
                <a:solidFill>
                  <a:srgbClr val="A50021"/>
                </a:solidFill>
              </a:rPr>
              <a:t>Lessen Learned From A Large Class-size Flipped Classroom: Student Mindset And Misconception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0320" y="3795104"/>
            <a:ext cx="4530437" cy="1126799"/>
          </a:xfrm>
        </p:spPr>
        <p:txBody>
          <a:bodyPr>
            <a:normAutofit fontScale="77500" lnSpcReduction="20000"/>
          </a:bodyPr>
          <a:lstStyle/>
          <a:p>
            <a:r>
              <a:rPr lang="en-US" sz="1800" b="1" dirty="0"/>
              <a:t>John YUEN</a:t>
            </a:r>
            <a:br>
              <a:rPr lang="en-US" sz="1800" b="1" dirty="0"/>
            </a:br>
            <a:r>
              <a:rPr lang="en-US" sz="1800" b="1" dirty="0"/>
              <a:t>Associate Professor, School of Nursing                Co-Chair, Advisory Committee of eLearning   Leader, MOOCs &amp; SPOCs Community of Practice</a:t>
            </a:r>
          </a:p>
          <a:p>
            <a:r>
              <a:rPr lang="en-US" sz="1800" b="1" dirty="0"/>
              <a:t>The Hong Kong Polytechnic University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95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42" y="617086"/>
            <a:ext cx="4665236" cy="139081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ANA101x </a:t>
            </a:r>
            <a:r>
              <a:rPr lang="en-US" sz="2400" b="1" dirty="0"/>
              <a:t>Human Anatomy</a:t>
            </a:r>
            <a:endParaRPr lang="en-US" sz="24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8245" y="1671879"/>
            <a:ext cx="3784842" cy="1772348"/>
          </a:xfrm>
          <a:ln w="28575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a weekly basis</a:t>
            </a:r>
          </a:p>
          <a:p>
            <a:pPr>
              <a:buFont typeface="Wingdings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Motivated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students to vot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and discuss the specific topic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Established a </a:t>
            </a:r>
            <a:r>
              <a:rPr lang="en-US" b="1" dirty="0">
                <a:solidFill>
                  <a:srgbClr val="FF0000"/>
                </a:solidFill>
              </a:rPr>
              <a:t>harmonious global learning environment </a:t>
            </a:r>
            <a:r>
              <a:rPr lang="en-US" dirty="0">
                <a:solidFill>
                  <a:schemeClr val="tx1"/>
                </a:solidFill>
              </a:rPr>
              <a:t>by using the ‘Poll Response’ discussion forums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84235" y="357203"/>
            <a:ext cx="5373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Polling Questions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Screen Shot 2015-10-16 at 2.47.3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16" y="365437"/>
            <a:ext cx="4678571" cy="4013246"/>
          </a:xfrm>
          <a:prstGeom prst="rect">
            <a:avLst/>
          </a:prstGeom>
        </p:spPr>
      </p:pic>
      <p:pic>
        <p:nvPicPr>
          <p:cNvPr id="6" name="Picture 5" descr="Screen Shot 2015-10-16 at 2.51.2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" y="3638856"/>
            <a:ext cx="4906647" cy="12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8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42" y="617086"/>
            <a:ext cx="4665236" cy="139081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ANA101x </a:t>
            </a:r>
            <a:r>
              <a:rPr lang="en-US" sz="2800" b="1" dirty="0"/>
              <a:t>Human Anatomy</a:t>
            </a:r>
            <a:endParaRPr lang="en-US" sz="32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8911" y="1525705"/>
            <a:ext cx="3774319" cy="5298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Lively discussions</a:t>
            </a:r>
            <a:endParaRPr lang="en-US" sz="2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84235" y="357203"/>
            <a:ext cx="5373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Polling Questions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Screen Shot 2015-10-16 at 2.49.1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" y="2073844"/>
            <a:ext cx="4255508" cy="2978298"/>
          </a:xfrm>
          <a:prstGeom prst="rect">
            <a:avLst/>
          </a:prstGeom>
        </p:spPr>
      </p:pic>
      <p:pic>
        <p:nvPicPr>
          <p:cNvPr id="6" name="Picture 5" descr="Screen Shot 2015-10-16 at 2.50.3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160" y="493338"/>
            <a:ext cx="3757943" cy="40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842" y="617086"/>
            <a:ext cx="4665236" cy="139081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ANA101x </a:t>
            </a:r>
            <a:r>
              <a:rPr lang="en-US" sz="2800" b="1" dirty="0"/>
              <a:t>Human Anatomy</a:t>
            </a:r>
            <a:endParaRPr lang="en-US" sz="32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6295" y="539031"/>
            <a:ext cx="4127706" cy="120490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Self-driven learning</a:t>
            </a:r>
          </a:p>
          <a:p>
            <a:pPr>
              <a:buFont typeface="Wingdings" charset="2"/>
              <a:buChar char="§"/>
            </a:pPr>
            <a:r>
              <a:rPr lang="en-US" sz="25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Received good comments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-384235" y="357203"/>
            <a:ext cx="53731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Polling Questions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Screen Shot 2015-10-16 at 2.52.07 p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4" r="24825" b="28376"/>
          <a:stretch/>
        </p:blipFill>
        <p:spPr>
          <a:xfrm>
            <a:off x="3115768" y="2722493"/>
            <a:ext cx="5208174" cy="503548"/>
          </a:xfrm>
          <a:prstGeom prst="rect">
            <a:avLst/>
          </a:prstGeom>
        </p:spPr>
      </p:pic>
      <p:pic>
        <p:nvPicPr>
          <p:cNvPr id="6" name="Picture 5" descr="Screen Shot 2015-10-16 at 2.52.2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6" b="29539"/>
          <a:stretch/>
        </p:blipFill>
        <p:spPr>
          <a:xfrm>
            <a:off x="73098" y="1553419"/>
            <a:ext cx="4993837" cy="1095987"/>
          </a:xfrm>
          <a:prstGeom prst="rect">
            <a:avLst/>
          </a:prstGeom>
        </p:spPr>
      </p:pic>
      <p:pic>
        <p:nvPicPr>
          <p:cNvPr id="7" name="Picture 6" descr="Screen Shot 2015-10-16 at 2.53.19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2"/>
          <a:stretch/>
        </p:blipFill>
        <p:spPr>
          <a:xfrm>
            <a:off x="164470" y="3281201"/>
            <a:ext cx="5665031" cy="1257085"/>
          </a:xfrm>
          <a:prstGeom prst="rect">
            <a:avLst/>
          </a:prstGeom>
        </p:spPr>
      </p:pic>
      <p:pic>
        <p:nvPicPr>
          <p:cNvPr id="9" name="Picture 8" descr="20150907 stroke patient family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16380" r="7187" b="26320"/>
          <a:stretch/>
        </p:blipFill>
        <p:spPr>
          <a:xfrm>
            <a:off x="4978555" y="1503626"/>
            <a:ext cx="4012396" cy="123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979" y="604300"/>
            <a:ext cx="7988279" cy="41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77" t="20324" r="29362" b="16330"/>
          <a:stretch/>
        </p:blipFill>
        <p:spPr>
          <a:xfrm>
            <a:off x="2041383" y="580445"/>
            <a:ext cx="4756982" cy="41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406" y="389615"/>
            <a:ext cx="7431902" cy="43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822" y="437322"/>
            <a:ext cx="7289018" cy="42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34" y="318052"/>
            <a:ext cx="6839526" cy="449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6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findings…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878595"/>
            <a:ext cx="8248650" cy="146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85D8A0-9420-6841-9A2F-B8A38D5C6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376"/>
            <a:ext cx="9144000" cy="21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740" y="699715"/>
            <a:ext cx="6643823" cy="373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613" y="644056"/>
            <a:ext cx="182084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Fact sheet</a:t>
            </a:r>
          </a:p>
          <a:p>
            <a:endParaRPr lang="en-US" sz="1200" b="1" dirty="0">
              <a:solidFill>
                <a:srgbClr val="0070C0"/>
              </a:solidFill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dirty="0"/>
              <a:t>Flipped classroom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dirty="0"/>
              <a:t>Class </a:t>
            </a:r>
            <a:r>
              <a:rPr lang="en-US" sz="1400" b="1" dirty="0" smtClean="0"/>
              <a:t>size: 600-700</a:t>
            </a:r>
            <a:endParaRPr lang="en-US" sz="1400" b="1" dirty="0"/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dirty="0"/>
              <a:t>Year 1 studying in 1 of the 7 healthcare programs in FHSS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dirty="0"/>
              <a:t>Foundation course to all healthcare professionals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400" b="1" dirty="0"/>
              <a:t>Diversified background of students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5B35A-077F-4349-99FE-6F48FF82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3301139"/>
            <a:ext cx="8248650" cy="1331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Then, we focus on the 2017/18 cohort</a:t>
            </a:r>
          </a:p>
          <a:p>
            <a:r>
              <a:rPr lang="en-US" dirty="0" smtClean="0"/>
              <a:t>For understanding their views and feelings about the flipped classroom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1DD8A-7D37-9645-8B46-93745659D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" y="479936"/>
            <a:ext cx="7369444" cy="234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5B35A-077F-4349-99FE-6F48FF82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26" y="2943629"/>
            <a:ext cx="8248650" cy="133158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sampled population is representative to different levels of academic achievement, although a little shifted to the right (high achievement)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D9197-8F28-3845-9262-61F3BC129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78" y="442671"/>
            <a:ext cx="5263827" cy="21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38" t="28104" r="27384" b="25446"/>
          <a:stretch/>
        </p:blipFill>
        <p:spPr>
          <a:xfrm>
            <a:off x="443075" y="323132"/>
            <a:ext cx="8144867" cy="45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38" t="39112" r="38961" b="17391"/>
          <a:stretch/>
        </p:blipFill>
        <p:spPr>
          <a:xfrm>
            <a:off x="1409415" y="360176"/>
            <a:ext cx="6063916" cy="42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5B35A-077F-4349-99FE-6F48FF82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01" y="2517367"/>
            <a:ext cx="8248650" cy="19515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Case study and clickers are identified as the least effective components of the flipped classroom</a:t>
            </a:r>
          </a:p>
          <a:p>
            <a:r>
              <a:rPr lang="en-US" dirty="0" smtClean="0"/>
              <a:t>Expected to be Spoon fed</a:t>
            </a:r>
          </a:p>
          <a:p>
            <a:r>
              <a:rPr lang="en-US" dirty="0" smtClean="0"/>
              <a:t>Learning attitude could be very different from the global learners of the MOOC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38773" t="63487" r="16142" b="18502"/>
          <a:stretch/>
        </p:blipFill>
        <p:spPr>
          <a:xfrm>
            <a:off x="211278" y="585109"/>
            <a:ext cx="8253454" cy="179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654276"/>
            <a:ext cx="8248650" cy="904180"/>
          </a:xfrm>
        </p:spPr>
        <p:txBody>
          <a:bodyPr/>
          <a:lstStyle/>
          <a:p>
            <a:r>
              <a:rPr lang="en-US" dirty="0"/>
              <a:t>In the coming September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58456"/>
            <a:ext cx="8551297" cy="256103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Usage of ANA101x MOOC will </a:t>
            </a:r>
            <a:r>
              <a:rPr lang="en-US" dirty="0"/>
              <a:t>be </a:t>
            </a:r>
            <a:r>
              <a:rPr lang="en-US" dirty="0" smtClean="0"/>
              <a:t>further extended:</a:t>
            </a:r>
            <a:endParaRPr lang="en-US" dirty="0"/>
          </a:p>
          <a:p>
            <a:r>
              <a:rPr lang="en-US" dirty="0" smtClean="0"/>
              <a:t>Replacing </a:t>
            </a:r>
            <a:r>
              <a:rPr lang="en-US" dirty="0"/>
              <a:t>2 </a:t>
            </a:r>
            <a:r>
              <a:rPr lang="en-US" dirty="0" smtClean="0"/>
              <a:t>lectures (out </a:t>
            </a:r>
            <a:r>
              <a:rPr lang="en-US" dirty="0"/>
              <a:t>of the </a:t>
            </a:r>
            <a:r>
              <a:rPr lang="en-US" dirty="0" smtClean="0"/>
              <a:t>13) </a:t>
            </a:r>
            <a:r>
              <a:rPr lang="en-US" dirty="0"/>
              <a:t>as self-learning components</a:t>
            </a:r>
          </a:p>
          <a:p>
            <a:r>
              <a:rPr lang="en-US" dirty="0"/>
              <a:t>Develop 4x F2F flipped sessions (= 4 tutorial </a:t>
            </a:r>
            <a:r>
              <a:rPr lang="en-US" dirty="0" err="1"/>
              <a:t>hrs</a:t>
            </a:r>
            <a:r>
              <a:rPr lang="en-US" dirty="0"/>
              <a:t>) which will be graded (40% of the subject </a:t>
            </a:r>
            <a:r>
              <a:rPr lang="en-US" dirty="0" smtClean="0"/>
              <a:t>assessment using challenging questions)</a:t>
            </a:r>
            <a:endParaRPr lang="en-US" dirty="0"/>
          </a:p>
          <a:p>
            <a:r>
              <a:rPr lang="en-US" dirty="0"/>
              <a:t>Remaining tutorial sessions either self-practice with 3D anatomical visualizer or consultation with </a:t>
            </a:r>
            <a:r>
              <a:rPr lang="en-US" dirty="0" smtClean="0"/>
              <a:t>assigned tutors</a:t>
            </a:r>
            <a:endParaRPr lang="en-US" dirty="0"/>
          </a:p>
          <a:p>
            <a:r>
              <a:rPr lang="en-US" dirty="0"/>
              <a:t>Those 40% will not repeatedly assessed in the final exam (60%)</a:t>
            </a:r>
          </a:p>
        </p:txBody>
      </p:sp>
    </p:spTree>
    <p:extLst>
      <p:ext uri="{BB962C8B-B14F-4D97-AF65-F5344CB8AC3E}">
        <p14:creationId xmlns:p14="http://schemas.microsoft.com/office/powerpoint/2010/main" val="22328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724" y="1009816"/>
            <a:ext cx="8663516" cy="28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654276"/>
            <a:ext cx="8248650" cy="1087060"/>
          </a:xfrm>
        </p:spPr>
        <p:txBody>
          <a:bodyPr/>
          <a:lstStyle/>
          <a:p>
            <a:r>
              <a:rPr lang="en-US" dirty="0"/>
              <a:t>Further development…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864954"/>
            <a:ext cx="8248650" cy="25610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challenging questions being used in the flipped classroom will also be later-on shared and incorporate as part of the ANA101x discussion forums. </a:t>
            </a:r>
          </a:p>
          <a:p>
            <a:r>
              <a:rPr lang="en-US" dirty="0"/>
              <a:t>Our on-campus students will be recruited to exchange their ideas learnt in the classroom and extend their discussion with global learners. </a:t>
            </a:r>
          </a:p>
          <a:p>
            <a:r>
              <a:rPr lang="en-US" dirty="0"/>
              <a:t>Data being generated in these activities will be analyzed, in order to form the basis for preparing the collaborative teaching and virtual tutorials in the future. </a:t>
            </a:r>
          </a:p>
        </p:txBody>
      </p:sp>
    </p:spTree>
    <p:extLst>
      <p:ext uri="{BB962C8B-B14F-4D97-AF65-F5344CB8AC3E}">
        <p14:creationId xmlns:p14="http://schemas.microsoft.com/office/powerpoint/2010/main" val="29164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you…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2" y="2330689"/>
            <a:ext cx="3684392" cy="2455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23" y="2330689"/>
            <a:ext cx="3682954" cy="24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36" t="22386" r="29552" b="12448"/>
          <a:stretch/>
        </p:blipFill>
        <p:spPr>
          <a:xfrm>
            <a:off x="171059" y="480194"/>
            <a:ext cx="5782853" cy="3879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04" y="631449"/>
            <a:ext cx="2770160" cy="3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95" t="21566" r="11226" b="14777"/>
          <a:stretch/>
        </p:blipFill>
        <p:spPr>
          <a:xfrm>
            <a:off x="850790" y="413467"/>
            <a:ext cx="7442728" cy="42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85" y="422660"/>
            <a:ext cx="6420487" cy="124038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ANA101x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b="1" dirty="0"/>
              <a:t>Human Anatomy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000" i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launch: </a:t>
            </a:r>
            <a:r>
              <a:rPr lang="en-US" sz="20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August 25, 2015</a:t>
            </a:r>
            <a:br>
              <a:rPr lang="en-US" sz="20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3</a:t>
            </a:r>
            <a:r>
              <a:rPr lang="en-US" sz="2000" i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rd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launch just completed on </a:t>
            </a:r>
            <a:r>
              <a:rPr lang="en-US" sz="2000" i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March 31, 2018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</a:t>
            </a:r>
            <a:endParaRPr lang="en-US" sz="32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485" y="1663048"/>
            <a:ext cx="2906011" cy="288013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500" b="1" dirty="0">
                <a:solidFill>
                  <a:srgbClr val="FF0000"/>
                </a:solidFill>
              </a:rPr>
              <a:t>Interdisciplinary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Font typeface="Wingdings" charset="2"/>
              <a:buChar char="§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From the perspective of </a:t>
            </a:r>
            <a:r>
              <a:rPr lang="en-US" sz="1500" b="1" dirty="0">
                <a:solidFill>
                  <a:srgbClr val="FF0000"/>
                </a:solidFill>
              </a:rPr>
              <a:t>six healthcare disciplines</a:t>
            </a:r>
          </a:p>
          <a:p>
            <a:pPr>
              <a:buFont typeface="Wingdings" charset="2"/>
              <a:buChar char="§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a </a:t>
            </a:r>
            <a:r>
              <a:rPr lang="en-US" sz="1500" b="1" dirty="0">
                <a:solidFill>
                  <a:srgbClr val="FF0000"/>
                </a:solidFill>
              </a:rPr>
              <a:t>real-life severe stroke case scenario 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057030" y="1921258"/>
            <a:ext cx="3896139" cy="2515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&gt;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Module 1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Stroke Case Presentation using </a:t>
            </a:r>
            <a:r>
              <a:rPr lang="en-US" sz="1600" b="1" dirty="0">
                <a:solidFill>
                  <a:srgbClr val="0070C0"/>
                </a:solidFill>
              </a:rPr>
              <a:t>Micro Movie</a:t>
            </a:r>
          </a:p>
          <a:p>
            <a:pPr>
              <a:buFont typeface="Wingdings" charset="2"/>
              <a:buChar char="§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Module 2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Generic Anatomy lectures by </a:t>
            </a:r>
            <a:r>
              <a:rPr lang="en-US" sz="1600" b="1" dirty="0">
                <a:solidFill>
                  <a:srgbClr val="0070C0"/>
                </a:solidFill>
              </a:rPr>
              <a:t>Animations with Voice Over</a:t>
            </a:r>
          </a:p>
          <a:p>
            <a:pPr>
              <a:buFont typeface="Wingdings" charset="2"/>
              <a:buChar char="§"/>
            </a:pPr>
            <a:r>
              <a:rPr lang="en-US" sz="16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Module 3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Healthcare-discipline Specific </a:t>
            </a:r>
            <a:r>
              <a:rPr lang="en-US" sz="1600" b="1" dirty="0">
                <a:solidFill>
                  <a:srgbClr val="0070C0"/>
                </a:solidFill>
              </a:rPr>
              <a:t>Role Plays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1600" b="1" dirty="0">
                <a:solidFill>
                  <a:srgbClr val="0070C0"/>
                </a:solidFill>
              </a:rPr>
              <a:t>Round-up Lectures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7832"/>
            <a:ext cx="5057030" cy="1500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996" y="360467"/>
            <a:ext cx="2616173" cy="143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496" y="1957995"/>
            <a:ext cx="1927568" cy="1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7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" y="630158"/>
            <a:ext cx="2682074" cy="342900"/>
          </a:xfrm>
        </p:spPr>
        <p:txBody>
          <a:bodyPr>
            <a:noAutofit/>
          </a:bodyPr>
          <a:lstStyle/>
          <a:p>
            <a:r>
              <a:rPr lang="en-US" sz="2250" b="1" dirty="0"/>
              <a:t>Snapshots during the micro-movie filming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71" y="446801"/>
            <a:ext cx="182880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06" y="446801"/>
            <a:ext cx="1828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27" y="1885949"/>
            <a:ext cx="125730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13" y="1850231"/>
            <a:ext cx="1300163" cy="173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19" y="1871662"/>
            <a:ext cx="1278731" cy="1704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93" y="1871663"/>
            <a:ext cx="1111008" cy="1719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64" y="1874116"/>
            <a:ext cx="1245842" cy="16611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05" y="442483"/>
            <a:ext cx="1815507" cy="1361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3629899"/>
            <a:ext cx="2571750" cy="1446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92" y="3629898"/>
            <a:ext cx="1084958" cy="1446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93" y="3629899"/>
            <a:ext cx="2170762" cy="1446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89" y="3629898"/>
            <a:ext cx="1613640" cy="14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300" y="288758"/>
            <a:ext cx="4332992" cy="1139702"/>
          </a:xfrm>
        </p:spPr>
        <p:txBody>
          <a:bodyPr>
            <a:noAutofit/>
          </a:bodyPr>
          <a:lstStyle/>
          <a:p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Teaching team involves </a:t>
            </a:r>
            <a:b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000" b="1" i="1" dirty="0">
                <a:solidFill>
                  <a:srgbClr val="FF0000"/>
                </a:solidFill>
              </a:rPr>
              <a:t>12 local and overseas professors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667" t="10273" r="39561" b="8270"/>
          <a:stretch/>
        </p:blipFill>
        <p:spPr>
          <a:xfrm>
            <a:off x="4468292" y="288758"/>
            <a:ext cx="3947059" cy="449179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idx="1"/>
          </p:nvPr>
        </p:nvSpPr>
        <p:spPr>
          <a:xfrm>
            <a:off x="209379" y="1585780"/>
            <a:ext cx="3760976" cy="12683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 figures: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A50021"/>
                </a:solidFill>
              </a:rPr>
              <a:t>81,489 enrollments from 183 countries;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A50021"/>
                </a:solidFill>
              </a:rPr>
              <a:t>1,065 verified learners;</a:t>
            </a:r>
          </a:p>
          <a:p>
            <a:pPr marL="0" indent="0">
              <a:buNone/>
            </a:pPr>
            <a:r>
              <a:rPr lang="en-US" b="1" dirty="0">
                <a:solidFill>
                  <a:srgbClr val="A50021"/>
                </a:solidFill>
              </a:rPr>
              <a:t>702 verified certificates issued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19742" y="3101351"/>
            <a:ext cx="3764108" cy="1224158"/>
          </a:xfrm>
          <a:prstGeom prst="rect">
            <a:avLst/>
          </a:prstGeom>
          <a:ln w="28575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&gt;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Stimulated vigorous discussion on the topic and arose learning interest</a:t>
            </a:r>
          </a:p>
          <a:p>
            <a:pPr>
              <a:buFont typeface="Wingdings" charset="2"/>
              <a:buChar char="§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Attracted discussions from </a:t>
            </a:r>
            <a:r>
              <a:rPr lang="en-US" sz="1400" b="1" dirty="0">
                <a:solidFill>
                  <a:srgbClr val="FF0000"/>
                </a:solidFill>
              </a:rPr>
              <a:t>stroke survivors and their family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in addition to health professionals 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218" t="7301"/>
          <a:stretch/>
        </p:blipFill>
        <p:spPr>
          <a:xfrm>
            <a:off x="112295" y="401053"/>
            <a:ext cx="8807116" cy="44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028" y="519323"/>
            <a:ext cx="47687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7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Encouraging comment from global learners</a:t>
            </a:r>
            <a:endParaRPr lang="en-US" sz="2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20150905 Credit to the acto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22934" r="6421" b="63445"/>
          <a:stretch/>
        </p:blipFill>
        <p:spPr>
          <a:xfrm>
            <a:off x="3315554" y="3882747"/>
            <a:ext cx="5631291" cy="610861"/>
          </a:xfrm>
          <a:prstGeom prst="rect">
            <a:avLst/>
          </a:prstGeom>
        </p:spPr>
      </p:pic>
      <p:pic>
        <p:nvPicPr>
          <p:cNvPr id="6" name="Picture 5" descr="20150907 video well don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36170" r="4093" b="26251"/>
          <a:stretch/>
        </p:blipFill>
        <p:spPr>
          <a:xfrm>
            <a:off x="3425507" y="1618731"/>
            <a:ext cx="5339496" cy="992705"/>
          </a:xfrm>
          <a:prstGeom prst="rect">
            <a:avLst/>
          </a:prstGeom>
        </p:spPr>
      </p:pic>
      <p:pic>
        <p:nvPicPr>
          <p:cNvPr id="8" name="Picture 7" descr="Part 5.3 Brav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58121" r="7564" b="4134"/>
          <a:stretch/>
        </p:blipFill>
        <p:spPr>
          <a:xfrm>
            <a:off x="661848" y="2676813"/>
            <a:ext cx="5124843" cy="1007816"/>
          </a:xfrm>
          <a:prstGeom prst="rect">
            <a:avLst/>
          </a:prstGeom>
        </p:spPr>
      </p:pic>
      <p:pic>
        <p:nvPicPr>
          <p:cNvPr id="9" name="Picture 8" descr="Part 5.3 Brav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17685" r="50279" b="43002"/>
          <a:stretch/>
        </p:blipFill>
        <p:spPr>
          <a:xfrm>
            <a:off x="657307" y="1613365"/>
            <a:ext cx="2638090" cy="1049695"/>
          </a:xfrm>
          <a:prstGeom prst="rect">
            <a:avLst/>
          </a:prstGeom>
        </p:spPr>
      </p:pic>
      <p:pic>
        <p:nvPicPr>
          <p:cNvPr id="10" name="Picture 9" descr="20150905 Credit to the acto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" t="12497" r="6421" b="76390"/>
          <a:stretch/>
        </p:blipFill>
        <p:spPr>
          <a:xfrm>
            <a:off x="3293418" y="3356955"/>
            <a:ext cx="5631291" cy="4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49dc3cb415b357d348978cc578449b8d7335223"/>
</p:tagLst>
</file>

<file path=ppt/theme/theme1.xml><?xml version="1.0" encoding="utf-8"?>
<a:theme xmlns:a="http://schemas.openxmlformats.org/drawingml/2006/main" name="PolyU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 PowerPoint Template.potx" id="{E764C88A-3F4D-4507-BBB9-91228AAE1803}" vid="{F59133E1-B675-43DD-959C-EDA83C074C2D}"/>
    </a:ext>
  </a:extLst>
</a:theme>
</file>

<file path=ppt/theme/theme2.xml><?xml version="1.0" encoding="utf-8"?>
<a:theme xmlns:a="http://schemas.openxmlformats.org/drawingml/2006/main" name="PPP_SNATU_TXT_Cloud_Beam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PolyU PowerPoint Template.potx</Template>
  <TotalTime>4818</TotalTime>
  <Words>435</Words>
  <Application>Microsoft Office PowerPoint</Application>
  <PresentationFormat>On-screen Show (16:9)</PresentationFormat>
  <Paragraphs>63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Wingdings</vt:lpstr>
      <vt:lpstr>PolyU PowerPoint Template</vt:lpstr>
      <vt:lpstr>PPP_SNATU_TXT_Cloud_Beams</vt:lpstr>
      <vt:lpstr>Lessen Learned From A Large Class-size Flipped Classroom: Student Mindset And Misconception</vt:lpstr>
      <vt:lpstr>PowerPoint Presentation</vt:lpstr>
      <vt:lpstr>PowerPoint Presentation</vt:lpstr>
      <vt:lpstr>PowerPoint Presentation</vt:lpstr>
      <vt:lpstr>ANA101x Human Anatomy  1st launch: August 25, 2015  3rd launch just completed on March 31, 2018   </vt:lpstr>
      <vt:lpstr>Snapshots during the micro-movie filming</vt:lpstr>
      <vt:lpstr>Teaching team involves  12 local and overseas professors</vt:lpstr>
      <vt:lpstr>PowerPoint Presentation</vt:lpstr>
      <vt:lpstr>PowerPoint Presentation</vt:lpstr>
      <vt:lpstr>ANA101x Human Anatomy</vt:lpstr>
      <vt:lpstr>ANA101x Human Anatomy</vt:lpstr>
      <vt:lpstr>ANA101x Human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findings…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coming September</vt:lpstr>
      <vt:lpstr>PowerPoint Presentation</vt:lpstr>
      <vt:lpstr>Further development…</vt:lpstr>
      <vt:lpstr>Thank you…  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Stella Lee</dc:creator>
  <cp:lastModifiedBy>Yuen, John [SN]</cp:lastModifiedBy>
  <cp:revision>197</cp:revision>
  <cp:lastPrinted>2018-05-21T01:52:36Z</cp:lastPrinted>
  <dcterms:created xsi:type="dcterms:W3CDTF">2015-04-02T03:17:25Z</dcterms:created>
  <dcterms:modified xsi:type="dcterms:W3CDTF">2018-05-21T01:55:23Z</dcterms:modified>
</cp:coreProperties>
</file>