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256" r:id="rId2"/>
    <p:sldId id="273" r:id="rId3"/>
    <p:sldId id="299" r:id="rId4"/>
    <p:sldId id="300" r:id="rId5"/>
    <p:sldId id="301" r:id="rId6"/>
    <p:sldId id="302" r:id="rId7"/>
    <p:sldId id="304" r:id="rId8"/>
    <p:sldId id="306" r:id="rId9"/>
    <p:sldId id="303" r:id="rId10"/>
    <p:sldId id="308" r:id="rId11"/>
    <p:sldId id="309" r:id="rId12"/>
    <p:sldId id="310" r:id="rId13"/>
    <p:sldId id="311" r:id="rId14"/>
    <p:sldId id="281" r:id="rId15"/>
    <p:sldId id="317" r:id="rId16"/>
    <p:sldId id="318" r:id="rId17"/>
    <p:sldId id="319" r:id="rId18"/>
    <p:sldId id="321" r:id="rId19"/>
    <p:sldId id="320" r:id="rId20"/>
    <p:sldId id="288" r:id="rId21"/>
    <p:sldId id="289" r:id="rId22"/>
    <p:sldId id="315" r:id="rId23"/>
    <p:sldId id="314" r:id="rId24"/>
    <p:sldId id="274" r:id="rId25"/>
    <p:sldId id="264" r:id="rId26"/>
    <p:sldId id="322" r:id="rId27"/>
    <p:sldId id="323" r:id="rId28"/>
    <p:sldId id="324" r:id="rId29"/>
    <p:sldId id="295" r:id="rId30"/>
    <p:sldId id="298" r:id="rId31"/>
    <p:sldId id="297" r:id="rId32"/>
    <p:sldId id="294" r:id="rId33"/>
    <p:sldId id="292" r:id="rId34"/>
    <p:sldId id="290" r:id="rId35"/>
    <p:sldId id="291" r:id="rId36"/>
    <p:sldId id="325" r:id="rId37"/>
  </p:sldIdLst>
  <p:sldSz cx="12188825" cy="6858000"/>
  <p:notesSz cx="6797675" cy="9928225"/>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5000" autoAdjust="0"/>
  </p:normalViewPr>
  <p:slideViewPr>
    <p:cSldViewPr>
      <p:cViewPr varScale="1">
        <p:scale>
          <a:sx n="85" d="100"/>
          <a:sy n="85" d="100"/>
        </p:scale>
        <p:origin x="96" y="204"/>
      </p:cViewPr>
      <p:guideLst>
        <p:guide orient="horz" pos="2160"/>
        <p:guide pos="3839"/>
      </p:guideLst>
    </p:cSldViewPr>
  </p:slideViewPr>
  <p:notesTextViewPr>
    <p:cViewPr>
      <p:scale>
        <a:sx n="1" d="1"/>
        <a:sy n="1" d="1"/>
      </p:scale>
      <p:origin x="0" y="0"/>
    </p:cViewPr>
  </p:notesTextViewPr>
  <p:notesViewPr>
    <p:cSldViewPr>
      <p:cViewPr varScale="1">
        <p:scale>
          <a:sx n="100" d="100"/>
          <a:sy n="100" d="100"/>
        </p:scale>
        <p:origin x="355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pPr rtl="0"/>
            <a:endParaRPr lang="zh-TW" altLang="en-US" dirty="0">
              <a:latin typeface="+mj-ea"/>
              <a:ea typeface="+mj-ea"/>
            </a:endParaRPr>
          </a:p>
        </p:txBody>
      </p:sp>
      <p:sp>
        <p:nvSpPr>
          <p:cNvPr id="3" name="日期預留位置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pPr rtl="0"/>
            <a:fld id="{7AFE4D33-5893-4B07-A902-449AC0D8B3F7}" type="datetime2">
              <a:rPr lang="zh-TW" altLang="en-US" smtClean="0">
                <a:latin typeface="+mj-ea"/>
                <a:ea typeface="+mj-ea"/>
              </a:rPr>
              <a:t>2018年5月24日</a:t>
            </a:fld>
            <a:endParaRPr lang="zh-TW" altLang="en-US" dirty="0">
              <a:latin typeface="+mj-ea"/>
              <a:ea typeface="+mj-ea"/>
            </a:endParaRPr>
          </a:p>
        </p:txBody>
      </p:sp>
      <p:sp>
        <p:nvSpPr>
          <p:cNvPr id="4" name="頁尾預留位置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pPr rtl="0"/>
            <a:endParaRPr lang="zh-TW" altLang="en-US" dirty="0">
              <a:latin typeface="+mj-ea"/>
              <a:ea typeface="+mj-ea"/>
            </a:endParaRPr>
          </a:p>
        </p:txBody>
      </p:sp>
      <p:sp>
        <p:nvSpPr>
          <p:cNvPr id="5" name="投影片編號預留位置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pPr rtl="0"/>
            <a:fld id="{92837A6B-DAA4-4C2D-AEAB-4E9E70095794}" type="slidenum">
              <a:rPr lang="en-US" altLang="zh-TW" smtClean="0">
                <a:latin typeface="+mj-ea"/>
                <a:ea typeface="+mj-ea"/>
              </a:rPr>
              <a:t>‹#›</a:t>
            </a:fld>
            <a:endParaRPr lang="zh-TW" altLang="en-US">
              <a:latin typeface="+mj-ea"/>
              <a:ea typeface="+mj-ea"/>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atin typeface="+mj-ea"/>
                <a:ea typeface="+mj-ea"/>
              </a:defRPr>
            </a:lvl1pPr>
          </a:lstStyle>
          <a:p>
            <a:endParaRPr lang="zh-TW" altLang="en-US" dirty="0"/>
          </a:p>
        </p:txBody>
      </p:sp>
      <p:sp>
        <p:nvSpPr>
          <p:cNvPr id="3" name="日期預留位置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atin typeface="+mj-ea"/>
                <a:ea typeface="+mj-ea"/>
              </a:defRPr>
            </a:lvl1pPr>
          </a:lstStyle>
          <a:p>
            <a:fld id="{0BDEF7A8-4FC0-4813-84EF-F0D3DB3FA121}" type="datetime2">
              <a:rPr lang="zh-TW" altLang="en-US" smtClean="0"/>
              <a:t>2018年5月24日</a:t>
            </a:fld>
            <a:endParaRPr lang="zh-TW" altLang="en-US" dirty="0"/>
          </a:p>
        </p:txBody>
      </p:sp>
      <p:sp>
        <p:nvSpPr>
          <p:cNvPr id="4" name="投影片影像預留位置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6" name="頁尾預留位置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atin typeface="+mj-ea"/>
                <a:ea typeface="+mj-ea"/>
              </a:defRPr>
            </a:lvl1pPr>
          </a:lstStyle>
          <a:p>
            <a:endParaRPr lang="zh-TW" altLang="en-US" dirty="0"/>
          </a:p>
        </p:txBody>
      </p:sp>
      <p:sp>
        <p:nvSpPr>
          <p:cNvPr id="7" name="投影片編號預留位置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atin typeface="+mj-ea"/>
                <a:ea typeface="+mj-ea"/>
              </a:defRPr>
            </a:lvl1pPr>
          </a:lstStyle>
          <a:p>
            <a:fld id="{03266150-FA26-45B5-BF0B-186B42A09DC9}" type="slidenum">
              <a:rPr lang="en-US" altLang="zh-TW" smtClean="0"/>
              <a:pPr/>
              <a:t>‹#›</a:t>
            </a:fld>
            <a:endParaRPr lang="zh-TW" altLang="en-US"/>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j-ea"/>
        <a:ea typeface="+mj-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a:t>
            </a:fld>
            <a:endParaRPr lang="zh-TW" altLang="en-US"/>
          </a:p>
        </p:txBody>
      </p:sp>
    </p:spTree>
    <p:extLst>
      <p:ext uri="{BB962C8B-B14F-4D97-AF65-F5344CB8AC3E}">
        <p14:creationId xmlns:p14="http://schemas.microsoft.com/office/powerpoint/2010/main" val="1358319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10</a:t>
            </a:fld>
            <a:endParaRPr lang="zh-TW" altLang="en-US" dirty="0"/>
          </a:p>
        </p:txBody>
      </p:sp>
    </p:spTree>
    <p:extLst>
      <p:ext uri="{BB962C8B-B14F-4D97-AF65-F5344CB8AC3E}">
        <p14:creationId xmlns:p14="http://schemas.microsoft.com/office/powerpoint/2010/main" val="950795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11</a:t>
            </a:fld>
            <a:endParaRPr lang="zh-TW" altLang="en-US" dirty="0"/>
          </a:p>
        </p:txBody>
      </p:sp>
    </p:spTree>
    <p:extLst>
      <p:ext uri="{BB962C8B-B14F-4D97-AF65-F5344CB8AC3E}">
        <p14:creationId xmlns:p14="http://schemas.microsoft.com/office/powerpoint/2010/main" val="121059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12</a:t>
            </a:fld>
            <a:endParaRPr lang="zh-TW" altLang="en-US" dirty="0"/>
          </a:p>
        </p:txBody>
      </p:sp>
    </p:spTree>
    <p:extLst>
      <p:ext uri="{BB962C8B-B14F-4D97-AF65-F5344CB8AC3E}">
        <p14:creationId xmlns:p14="http://schemas.microsoft.com/office/powerpoint/2010/main" val="2937262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13</a:t>
            </a:fld>
            <a:endParaRPr lang="zh-TW" altLang="en-US" dirty="0"/>
          </a:p>
        </p:txBody>
      </p:sp>
    </p:spTree>
    <p:extLst>
      <p:ext uri="{BB962C8B-B14F-4D97-AF65-F5344CB8AC3E}">
        <p14:creationId xmlns:p14="http://schemas.microsoft.com/office/powerpoint/2010/main" val="119420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14</a:t>
            </a:fld>
            <a:endParaRPr lang="zh-TW" altLang="en-US" dirty="0"/>
          </a:p>
        </p:txBody>
      </p:sp>
    </p:spTree>
    <p:extLst>
      <p:ext uri="{BB962C8B-B14F-4D97-AF65-F5344CB8AC3E}">
        <p14:creationId xmlns:p14="http://schemas.microsoft.com/office/powerpoint/2010/main" val="380582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15</a:t>
            </a:fld>
            <a:endParaRPr lang="zh-TW" altLang="en-US" dirty="0"/>
          </a:p>
        </p:txBody>
      </p:sp>
    </p:spTree>
    <p:extLst>
      <p:ext uri="{BB962C8B-B14F-4D97-AF65-F5344CB8AC3E}">
        <p14:creationId xmlns:p14="http://schemas.microsoft.com/office/powerpoint/2010/main" val="1047917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16</a:t>
            </a:fld>
            <a:endParaRPr lang="zh-TW" altLang="en-US" dirty="0"/>
          </a:p>
        </p:txBody>
      </p:sp>
    </p:spTree>
    <p:extLst>
      <p:ext uri="{BB962C8B-B14F-4D97-AF65-F5344CB8AC3E}">
        <p14:creationId xmlns:p14="http://schemas.microsoft.com/office/powerpoint/2010/main" val="1678282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17</a:t>
            </a:fld>
            <a:endParaRPr lang="zh-TW" altLang="en-US" dirty="0"/>
          </a:p>
        </p:txBody>
      </p:sp>
    </p:spTree>
    <p:extLst>
      <p:ext uri="{BB962C8B-B14F-4D97-AF65-F5344CB8AC3E}">
        <p14:creationId xmlns:p14="http://schemas.microsoft.com/office/powerpoint/2010/main" val="63866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18</a:t>
            </a:fld>
            <a:endParaRPr lang="zh-TW" altLang="en-US" dirty="0"/>
          </a:p>
        </p:txBody>
      </p:sp>
    </p:spTree>
    <p:extLst>
      <p:ext uri="{BB962C8B-B14F-4D97-AF65-F5344CB8AC3E}">
        <p14:creationId xmlns:p14="http://schemas.microsoft.com/office/powerpoint/2010/main" val="218282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19</a:t>
            </a:fld>
            <a:endParaRPr lang="zh-TW" altLang="en-US" dirty="0"/>
          </a:p>
        </p:txBody>
      </p:sp>
    </p:spTree>
    <p:extLst>
      <p:ext uri="{BB962C8B-B14F-4D97-AF65-F5344CB8AC3E}">
        <p14:creationId xmlns:p14="http://schemas.microsoft.com/office/powerpoint/2010/main" val="388037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a:t>
            </a:fld>
            <a:endParaRPr lang="zh-TW" altLang="en-US" dirty="0"/>
          </a:p>
        </p:txBody>
      </p:sp>
    </p:spTree>
    <p:extLst>
      <p:ext uri="{BB962C8B-B14F-4D97-AF65-F5344CB8AC3E}">
        <p14:creationId xmlns:p14="http://schemas.microsoft.com/office/powerpoint/2010/main" val="1342222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20</a:t>
            </a:fld>
            <a:endParaRPr lang="zh-TW" altLang="en-US" dirty="0"/>
          </a:p>
        </p:txBody>
      </p:sp>
    </p:spTree>
    <p:extLst>
      <p:ext uri="{BB962C8B-B14F-4D97-AF65-F5344CB8AC3E}">
        <p14:creationId xmlns:p14="http://schemas.microsoft.com/office/powerpoint/2010/main" val="1248655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21</a:t>
            </a:fld>
            <a:endParaRPr lang="zh-TW" altLang="en-US" dirty="0"/>
          </a:p>
        </p:txBody>
      </p:sp>
    </p:spTree>
    <p:extLst>
      <p:ext uri="{BB962C8B-B14F-4D97-AF65-F5344CB8AC3E}">
        <p14:creationId xmlns:p14="http://schemas.microsoft.com/office/powerpoint/2010/main" val="2950696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22</a:t>
            </a:fld>
            <a:endParaRPr lang="zh-TW" altLang="en-US" dirty="0"/>
          </a:p>
        </p:txBody>
      </p:sp>
    </p:spTree>
    <p:extLst>
      <p:ext uri="{BB962C8B-B14F-4D97-AF65-F5344CB8AC3E}">
        <p14:creationId xmlns:p14="http://schemas.microsoft.com/office/powerpoint/2010/main" val="156210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23</a:t>
            </a:fld>
            <a:endParaRPr lang="zh-TW" altLang="en-US" dirty="0"/>
          </a:p>
        </p:txBody>
      </p:sp>
    </p:spTree>
    <p:extLst>
      <p:ext uri="{BB962C8B-B14F-4D97-AF65-F5344CB8AC3E}">
        <p14:creationId xmlns:p14="http://schemas.microsoft.com/office/powerpoint/2010/main" val="876581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24</a:t>
            </a:fld>
            <a:endParaRPr lang="zh-TW" altLang="en-US" dirty="0"/>
          </a:p>
        </p:txBody>
      </p:sp>
    </p:spTree>
    <p:extLst>
      <p:ext uri="{BB962C8B-B14F-4D97-AF65-F5344CB8AC3E}">
        <p14:creationId xmlns:p14="http://schemas.microsoft.com/office/powerpoint/2010/main" val="7755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25</a:t>
            </a:fld>
            <a:endParaRPr lang="zh-TW" altLang="en-US" dirty="0"/>
          </a:p>
        </p:txBody>
      </p:sp>
    </p:spTree>
    <p:extLst>
      <p:ext uri="{BB962C8B-B14F-4D97-AF65-F5344CB8AC3E}">
        <p14:creationId xmlns:p14="http://schemas.microsoft.com/office/powerpoint/2010/main" val="347243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26</a:t>
            </a:fld>
            <a:endParaRPr lang="zh-TW" altLang="en-US" dirty="0"/>
          </a:p>
        </p:txBody>
      </p:sp>
    </p:spTree>
    <p:extLst>
      <p:ext uri="{BB962C8B-B14F-4D97-AF65-F5344CB8AC3E}">
        <p14:creationId xmlns:p14="http://schemas.microsoft.com/office/powerpoint/2010/main" val="1468374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27</a:t>
            </a:fld>
            <a:endParaRPr lang="zh-TW" altLang="en-US" dirty="0"/>
          </a:p>
        </p:txBody>
      </p:sp>
    </p:spTree>
    <p:extLst>
      <p:ext uri="{BB962C8B-B14F-4D97-AF65-F5344CB8AC3E}">
        <p14:creationId xmlns:p14="http://schemas.microsoft.com/office/powerpoint/2010/main" val="4101146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28</a:t>
            </a:fld>
            <a:endParaRPr lang="zh-TW" altLang="en-US" dirty="0"/>
          </a:p>
        </p:txBody>
      </p:sp>
    </p:spTree>
    <p:extLst>
      <p:ext uri="{BB962C8B-B14F-4D97-AF65-F5344CB8AC3E}">
        <p14:creationId xmlns:p14="http://schemas.microsoft.com/office/powerpoint/2010/main" val="3069444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29</a:t>
            </a:fld>
            <a:endParaRPr lang="zh-TW" altLang="en-US" dirty="0"/>
          </a:p>
        </p:txBody>
      </p:sp>
    </p:spTree>
    <p:extLst>
      <p:ext uri="{BB962C8B-B14F-4D97-AF65-F5344CB8AC3E}">
        <p14:creationId xmlns:p14="http://schemas.microsoft.com/office/powerpoint/2010/main" val="19530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a:t>
            </a:fld>
            <a:endParaRPr lang="zh-TW" altLang="en-US" dirty="0"/>
          </a:p>
        </p:txBody>
      </p:sp>
    </p:spTree>
    <p:extLst>
      <p:ext uri="{BB962C8B-B14F-4D97-AF65-F5344CB8AC3E}">
        <p14:creationId xmlns:p14="http://schemas.microsoft.com/office/powerpoint/2010/main" val="3513838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30</a:t>
            </a:fld>
            <a:endParaRPr lang="zh-TW" altLang="en-US" dirty="0"/>
          </a:p>
        </p:txBody>
      </p:sp>
    </p:spTree>
    <p:extLst>
      <p:ext uri="{BB962C8B-B14F-4D97-AF65-F5344CB8AC3E}">
        <p14:creationId xmlns:p14="http://schemas.microsoft.com/office/powerpoint/2010/main" val="341678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31</a:t>
            </a:fld>
            <a:endParaRPr lang="zh-TW" altLang="en-US" dirty="0"/>
          </a:p>
        </p:txBody>
      </p:sp>
    </p:spTree>
    <p:extLst>
      <p:ext uri="{BB962C8B-B14F-4D97-AF65-F5344CB8AC3E}">
        <p14:creationId xmlns:p14="http://schemas.microsoft.com/office/powerpoint/2010/main" val="293921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32</a:t>
            </a:fld>
            <a:endParaRPr lang="zh-TW" altLang="en-US" dirty="0"/>
          </a:p>
        </p:txBody>
      </p:sp>
    </p:spTree>
    <p:extLst>
      <p:ext uri="{BB962C8B-B14F-4D97-AF65-F5344CB8AC3E}">
        <p14:creationId xmlns:p14="http://schemas.microsoft.com/office/powerpoint/2010/main" val="3074329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33</a:t>
            </a:fld>
            <a:endParaRPr lang="zh-TW" altLang="en-US" dirty="0"/>
          </a:p>
        </p:txBody>
      </p:sp>
    </p:spTree>
    <p:extLst>
      <p:ext uri="{BB962C8B-B14F-4D97-AF65-F5344CB8AC3E}">
        <p14:creationId xmlns:p14="http://schemas.microsoft.com/office/powerpoint/2010/main" val="4003884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34</a:t>
            </a:fld>
            <a:endParaRPr lang="zh-TW" altLang="en-US" dirty="0"/>
          </a:p>
        </p:txBody>
      </p:sp>
    </p:spTree>
    <p:extLst>
      <p:ext uri="{BB962C8B-B14F-4D97-AF65-F5344CB8AC3E}">
        <p14:creationId xmlns:p14="http://schemas.microsoft.com/office/powerpoint/2010/main" val="4056646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35</a:t>
            </a:fld>
            <a:endParaRPr lang="zh-TW" altLang="en-US" dirty="0"/>
          </a:p>
        </p:txBody>
      </p:sp>
    </p:spTree>
    <p:extLst>
      <p:ext uri="{BB962C8B-B14F-4D97-AF65-F5344CB8AC3E}">
        <p14:creationId xmlns:p14="http://schemas.microsoft.com/office/powerpoint/2010/main" val="2963609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36</a:t>
            </a:fld>
            <a:endParaRPr lang="zh-TW" altLang="en-US" dirty="0"/>
          </a:p>
        </p:txBody>
      </p:sp>
    </p:spTree>
    <p:extLst>
      <p:ext uri="{BB962C8B-B14F-4D97-AF65-F5344CB8AC3E}">
        <p14:creationId xmlns:p14="http://schemas.microsoft.com/office/powerpoint/2010/main" val="86327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4</a:t>
            </a:fld>
            <a:endParaRPr lang="zh-TW" altLang="en-US" dirty="0"/>
          </a:p>
        </p:txBody>
      </p:sp>
    </p:spTree>
    <p:extLst>
      <p:ext uri="{BB962C8B-B14F-4D97-AF65-F5344CB8AC3E}">
        <p14:creationId xmlns:p14="http://schemas.microsoft.com/office/powerpoint/2010/main" val="182815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5</a:t>
            </a:fld>
            <a:endParaRPr lang="zh-TW" altLang="en-US" dirty="0"/>
          </a:p>
        </p:txBody>
      </p:sp>
    </p:spTree>
    <p:extLst>
      <p:ext uri="{BB962C8B-B14F-4D97-AF65-F5344CB8AC3E}">
        <p14:creationId xmlns:p14="http://schemas.microsoft.com/office/powerpoint/2010/main" val="3024851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6</a:t>
            </a:fld>
            <a:endParaRPr lang="zh-TW" altLang="en-US" dirty="0"/>
          </a:p>
        </p:txBody>
      </p:sp>
    </p:spTree>
    <p:extLst>
      <p:ext uri="{BB962C8B-B14F-4D97-AF65-F5344CB8AC3E}">
        <p14:creationId xmlns:p14="http://schemas.microsoft.com/office/powerpoint/2010/main" val="206096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7</a:t>
            </a:fld>
            <a:endParaRPr lang="zh-TW" altLang="en-US" dirty="0"/>
          </a:p>
        </p:txBody>
      </p:sp>
    </p:spTree>
    <p:extLst>
      <p:ext uri="{BB962C8B-B14F-4D97-AF65-F5344CB8AC3E}">
        <p14:creationId xmlns:p14="http://schemas.microsoft.com/office/powerpoint/2010/main" val="137305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8</a:t>
            </a:fld>
            <a:endParaRPr lang="zh-TW" altLang="en-US" dirty="0"/>
          </a:p>
        </p:txBody>
      </p:sp>
    </p:spTree>
    <p:extLst>
      <p:ext uri="{BB962C8B-B14F-4D97-AF65-F5344CB8AC3E}">
        <p14:creationId xmlns:p14="http://schemas.microsoft.com/office/powerpoint/2010/main" val="51409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rtl="0"/>
            <a:fld id="{03266150-FA26-45B5-BF0B-186B42A09DC9}" type="slidenum">
              <a:rPr lang="en-US" altLang="zh-TW" smtClean="0"/>
              <a:t>9</a:t>
            </a:fld>
            <a:endParaRPr lang="zh-TW" altLang="en-US" dirty="0"/>
          </a:p>
        </p:txBody>
      </p:sp>
    </p:spTree>
    <p:extLst>
      <p:ext uri="{BB962C8B-B14F-4D97-AF65-F5344CB8AC3E}">
        <p14:creationId xmlns:p14="http://schemas.microsoft.com/office/powerpoint/2010/main" val="3676153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矩形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15" name="矩形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2" name="標題 1"/>
          <p:cNvSpPr>
            <a:spLocks noGrp="1"/>
          </p:cNvSpPr>
          <p:nvPr>
            <p:ph type="ctrTitle"/>
          </p:nvPr>
        </p:nvSpPr>
        <p:spPr>
          <a:xfrm>
            <a:off x="1522413" y="1905000"/>
            <a:ext cx="9144000" cy="2667000"/>
          </a:xfrm>
        </p:spPr>
        <p:txBody>
          <a:bodyPr rtlCol="0">
            <a:normAutofit/>
          </a:bodyPr>
          <a:lstStyle>
            <a:lvl1pPr>
              <a:lnSpc>
                <a:spcPct val="80000"/>
              </a:lnSpc>
              <a:defRPr sz="6000">
                <a:latin typeface="+mn-ea"/>
                <a:ea typeface="+mn-ea"/>
              </a:defRPr>
            </a:lvl1pPr>
          </a:lstStyle>
          <a:p>
            <a:pPr rtl="0"/>
            <a:r>
              <a:rPr lang="zh-TW" altLang="en-US" noProof="0"/>
              <a:t>按一下以編輯母片標題樣式</a:t>
            </a:r>
            <a:endParaRPr lang="zh-TW" altLang="en-US" noProof="0" dirty="0"/>
          </a:p>
        </p:txBody>
      </p:sp>
      <p:sp>
        <p:nvSpPr>
          <p:cNvPr id="3" name="副標題 2"/>
          <p:cNvSpPr>
            <a:spLocks noGrp="1"/>
          </p:cNvSpPr>
          <p:nvPr>
            <p:ph type="subTitle" idx="1" hasCustomPrompt="1"/>
          </p:nvPr>
        </p:nvSpPr>
        <p:spPr>
          <a:xfrm>
            <a:off x="1522413" y="5029200"/>
            <a:ext cx="8229600" cy="1143000"/>
          </a:xfrm>
        </p:spPr>
        <p:txBody>
          <a:bodyPr rtlCol="0"/>
          <a:lstStyle>
            <a:lvl1pPr marL="0" indent="0" algn="l">
              <a:spcBef>
                <a:spcPts val="0"/>
              </a:spcBef>
              <a:buNone/>
              <a:defRPr>
                <a:solidFill>
                  <a:schemeClr val="tx1"/>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TW" altLang="en-US" noProof="0"/>
              <a:t>按一下以編輯母片副標題樣式</a:t>
            </a:r>
          </a:p>
        </p:txBody>
      </p:sp>
      <p:sp>
        <p:nvSpPr>
          <p:cNvPr id="5" name="頁尾預留位置 4"/>
          <p:cNvSpPr>
            <a:spLocks noGrp="1"/>
          </p:cNvSpPr>
          <p:nvPr>
            <p:ph type="ftr" sz="quarter" idx="11"/>
          </p:nvPr>
        </p:nvSpPr>
        <p:spPr/>
        <p:txBody>
          <a:bodyPr rtlCol="0"/>
          <a:lstStyle>
            <a:lvl1pPr>
              <a:defRPr>
                <a:latin typeface="+mj-ea"/>
                <a:ea typeface="+mj-ea"/>
              </a:defRPr>
            </a:lvl1pPr>
          </a:lstStyle>
          <a:p>
            <a:r>
              <a:rPr lang="zh-TW" altLang="en-US" dirty="0"/>
              <a:t>新增頁尾</a:t>
            </a:r>
          </a:p>
        </p:txBody>
      </p:sp>
      <p:sp>
        <p:nvSpPr>
          <p:cNvPr id="4" name="日期預留位置 3"/>
          <p:cNvSpPr>
            <a:spLocks noGrp="1"/>
          </p:cNvSpPr>
          <p:nvPr>
            <p:ph type="dt" sz="half" idx="10"/>
          </p:nvPr>
        </p:nvSpPr>
        <p:spPr/>
        <p:txBody>
          <a:bodyPr rtlCol="0"/>
          <a:lstStyle>
            <a:lvl1pPr>
              <a:defRPr>
                <a:latin typeface="+mj-ea"/>
                <a:ea typeface="+mj-ea"/>
              </a:defRPr>
            </a:lvl1pPr>
          </a:lstStyle>
          <a:p>
            <a:fld id="{486CE224-64F3-4DCA-B93A-6F4ADAE28B82}" type="datetime2">
              <a:rPr lang="zh-TW" altLang="en-US" smtClean="0"/>
              <a:t>2018年5月24日</a:t>
            </a:fld>
            <a:endParaRPr lang="zh-TW" altLang="en-US" dirty="0"/>
          </a:p>
        </p:txBody>
      </p:sp>
      <p:sp>
        <p:nvSpPr>
          <p:cNvPr id="6" name="投影片編號預留位置 5"/>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dirty="0"/>
          </a:p>
        </p:txBody>
      </p:sp>
      <p:sp useBgFill="1">
        <p:nvSpPr>
          <p:cNvPr id="20" name="手繪多邊形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p>
        </p:txBody>
      </p:sp>
      <p:sp>
        <p:nvSpPr>
          <p:cNvPr id="3" name="直排文字預留位置 2"/>
          <p:cNvSpPr>
            <a:spLocks noGrp="1"/>
          </p:cNvSpPr>
          <p:nvPr>
            <p:ph type="body" orient="vert" idx="1" hasCustomPrompt="1"/>
          </p:nvPr>
        </p:nvSpPr>
        <p:spPr/>
        <p:txBody>
          <a:bodyPr vert="eaVert" rtlCol="0"/>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5" name="頁尾預留位置 4"/>
          <p:cNvSpPr>
            <a:spLocks noGrp="1"/>
          </p:cNvSpPr>
          <p:nvPr>
            <p:ph type="ftr" sz="quarter" idx="11"/>
          </p:nvPr>
        </p:nvSpPr>
        <p:spPr/>
        <p:txBody>
          <a:bodyPr rtlCol="0"/>
          <a:lstStyle/>
          <a:p>
            <a:pPr rtl="0"/>
            <a:r>
              <a:rPr lang="zh-TW" altLang="en-US"/>
              <a:t>新增頁尾</a:t>
            </a:r>
            <a:endParaRPr lang="zh-TW" altLang="en-US" dirty="0"/>
          </a:p>
        </p:txBody>
      </p:sp>
      <p:sp>
        <p:nvSpPr>
          <p:cNvPr id="4" name="日期預留位置 3"/>
          <p:cNvSpPr>
            <a:spLocks noGrp="1"/>
          </p:cNvSpPr>
          <p:nvPr>
            <p:ph type="dt" sz="half" idx="10"/>
          </p:nvPr>
        </p:nvSpPr>
        <p:spPr/>
        <p:txBody>
          <a:bodyPr rtlCol="0"/>
          <a:lstStyle/>
          <a:p>
            <a:pPr rtl="0"/>
            <a:fld id="{01CBCF34-46A6-4D6E-AAFE-0D222488D06F}" type="datetime2">
              <a:rPr lang="zh-TW" altLang="en-US" smtClean="0"/>
              <a:t>2018年5月24日</a:t>
            </a:fld>
            <a:endParaRPr lang="zh-TW" altLang="en-US" dirty="0"/>
          </a:p>
        </p:txBody>
      </p:sp>
      <p:sp>
        <p:nvSpPr>
          <p:cNvPr id="6" name="投影片編號預留位置 5"/>
          <p:cNvSpPr>
            <a:spLocks noGrp="1"/>
          </p:cNvSpPr>
          <p:nvPr>
            <p:ph type="sldNum" sz="quarter" idx="12"/>
          </p:nvPr>
        </p:nvSpPr>
        <p:spPr/>
        <p:txBody>
          <a:bodyPr rtlCol="0"/>
          <a:lstStyle/>
          <a:p>
            <a:pPr rtl="0"/>
            <a:fld id="{693B167E-EA96-4147-81DE-549160052C22}" type="slidenum">
              <a:rPr lang="en-US" altLang="zh-TW" noProof="0" smtClean="0"/>
              <a:t>‹#›</a:t>
            </a:fld>
            <a:endParaRPr lang="zh-TW" alt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矩形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9" name="手繪多邊形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
        <p:nvSpPr>
          <p:cNvPr id="2" name="直排標題 1"/>
          <p:cNvSpPr>
            <a:spLocks noGrp="1"/>
          </p:cNvSpPr>
          <p:nvPr>
            <p:ph type="title" orient="vert"/>
          </p:nvPr>
        </p:nvSpPr>
        <p:spPr>
          <a:xfrm>
            <a:off x="9558667" y="685800"/>
            <a:ext cx="1295401" cy="5486400"/>
          </a:xfrm>
        </p:spPr>
        <p:txBody>
          <a:bodyPr vert="eaVert" rtlCol="0"/>
          <a:lstStyle>
            <a:lvl1pPr>
              <a:defRPr>
                <a:latin typeface="+mj-ea"/>
                <a:ea typeface="+mj-ea"/>
              </a:defRPr>
            </a:lvl1pPr>
          </a:lstStyle>
          <a:p>
            <a:pPr rtl="0"/>
            <a:r>
              <a:rPr lang="zh-TW" altLang="en-US" noProof="0"/>
              <a:t>按一下以編輯母片標題樣式</a:t>
            </a:r>
          </a:p>
        </p:txBody>
      </p:sp>
      <p:sp>
        <p:nvSpPr>
          <p:cNvPr id="3" name="直排文字預留位置 2"/>
          <p:cNvSpPr>
            <a:spLocks noGrp="1"/>
          </p:cNvSpPr>
          <p:nvPr>
            <p:ph type="body" orient="vert" idx="1" hasCustomPrompt="1"/>
          </p:nvPr>
        </p:nvSpPr>
        <p:spPr>
          <a:xfrm>
            <a:off x="1522413" y="685800"/>
            <a:ext cx="7460842" cy="5486400"/>
          </a:xfrm>
        </p:spPr>
        <p:txBody>
          <a:bodyPr vert="eaVert" rtlCol="0"/>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5" name="頁尾預留位置 4"/>
          <p:cNvSpPr>
            <a:spLocks noGrp="1"/>
          </p:cNvSpPr>
          <p:nvPr>
            <p:ph type="ftr" sz="quarter" idx="11"/>
          </p:nvPr>
        </p:nvSpPr>
        <p:spPr/>
        <p:txBody>
          <a:bodyPr rtlCol="0"/>
          <a:lstStyle>
            <a:lvl1pPr>
              <a:defRPr>
                <a:latin typeface="+mj-ea"/>
                <a:ea typeface="+mj-ea"/>
              </a:defRPr>
            </a:lvl1pPr>
          </a:lstStyle>
          <a:p>
            <a:r>
              <a:rPr lang="zh-TW" altLang="en-US"/>
              <a:t>新增頁尾</a:t>
            </a:r>
            <a:endParaRPr lang="zh-TW" altLang="en-US" dirty="0"/>
          </a:p>
        </p:txBody>
      </p:sp>
      <p:sp>
        <p:nvSpPr>
          <p:cNvPr id="4" name="日期預留位置 3"/>
          <p:cNvSpPr>
            <a:spLocks noGrp="1"/>
          </p:cNvSpPr>
          <p:nvPr>
            <p:ph type="dt" sz="half" idx="10"/>
          </p:nvPr>
        </p:nvSpPr>
        <p:spPr/>
        <p:txBody>
          <a:bodyPr rtlCol="0"/>
          <a:lstStyle>
            <a:lvl1pPr>
              <a:defRPr>
                <a:latin typeface="+mj-ea"/>
                <a:ea typeface="+mj-ea"/>
              </a:defRPr>
            </a:lvl1pPr>
          </a:lstStyle>
          <a:p>
            <a:fld id="{1713E4D6-EDFB-41EC-926B-0C41DE067155}" type="datetime2">
              <a:rPr lang="zh-TW" altLang="en-US" smtClean="0"/>
              <a:t>2018年5月24日</a:t>
            </a:fld>
            <a:endParaRPr lang="zh-TW" altLang="en-US" dirty="0"/>
          </a:p>
        </p:txBody>
      </p:sp>
      <p:sp>
        <p:nvSpPr>
          <p:cNvPr id="6" name="投影片編號預留位置 5"/>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p>
        </p:txBody>
      </p:sp>
      <p:sp>
        <p:nvSpPr>
          <p:cNvPr id="3" name="內容預留位置 2"/>
          <p:cNvSpPr>
            <a:spLocks noGrp="1"/>
          </p:cNvSpPr>
          <p:nvPr>
            <p:ph idx="1" hasCustomPrompt="1"/>
          </p:nvPr>
        </p:nvSpPr>
        <p:spPr/>
        <p:txBody>
          <a:bodyPr rtlCol="0"/>
          <a:lstStyle>
            <a:lvl5pPr>
              <a:defRPr/>
            </a:lvl5pPr>
            <a:lvl6pPr>
              <a:defRPr/>
            </a:lvl6pPr>
            <a:lvl7pPr>
              <a:defRPr/>
            </a:lvl7pPr>
            <a:lvl8pPr>
              <a:defRPr baseline="0"/>
            </a:lvl8pPr>
            <a:lvl9pPr>
              <a:defRPr baseline="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p>
            <a:pPr rtl="0"/>
            <a:fld id="{4E1AF255-7A21-4BA8-9E7C-5912C6DE708B}" type="datetime2">
              <a:rPr lang="zh-TW" altLang="en-US" smtClean="0"/>
              <a:t>2018年5月24日</a:t>
            </a:fld>
            <a:endParaRPr lang="zh-TW" altLang="en-US" dirty="0"/>
          </a:p>
        </p:txBody>
      </p:sp>
      <p:sp>
        <p:nvSpPr>
          <p:cNvPr id="6" name="投影片編號預留位置 5"/>
          <p:cNvSpPr>
            <a:spLocks noGrp="1"/>
          </p:cNvSpPr>
          <p:nvPr>
            <p:ph type="sldNum" sz="quarter" idx="12"/>
          </p:nvPr>
        </p:nvSpPr>
        <p:spPr/>
        <p:txBody>
          <a:bodyPr rtlCol="0"/>
          <a:lstStyle/>
          <a:p>
            <a:pPr rtl="0"/>
            <a:fld id="{693B167E-EA96-4147-81DE-549160052C22}" type="slidenum">
              <a:rPr lang="en-US" altLang="zh-TW" noProof="0" smtClean="0"/>
              <a:t>‹#›</a:t>
            </a:fld>
            <a:endParaRPr lang="zh-TW"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矩形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2" name="標題 1"/>
          <p:cNvSpPr>
            <a:spLocks noGrp="1"/>
          </p:cNvSpPr>
          <p:nvPr>
            <p:ph type="title"/>
          </p:nvPr>
        </p:nvSpPr>
        <p:spPr>
          <a:xfrm>
            <a:off x="1522360" y="1905000"/>
            <a:ext cx="9142999" cy="2667000"/>
          </a:xfrm>
        </p:spPr>
        <p:txBody>
          <a:bodyPr rtlCol="0" anchor="b">
            <a:noAutofit/>
          </a:bodyPr>
          <a:lstStyle>
            <a:lvl1pPr algn="l">
              <a:defRPr sz="4800" b="0" cap="none" baseline="0">
                <a:latin typeface="+mj-ea"/>
                <a:ea typeface="+mj-ea"/>
              </a:defRPr>
            </a:lvl1pPr>
          </a:lstStyle>
          <a:p>
            <a:pPr rtl="0"/>
            <a:r>
              <a:rPr lang="zh-TW" altLang="en-US" noProof="0"/>
              <a:t>按一下以編輯母片標題樣式</a:t>
            </a:r>
          </a:p>
        </p:txBody>
      </p:sp>
      <p:sp>
        <p:nvSpPr>
          <p:cNvPr id="3" name="文字預留位置 2"/>
          <p:cNvSpPr>
            <a:spLocks noGrp="1"/>
          </p:cNvSpPr>
          <p:nvPr>
            <p:ph type="body" idx="1" hasCustomPrompt="1"/>
          </p:nvPr>
        </p:nvSpPr>
        <p:spPr>
          <a:xfrm>
            <a:off x="1522412" y="5029200"/>
            <a:ext cx="8229601" cy="1143000"/>
          </a:xfrm>
        </p:spPr>
        <p:txBody>
          <a:bodyPr rtlCol="0" anchor="t">
            <a:normAutofit/>
          </a:bodyPr>
          <a:lstStyle>
            <a:lvl1pPr marL="0" indent="0">
              <a:spcBef>
                <a:spcPts val="0"/>
              </a:spcBef>
              <a:buNone/>
              <a:defRPr sz="2400">
                <a:solidFill>
                  <a:schemeClr val="tx1"/>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TW" altLang="en-US" noProof="0"/>
              <a:t>按一下以編輯母片文字樣式</a:t>
            </a:r>
          </a:p>
        </p:txBody>
      </p:sp>
      <p:sp>
        <p:nvSpPr>
          <p:cNvPr id="5" name="頁尾預留位置 4"/>
          <p:cNvSpPr>
            <a:spLocks noGrp="1"/>
          </p:cNvSpPr>
          <p:nvPr>
            <p:ph type="ftr" sz="quarter" idx="11"/>
          </p:nvPr>
        </p:nvSpPr>
        <p:spPr/>
        <p:txBody>
          <a:bodyPr rtlCol="0"/>
          <a:lstStyle>
            <a:lvl1pPr>
              <a:defRPr>
                <a:latin typeface="+mj-ea"/>
                <a:ea typeface="+mj-ea"/>
              </a:defRPr>
            </a:lvl1pPr>
          </a:lstStyle>
          <a:p>
            <a:r>
              <a:rPr lang="zh-TW" altLang="en-US" dirty="0"/>
              <a:t>新增頁尾</a:t>
            </a:r>
          </a:p>
        </p:txBody>
      </p:sp>
      <p:sp>
        <p:nvSpPr>
          <p:cNvPr id="4" name="日期預留位置 3"/>
          <p:cNvSpPr>
            <a:spLocks noGrp="1"/>
          </p:cNvSpPr>
          <p:nvPr>
            <p:ph type="dt" sz="half" idx="10"/>
          </p:nvPr>
        </p:nvSpPr>
        <p:spPr/>
        <p:txBody>
          <a:bodyPr rtlCol="0"/>
          <a:lstStyle>
            <a:lvl1pPr>
              <a:defRPr>
                <a:latin typeface="+mj-ea"/>
                <a:ea typeface="+mj-ea"/>
              </a:defRPr>
            </a:lvl1pPr>
          </a:lstStyle>
          <a:p>
            <a:fld id="{728B31DE-3B06-482A-9C07-06D795E47347}" type="datetime2">
              <a:rPr lang="zh-TW" altLang="en-US" smtClean="0"/>
              <a:t>2018年5月24日</a:t>
            </a:fld>
            <a:endParaRPr lang="zh-TW" altLang="en-US" dirty="0"/>
          </a:p>
        </p:txBody>
      </p:sp>
      <p:sp>
        <p:nvSpPr>
          <p:cNvPr id="6" name="投影片編號預留位置 5"/>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dirty="0"/>
          </a:p>
        </p:txBody>
      </p:sp>
      <p:sp>
        <p:nvSpPr>
          <p:cNvPr id="16" name="手繪多邊形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p>
        </p:txBody>
      </p:sp>
      <p:sp>
        <p:nvSpPr>
          <p:cNvPr id="3" name="內容預留位置 2"/>
          <p:cNvSpPr>
            <a:spLocks noGrp="1"/>
          </p:cNvSpPr>
          <p:nvPr>
            <p:ph sz="half" idx="1" hasCustomPrompt="1"/>
          </p:nvPr>
        </p:nvSpPr>
        <p:spPr>
          <a:xfrm>
            <a:off x="1522413" y="1905000"/>
            <a:ext cx="4416552"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4" name="內容預留位置 3"/>
          <p:cNvSpPr>
            <a:spLocks noGrp="1"/>
          </p:cNvSpPr>
          <p:nvPr>
            <p:ph sz="half" idx="2" hasCustomPrompt="1"/>
          </p:nvPr>
        </p:nvSpPr>
        <p:spPr>
          <a:xfrm>
            <a:off x="6246812" y="1905000"/>
            <a:ext cx="4416552"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6" name="頁尾預留位置 5"/>
          <p:cNvSpPr>
            <a:spLocks noGrp="1"/>
          </p:cNvSpPr>
          <p:nvPr>
            <p:ph type="ftr" sz="quarter" idx="11"/>
          </p:nvPr>
        </p:nvSpPr>
        <p:spPr/>
        <p:txBody>
          <a:bodyPr rtlCol="0"/>
          <a:lstStyle/>
          <a:p>
            <a:pPr rtl="0"/>
            <a:r>
              <a:rPr lang="zh-TW" altLang="en-US"/>
              <a:t>新增頁尾</a:t>
            </a:r>
            <a:endParaRPr lang="zh-TW" altLang="en-US" dirty="0"/>
          </a:p>
        </p:txBody>
      </p:sp>
      <p:sp>
        <p:nvSpPr>
          <p:cNvPr id="5" name="日期預留位置 4"/>
          <p:cNvSpPr>
            <a:spLocks noGrp="1"/>
          </p:cNvSpPr>
          <p:nvPr>
            <p:ph type="dt" sz="half" idx="10"/>
          </p:nvPr>
        </p:nvSpPr>
        <p:spPr/>
        <p:txBody>
          <a:bodyPr rtlCol="0"/>
          <a:lstStyle/>
          <a:p>
            <a:pPr rtl="0"/>
            <a:fld id="{49CFF7AE-304D-4AEB-B7B1-B63330077EA9}" type="datetime2">
              <a:rPr lang="zh-TW" altLang="en-US" smtClean="0"/>
              <a:t>2018年5月24日</a:t>
            </a:fld>
            <a:endParaRPr lang="zh-TW" altLang="en-US" dirty="0"/>
          </a:p>
        </p:txBody>
      </p:sp>
      <p:sp>
        <p:nvSpPr>
          <p:cNvPr id="7" name="投影片編號預留位置 6"/>
          <p:cNvSpPr>
            <a:spLocks noGrp="1"/>
          </p:cNvSpPr>
          <p:nvPr>
            <p:ph type="sldNum" sz="quarter" idx="12"/>
          </p:nvPr>
        </p:nvSpPr>
        <p:spPr/>
        <p:txBody>
          <a:bodyPr rtlCol="0"/>
          <a:lstStyle/>
          <a:p>
            <a:pPr rtl="0"/>
            <a:fld id="{693B167E-EA96-4147-81DE-549160052C22}" type="slidenum">
              <a:rPr lang="en-US" altLang="zh-TW" noProof="0" smtClean="0"/>
              <a:t>‹#›</a:t>
            </a:fld>
            <a:endParaRPr lang="zh-TW" alt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vl1pPr>
          </a:lstStyle>
          <a:p>
            <a:pPr rtl="0"/>
            <a:r>
              <a:rPr lang="zh-TW" altLang="en-US" noProof="0"/>
              <a:t>按一下以編輯母片標題樣式</a:t>
            </a:r>
          </a:p>
        </p:txBody>
      </p:sp>
      <p:sp>
        <p:nvSpPr>
          <p:cNvPr id="3" name="文字預留位置 2"/>
          <p:cNvSpPr>
            <a:spLocks noGrp="1"/>
          </p:cNvSpPr>
          <p:nvPr>
            <p:ph type="body" idx="1" hasCustomPrompt="1"/>
          </p:nvPr>
        </p:nvSpPr>
        <p:spPr>
          <a:xfrm>
            <a:off x="1522413"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a:t>按一下以編輯母片文字樣式</a:t>
            </a:r>
          </a:p>
        </p:txBody>
      </p:sp>
      <p:sp>
        <p:nvSpPr>
          <p:cNvPr id="4" name="內容預留位置 3"/>
          <p:cNvSpPr>
            <a:spLocks noGrp="1"/>
          </p:cNvSpPr>
          <p:nvPr>
            <p:ph sz="half" idx="2" hasCustomPrompt="1"/>
          </p:nvPr>
        </p:nvSpPr>
        <p:spPr>
          <a:xfrm>
            <a:off x="1522413" y="2743200"/>
            <a:ext cx="4416552"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5" name="文字預留位置 4"/>
          <p:cNvSpPr>
            <a:spLocks noGrp="1"/>
          </p:cNvSpPr>
          <p:nvPr>
            <p:ph type="body" sz="quarter" idx="3" hasCustomPrompt="1"/>
          </p:nvPr>
        </p:nvSpPr>
        <p:spPr>
          <a:xfrm>
            <a:off x="6246812" y="1905000"/>
            <a:ext cx="4416552"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noProof="0"/>
              <a:t>按一下以編輯母片文字樣式</a:t>
            </a:r>
          </a:p>
        </p:txBody>
      </p:sp>
      <p:sp>
        <p:nvSpPr>
          <p:cNvPr id="6" name="內容預留位置 5"/>
          <p:cNvSpPr>
            <a:spLocks noGrp="1"/>
          </p:cNvSpPr>
          <p:nvPr>
            <p:ph sz="quarter" idx="4" hasCustomPrompt="1"/>
          </p:nvPr>
        </p:nvSpPr>
        <p:spPr>
          <a:xfrm>
            <a:off x="6246812" y="2743200"/>
            <a:ext cx="4416552"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8" name="頁尾預留位置 7"/>
          <p:cNvSpPr>
            <a:spLocks noGrp="1"/>
          </p:cNvSpPr>
          <p:nvPr>
            <p:ph type="ftr" sz="quarter" idx="11"/>
          </p:nvPr>
        </p:nvSpPr>
        <p:spPr/>
        <p:txBody>
          <a:bodyPr rtlCol="0"/>
          <a:lstStyle/>
          <a:p>
            <a:pPr rtl="0"/>
            <a:r>
              <a:rPr lang="zh-TW" altLang="en-US"/>
              <a:t>新增頁尾</a:t>
            </a:r>
            <a:endParaRPr lang="zh-TW" altLang="en-US" dirty="0"/>
          </a:p>
        </p:txBody>
      </p:sp>
      <p:sp>
        <p:nvSpPr>
          <p:cNvPr id="7" name="日期預留位置 6"/>
          <p:cNvSpPr>
            <a:spLocks noGrp="1"/>
          </p:cNvSpPr>
          <p:nvPr>
            <p:ph type="dt" sz="half" idx="10"/>
          </p:nvPr>
        </p:nvSpPr>
        <p:spPr/>
        <p:txBody>
          <a:bodyPr rtlCol="0"/>
          <a:lstStyle/>
          <a:p>
            <a:pPr rtl="0"/>
            <a:fld id="{DA34C29F-5C1B-4560-A743-9A421A350E2D}" type="datetime2">
              <a:rPr lang="zh-TW" altLang="en-US" smtClean="0"/>
              <a:t>2018年5月24日</a:t>
            </a:fld>
            <a:endParaRPr lang="zh-TW" altLang="en-US" dirty="0"/>
          </a:p>
        </p:txBody>
      </p:sp>
      <p:sp>
        <p:nvSpPr>
          <p:cNvPr id="9" name="投影片編號預留位置 8"/>
          <p:cNvSpPr>
            <a:spLocks noGrp="1"/>
          </p:cNvSpPr>
          <p:nvPr>
            <p:ph type="sldNum" sz="quarter" idx="12"/>
          </p:nvPr>
        </p:nvSpPr>
        <p:spPr/>
        <p:txBody>
          <a:bodyPr rtlCol="0"/>
          <a:lstStyle/>
          <a:p>
            <a:pPr rtl="0"/>
            <a:fld id="{693B167E-EA96-4147-81DE-549160052C22}" type="slidenum">
              <a:rPr lang="en-US" altLang="zh-TW" noProof="0" smtClean="0"/>
              <a:t>‹#›</a:t>
            </a:fld>
            <a:endParaRPr lang="zh-TW" alt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noProof="0"/>
              <a:t>按一下以編輯母片標題樣式</a:t>
            </a:r>
          </a:p>
        </p:txBody>
      </p:sp>
      <p:sp>
        <p:nvSpPr>
          <p:cNvPr id="4" name="頁尾預留位置 3"/>
          <p:cNvSpPr>
            <a:spLocks noGrp="1"/>
          </p:cNvSpPr>
          <p:nvPr>
            <p:ph type="ftr" sz="quarter" idx="11"/>
          </p:nvPr>
        </p:nvSpPr>
        <p:spPr/>
        <p:txBody>
          <a:bodyPr rtlCol="0"/>
          <a:lstStyle/>
          <a:p>
            <a:pPr rtl="0"/>
            <a:r>
              <a:rPr lang="zh-TW" altLang="en-US"/>
              <a:t>新增頁尾</a:t>
            </a:r>
            <a:endParaRPr lang="zh-TW" altLang="en-US" dirty="0"/>
          </a:p>
        </p:txBody>
      </p:sp>
      <p:sp>
        <p:nvSpPr>
          <p:cNvPr id="3" name="日期預留位置 2"/>
          <p:cNvSpPr>
            <a:spLocks noGrp="1"/>
          </p:cNvSpPr>
          <p:nvPr>
            <p:ph type="dt" sz="half" idx="10"/>
          </p:nvPr>
        </p:nvSpPr>
        <p:spPr/>
        <p:txBody>
          <a:bodyPr rtlCol="0"/>
          <a:lstStyle/>
          <a:p>
            <a:pPr rtl="0"/>
            <a:fld id="{2AE1782A-758F-4A6D-996E-5F1BDA5957FE}" type="datetime2">
              <a:rPr lang="zh-TW" altLang="en-US" smtClean="0"/>
              <a:t>2018年5月24日</a:t>
            </a:fld>
            <a:endParaRPr lang="zh-TW" altLang="en-US" dirty="0"/>
          </a:p>
        </p:txBody>
      </p:sp>
      <p:sp>
        <p:nvSpPr>
          <p:cNvPr id="5" name="投影片編號預留位置 4"/>
          <p:cNvSpPr>
            <a:spLocks noGrp="1"/>
          </p:cNvSpPr>
          <p:nvPr>
            <p:ph type="sldNum" sz="quarter" idx="12"/>
          </p:nvPr>
        </p:nvSpPr>
        <p:spPr/>
        <p:txBody>
          <a:bodyPr rtlCol="0"/>
          <a:lstStyle/>
          <a:p>
            <a:pPr rtl="0"/>
            <a:fld id="{693B167E-EA96-4147-81DE-549160052C22}" type="slidenum">
              <a:rPr lang="en-US" altLang="zh-TW" noProof="0" smtClean="0"/>
              <a:t>‹#›</a:t>
            </a:fld>
            <a:endParaRPr lang="zh-TW" altLang="en-US" noProof="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矩形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3" name="頁尾預留位置 2"/>
          <p:cNvSpPr>
            <a:spLocks noGrp="1"/>
          </p:cNvSpPr>
          <p:nvPr>
            <p:ph type="ftr" sz="quarter" idx="11"/>
          </p:nvPr>
        </p:nvSpPr>
        <p:spPr/>
        <p:txBody>
          <a:bodyPr rtlCol="0"/>
          <a:lstStyle>
            <a:lvl1pPr>
              <a:defRPr>
                <a:latin typeface="+mj-ea"/>
                <a:ea typeface="+mj-ea"/>
              </a:defRPr>
            </a:lvl1pPr>
          </a:lstStyle>
          <a:p>
            <a:r>
              <a:rPr lang="zh-TW" altLang="en-US"/>
              <a:t>新增頁尾</a:t>
            </a:r>
            <a:endParaRPr lang="zh-TW" altLang="en-US" dirty="0"/>
          </a:p>
        </p:txBody>
      </p:sp>
      <p:sp>
        <p:nvSpPr>
          <p:cNvPr id="2" name="日期預留位置 1"/>
          <p:cNvSpPr>
            <a:spLocks noGrp="1"/>
          </p:cNvSpPr>
          <p:nvPr>
            <p:ph type="dt" sz="half" idx="10"/>
          </p:nvPr>
        </p:nvSpPr>
        <p:spPr/>
        <p:txBody>
          <a:bodyPr rtlCol="0"/>
          <a:lstStyle>
            <a:lvl1pPr>
              <a:defRPr>
                <a:latin typeface="+mj-ea"/>
                <a:ea typeface="+mj-ea"/>
              </a:defRPr>
            </a:lvl1pPr>
          </a:lstStyle>
          <a:p>
            <a:fld id="{FAF65FD5-1F07-4550-99E4-8DA3B01DBD40}" type="datetime2">
              <a:rPr lang="zh-TW" altLang="en-US" smtClean="0"/>
              <a:t>2018年5月24日</a:t>
            </a:fld>
            <a:endParaRPr lang="zh-TW" altLang="en-US" dirty="0"/>
          </a:p>
        </p:txBody>
      </p:sp>
      <p:sp>
        <p:nvSpPr>
          <p:cNvPr id="4" name="投影片編號預留位置 3"/>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手繪多邊形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
        <p:nvSpPr>
          <p:cNvPr id="2" name="標題 1"/>
          <p:cNvSpPr>
            <a:spLocks noGrp="1"/>
          </p:cNvSpPr>
          <p:nvPr>
            <p:ph type="title"/>
          </p:nvPr>
        </p:nvSpPr>
        <p:spPr/>
        <p:txBody>
          <a:bodyPr rtlCol="0" anchor="b">
            <a:normAutofit/>
          </a:bodyPr>
          <a:lstStyle>
            <a:lvl1pPr algn="l">
              <a:defRPr sz="3600" b="0">
                <a:latin typeface="+mj-ea"/>
                <a:ea typeface="+mj-ea"/>
              </a:defRPr>
            </a:lvl1pPr>
          </a:lstStyle>
          <a:p>
            <a:pPr rtl="0"/>
            <a:r>
              <a:rPr lang="zh-TW" altLang="en-US" noProof="0"/>
              <a:t>按一下以編輯母片標題樣式</a:t>
            </a:r>
          </a:p>
        </p:txBody>
      </p:sp>
      <p:sp>
        <p:nvSpPr>
          <p:cNvPr id="3" name="內容預留位置 2"/>
          <p:cNvSpPr>
            <a:spLocks noGrp="1"/>
          </p:cNvSpPr>
          <p:nvPr>
            <p:ph idx="1" hasCustomPrompt="1"/>
          </p:nvPr>
        </p:nvSpPr>
        <p:spPr>
          <a:xfrm>
            <a:off x="4675568" y="2087880"/>
            <a:ext cx="5791200" cy="3886200"/>
          </a:xfrm>
        </p:spPr>
        <p:txBody>
          <a:bodyPr rtlCol="0">
            <a:normAutofit/>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atin typeface="+mj-ea"/>
                <a:ea typeface="+mj-ea"/>
              </a:defRPr>
            </a:lvl5pPr>
            <a:lvl6pPr>
              <a:defRPr sz="1600"/>
            </a:lvl6pPr>
            <a:lvl7pPr>
              <a:defRPr sz="1600"/>
            </a:lvl7pPr>
            <a:lvl8pPr>
              <a:defRPr sz="1600"/>
            </a:lvl8pPr>
            <a:lvl9pPr>
              <a:defRPr sz="1600"/>
            </a:lvl9pPr>
          </a:lstStyle>
          <a:p>
            <a:pPr lvl="0" rtl="0"/>
            <a:r>
              <a:rPr lang="zh-TW" altLang="en-US" noProof="0"/>
              <a:t>按一下以編輯母片文字樣式</a:t>
            </a:r>
          </a:p>
          <a:p>
            <a:pPr lvl="1" rtl="0"/>
            <a:r>
              <a:rPr lang="zh-TW" altLang="en-US" noProof="0"/>
              <a:t>第二層</a:t>
            </a:r>
          </a:p>
          <a:p>
            <a:pPr lvl="2" rtl="0"/>
            <a:r>
              <a:rPr lang="zh-TW" altLang="en-US" noProof="0"/>
              <a:t>第三層</a:t>
            </a:r>
          </a:p>
          <a:p>
            <a:pPr lvl="3" rtl="0"/>
            <a:r>
              <a:rPr lang="zh-TW" altLang="en-US" noProof="0"/>
              <a:t>第四層</a:t>
            </a:r>
          </a:p>
          <a:p>
            <a:pPr lvl="4" rtl="0"/>
            <a:r>
              <a:rPr lang="zh-TW" altLang="en-US" noProof="0"/>
              <a:t>第五層</a:t>
            </a:r>
          </a:p>
        </p:txBody>
      </p:sp>
      <p:sp>
        <p:nvSpPr>
          <p:cNvPr id="4" name="文字預留位置 3"/>
          <p:cNvSpPr>
            <a:spLocks noGrp="1"/>
          </p:cNvSpPr>
          <p:nvPr>
            <p:ph type="body" sz="half" idx="2" hasCustomPrompt="1"/>
          </p:nvPr>
        </p:nvSpPr>
        <p:spPr>
          <a:xfrm>
            <a:off x="1522413" y="3429000"/>
            <a:ext cx="2743200" cy="2514600"/>
          </a:xfrm>
        </p:spPr>
        <p:txBody>
          <a:bodyPr rtlCol="0">
            <a:normAutofit/>
          </a:bodyPr>
          <a:lstStyle>
            <a:lvl1pPr marL="0" indent="0">
              <a:spcBef>
                <a:spcPts val="1200"/>
              </a:spcBef>
              <a:buNone/>
              <a:defRPr sz="2000">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TW" altLang="en-US" noProof="0"/>
              <a:t>按一下以編輯母片文字樣式</a:t>
            </a:r>
          </a:p>
        </p:txBody>
      </p:sp>
      <p:sp>
        <p:nvSpPr>
          <p:cNvPr id="6" name="頁尾預留位置 5"/>
          <p:cNvSpPr>
            <a:spLocks noGrp="1"/>
          </p:cNvSpPr>
          <p:nvPr>
            <p:ph type="ftr" sz="quarter" idx="11"/>
          </p:nvPr>
        </p:nvSpPr>
        <p:spPr/>
        <p:txBody>
          <a:bodyPr rtlCol="0"/>
          <a:lstStyle>
            <a:lvl1pPr>
              <a:defRPr>
                <a:latin typeface="+mj-ea"/>
                <a:ea typeface="+mj-ea"/>
              </a:defRPr>
            </a:lvl1pPr>
          </a:lstStyle>
          <a:p>
            <a:r>
              <a:rPr lang="zh-TW" altLang="en-US"/>
              <a:t>新增頁尾</a:t>
            </a:r>
            <a:endParaRPr lang="zh-TW" altLang="en-US" dirty="0"/>
          </a:p>
        </p:txBody>
      </p:sp>
      <p:sp>
        <p:nvSpPr>
          <p:cNvPr id="5" name="日期預留位置 4"/>
          <p:cNvSpPr>
            <a:spLocks noGrp="1"/>
          </p:cNvSpPr>
          <p:nvPr>
            <p:ph type="dt" sz="half" idx="10"/>
          </p:nvPr>
        </p:nvSpPr>
        <p:spPr/>
        <p:txBody>
          <a:bodyPr rtlCol="0"/>
          <a:lstStyle>
            <a:lvl1pPr>
              <a:defRPr>
                <a:latin typeface="+mj-ea"/>
                <a:ea typeface="+mj-ea"/>
              </a:defRPr>
            </a:lvl1pPr>
          </a:lstStyle>
          <a:p>
            <a:fld id="{7F512321-4BFE-4E39-9CBC-EDF9DB8C86B1}" type="datetime2">
              <a:rPr lang="zh-TW" altLang="en-US" smtClean="0"/>
              <a:t>2018年5月24日</a:t>
            </a:fld>
            <a:endParaRPr lang="zh-TW" altLang="en-US" dirty="0"/>
          </a:p>
        </p:txBody>
      </p:sp>
      <p:sp>
        <p:nvSpPr>
          <p:cNvPr id="7" name="投影片編號預留位置 6"/>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9" name="手繪多邊形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
        <p:nvSpPr>
          <p:cNvPr id="2" name="標題 1"/>
          <p:cNvSpPr>
            <a:spLocks noGrp="1"/>
          </p:cNvSpPr>
          <p:nvPr>
            <p:ph type="title"/>
          </p:nvPr>
        </p:nvSpPr>
        <p:spPr/>
        <p:txBody>
          <a:bodyPr rtlCol="0" anchor="b">
            <a:normAutofit/>
          </a:bodyPr>
          <a:lstStyle>
            <a:lvl1pPr algn="l">
              <a:defRPr sz="3600" b="0">
                <a:latin typeface="+mj-ea"/>
                <a:ea typeface="+mj-ea"/>
              </a:defRPr>
            </a:lvl1pPr>
          </a:lstStyle>
          <a:p>
            <a:pPr rtl="0"/>
            <a:r>
              <a:rPr lang="zh-TW" altLang="en-US" noProof="0"/>
              <a:t>按一下以編輯母片標題樣式</a:t>
            </a:r>
          </a:p>
        </p:txBody>
      </p:sp>
      <p:sp>
        <p:nvSpPr>
          <p:cNvPr id="3" name="圖片預留位置 2" descr="要新增影像的空白預留位置。按一下預留位置，然後選取您要新增的影像"/>
          <p:cNvSpPr>
            <a:spLocks noGrp="1"/>
          </p:cNvSpPr>
          <p:nvPr>
            <p:ph type="pic" idx="1"/>
          </p:nvPr>
        </p:nvSpPr>
        <p:spPr>
          <a:xfrm>
            <a:off x="1706880" y="2087880"/>
            <a:ext cx="5784978" cy="3886200"/>
          </a:xfrm>
          <a:solidFill>
            <a:schemeClr val="bg2">
              <a:lumMod val="40000"/>
              <a:lumOff val="60000"/>
            </a:schemeClr>
          </a:solidFill>
        </p:spPr>
        <p:txBody>
          <a:bodyPr rtlCol="0">
            <a:normAutofit/>
          </a:bodyPr>
          <a:lstStyle>
            <a:lvl1pPr marL="0" indent="0" algn="ctr">
              <a:buNone/>
              <a:defRPr sz="2800">
                <a:latin typeface="+mj-ea"/>
                <a:ea typeface="+mj-e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noProof="0"/>
              <a:t>按一下圖示以新增圖片</a:t>
            </a:r>
          </a:p>
        </p:txBody>
      </p:sp>
      <p:sp>
        <p:nvSpPr>
          <p:cNvPr id="4" name="文字預留位置 3"/>
          <p:cNvSpPr>
            <a:spLocks noGrp="1"/>
          </p:cNvSpPr>
          <p:nvPr>
            <p:ph type="body" sz="half" idx="2" hasCustomPrompt="1"/>
          </p:nvPr>
        </p:nvSpPr>
        <p:spPr>
          <a:xfrm>
            <a:off x="7923211" y="3429000"/>
            <a:ext cx="2743200" cy="2514600"/>
          </a:xfrm>
        </p:spPr>
        <p:txBody>
          <a:bodyPr rtlCol="0">
            <a:normAutofit/>
          </a:bodyPr>
          <a:lstStyle>
            <a:lvl1pPr marL="0" indent="0">
              <a:spcBef>
                <a:spcPts val="1200"/>
              </a:spcBef>
              <a:buNone/>
              <a:defRPr sz="2000">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TW" altLang="en-US" noProof="0"/>
              <a:t>按一下以編輯母片文字樣式</a:t>
            </a:r>
          </a:p>
        </p:txBody>
      </p:sp>
      <p:sp>
        <p:nvSpPr>
          <p:cNvPr id="6" name="頁尾預留位置 5"/>
          <p:cNvSpPr>
            <a:spLocks noGrp="1"/>
          </p:cNvSpPr>
          <p:nvPr>
            <p:ph type="ftr" sz="quarter" idx="11"/>
          </p:nvPr>
        </p:nvSpPr>
        <p:spPr/>
        <p:txBody>
          <a:bodyPr rtlCol="0"/>
          <a:lstStyle>
            <a:lvl1pPr>
              <a:defRPr>
                <a:latin typeface="+mj-ea"/>
                <a:ea typeface="+mj-ea"/>
              </a:defRPr>
            </a:lvl1pPr>
          </a:lstStyle>
          <a:p>
            <a:r>
              <a:rPr lang="zh-TW" altLang="en-US"/>
              <a:t>新增頁尾</a:t>
            </a:r>
            <a:endParaRPr lang="zh-TW" altLang="en-US" dirty="0"/>
          </a:p>
        </p:txBody>
      </p:sp>
      <p:sp>
        <p:nvSpPr>
          <p:cNvPr id="5" name="日期預留位置 4"/>
          <p:cNvSpPr>
            <a:spLocks noGrp="1"/>
          </p:cNvSpPr>
          <p:nvPr>
            <p:ph type="dt" sz="half" idx="10"/>
          </p:nvPr>
        </p:nvSpPr>
        <p:spPr/>
        <p:txBody>
          <a:bodyPr rtlCol="0"/>
          <a:lstStyle>
            <a:lvl1pPr>
              <a:defRPr>
                <a:latin typeface="+mj-ea"/>
                <a:ea typeface="+mj-ea"/>
              </a:defRPr>
            </a:lvl1pPr>
          </a:lstStyle>
          <a:p>
            <a:fld id="{E2AAC004-D181-4EF2-B7FE-4729781C452E}" type="datetime2">
              <a:rPr lang="zh-TW" altLang="en-US" smtClean="0"/>
              <a:t>2018年5月24日</a:t>
            </a:fld>
            <a:endParaRPr lang="zh-TW" altLang="en-US" dirty="0"/>
          </a:p>
        </p:txBody>
      </p:sp>
      <p:sp>
        <p:nvSpPr>
          <p:cNvPr id="7" name="投影片編號預留位置 6"/>
          <p:cNvSpPr>
            <a:spLocks noGrp="1"/>
          </p:cNvSpPr>
          <p:nvPr>
            <p:ph type="sldNum" sz="quarter" idx="12"/>
          </p:nvPr>
        </p:nvSpPr>
        <p:spPr/>
        <p:txBody>
          <a:bodyPr rtlCol="0"/>
          <a:lstStyle>
            <a:lvl1pPr>
              <a:defRPr>
                <a:latin typeface="+mj-ea"/>
                <a:ea typeface="+mj-ea"/>
              </a:defRPr>
            </a:lvl1pPr>
          </a:lstStyle>
          <a:p>
            <a:fld id="{693B167E-EA96-4147-81DE-549160052C22}" type="slidenum">
              <a:rPr lang="en-US" altLang="zh-TW" smtClean="0"/>
              <a:pPr/>
              <a:t>‹#›</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pPr rtl="0"/>
            <a:r>
              <a:rPr lang="zh-TW" altLang="en-US" noProof="0" dirty="0"/>
              <a:t>按一下以編輯母片標題樣式</a:t>
            </a:r>
          </a:p>
        </p:txBody>
      </p:sp>
      <p:pic>
        <p:nvPicPr>
          <p:cNvPr id="13" name="圖片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矩形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j-ea"/>
              <a:ea typeface="+mj-ea"/>
            </a:endParaRPr>
          </a:p>
        </p:txBody>
      </p:sp>
      <p:sp>
        <p:nvSpPr>
          <p:cNvPr id="3" name="文字預留位置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rtl="0"/>
            <a:r>
              <a:rPr lang="zh-TW" altLang="en-US" noProof="0" dirty="0"/>
              <a:t>按一下以編輯母片文字樣式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5" name="頁尾預留位置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100">
                <a:solidFill>
                  <a:schemeClr val="tx1"/>
                </a:solidFill>
                <a:latin typeface="+mj-ea"/>
                <a:ea typeface="+mj-ea"/>
              </a:defRPr>
            </a:lvl1pPr>
          </a:lstStyle>
          <a:p>
            <a:r>
              <a:rPr lang="zh-TW" altLang="en-US"/>
              <a:t>新增頁尾</a:t>
            </a:r>
            <a:endParaRPr lang="zh-TW" altLang="en-US" dirty="0"/>
          </a:p>
        </p:txBody>
      </p:sp>
      <p:sp>
        <p:nvSpPr>
          <p:cNvPr id="4" name="日期預留位置 3"/>
          <p:cNvSpPr>
            <a:spLocks noGrp="1"/>
          </p:cNvSpPr>
          <p:nvPr>
            <p:ph type="dt" sz="half" idx="2"/>
          </p:nvPr>
        </p:nvSpPr>
        <p:spPr>
          <a:xfrm>
            <a:off x="8609012" y="6420898"/>
            <a:ext cx="1371600" cy="236030"/>
          </a:xfrm>
          <a:prstGeom prst="rect">
            <a:avLst/>
          </a:prstGeom>
        </p:spPr>
        <p:txBody>
          <a:bodyPr vert="horz" lIns="91440" tIns="45720" rIns="91440" bIns="45720" rtlCol="0" anchor="ctr"/>
          <a:lstStyle>
            <a:lvl1pPr algn="r">
              <a:defRPr sz="1100">
                <a:solidFill>
                  <a:schemeClr val="tx1"/>
                </a:solidFill>
                <a:latin typeface="+mj-ea"/>
                <a:ea typeface="+mj-ea"/>
              </a:defRPr>
            </a:lvl1pPr>
          </a:lstStyle>
          <a:p>
            <a:fld id="{5B6F098F-D2C5-45B2-9662-E934AF30BBF5}" type="datetime2">
              <a:rPr lang="zh-TW" altLang="en-US" smtClean="0"/>
              <a:t>2018年5月24日</a:t>
            </a:fld>
            <a:endParaRPr lang="zh-TW" altLang="en-US" dirty="0"/>
          </a:p>
        </p:txBody>
      </p:sp>
      <p:sp>
        <p:nvSpPr>
          <p:cNvPr id="6" name="投影片編號預留位置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100">
                <a:solidFill>
                  <a:schemeClr val="tx1"/>
                </a:solidFill>
                <a:latin typeface="+mj-ea"/>
                <a:ea typeface="+mj-ea"/>
              </a:defRPr>
            </a:lvl1pPr>
          </a:lstStyle>
          <a:p>
            <a:fld id="{693B167E-EA96-4147-81DE-549160052C22}" type="slidenum">
              <a:rPr lang="en-US" altLang="zh-TW" smtClean="0"/>
              <a:pPr/>
              <a:t>‹#›</a:t>
            </a:fld>
            <a:endParaRPr lang="zh-TW" altLang="en-US" dirty="0"/>
          </a:p>
        </p:txBody>
      </p:sp>
      <p:sp>
        <p:nvSpPr>
          <p:cNvPr id="38" name="手繪多邊形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mj-ea"/>
              <a:ea typeface="+mj-ea"/>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0" kern="1200">
          <a:solidFill>
            <a:schemeClr val="tx1"/>
          </a:solidFill>
          <a:latin typeface="+mj-ea"/>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j-ea"/>
          <a:ea typeface="+mj-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j-ea"/>
          <a:ea typeface="+mj-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j-ea"/>
          <a:ea typeface="+mj-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j-ea"/>
          <a:ea typeface="+mj-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j-ea"/>
          <a:ea typeface="+mj-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2413" y="1905000"/>
            <a:ext cx="9144000" cy="2667000"/>
          </a:xfrm>
        </p:spPr>
        <p:txBody>
          <a:bodyPr rtlCol="0">
            <a:normAutofit/>
          </a:bodyPr>
          <a:lstStyle/>
          <a:p>
            <a:r>
              <a:rPr lang="en-US" altLang="zh-TW" sz="4800" dirty="0">
                <a:latin typeface="Times New Roman" panose="02020603050405020304" pitchFamily="18" charset="0"/>
                <a:cs typeface="Times New Roman" panose="02020603050405020304" pitchFamily="18" charset="0"/>
              </a:rPr>
              <a:t>Effects of cultural background on sediments' learning performances and perceptions in different learning contexts </a:t>
            </a:r>
            <a:endParaRPr lang="zh-TW" altLang="en-US" sz="4800" dirty="0">
              <a:latin typeface="Times New Roman" panose="02020603050405020304" pitchFamily="18" charset="0"/>
              <a:cs typeface="Times New Roman" panose="02020603050405020304" pitchFamily="18" charset="0"/>
            </a:endParaRPr>
          </a:p>
        </p:txBody>
      </p:sp>
      <p:sp>
        <p:nvSpPr>
          <p:cNvPr id="3" name="副標題 2"/>
          <p:cNvSpPr>
            <a:spLocks noGrp="1"/>
          </p:cNvSpPr>
          <p:nvPr>
            <p:ph type="subTitle" idx="1"/>
          </p:nvPr>
        </p:nvSpPr>
        <p:spPr/>
        <p:txBody>
          <a:bodyPr rtlCol="0">
            <a:noAutofit/>
          </a:bodyPr>
          <a:lstStyle/>
          <a:p>
            <a:r>
              <a:rPr lang="en-US" altLang="zh-TW" sz="2000" dirty="0">
                <a:solidFill>
                  <a:srgbClr val="FF0000"/>
                </a:solidFill>
                <a:latin typeface="Times New Roman" panose="02020603050405020304" pitchFamily="18" charset="0"/>
                <a:cs typeface="Times New Roman" panose="02020603050405020304" pitchFamily="18" charset="0"/>
              </a:rPr>
              <a:t>PhD </a:t>
            </a:r>
            <a:r>
              <a:rPr lang="en-US" altLang="zh-TW" sz="2000" dirty="0" err="1">
                <a:solidFill>
                  <a:srgbClr val="FF0000"/>
                </a:solidFill>
                <a:latin typeface="Times New Roman" panose="02020603050405020304" pitchFamily="18" charset="0"/>
                <a:cs typeface="Times New Roman" panose="02020603050405020304" pitchFamily="18" charset="0"/>
              </a:rPr>
              <a:t>Student</a:t>
            </a:r>
            <a:r>
              <a:rPr lang="en-US" altLang="zh-TW" sz="2000" dirty="0" err="1">
                <a:latin typeface="標楷體" panose="03000509000000000000" pitchFamily="65" charset="-120"/>
                <a:ea typeface="標楷體" panose="03000509000000000000" pitchFamily="65" charset="-120"/>
                <a:cs typeface="Times New Roman" panose="02020603050405020304" pitchFamily="18" charset="0"/>
              </a:rPr>
              <a:t>,</a:t>
            </a:r>
            <a:r>
              <a:rPr lang="en-US" altLang="zh-TW" sz="2000" b="1" dirty="0" err="1">
                <a:latin typeface="Times New Roman" panose="02020603050405020304" pitchFamily="18" charset="0"/>
                <a:cs typeface="Times New Roman" panose="02020603050405020304" pitchFamily="18" charset="0"/>
              </a:rPr>
              <a:t>Aciang</a:t>
            </a:r>
            <a:r>
              <a:rPr lang="en-US" altLang="zh-TW" sz="2000" b="1" dirty="0">
                <a:latin typeface="Times New Roman" panose="02020603050405020304" pitchFamily="18" charset="0"/>
                <a:cs typeface="Times New Roman" panose="02020603050405020304" pitchFamily="18" charset="0"/>
              </a:rPr>
              <a:t> </a:t>
            </a:r>
            <a:r>
              <a:rPr lang="en-US" altLang="zh-TW" sz="2000" b="1" dirty="0" err="1">
                <a:latin typeface="Times New Roman" panose="02020603050405020304" pitchFamily="18" charset="0"/>
                <a:cs typeface="Times New Roman" panose="02020603050405020304" pitchFamily="18" charset="0"/>
              </a:rPr>
              <a:t>Iku-Silan</a:t>
            </a:r>
            <a:r>
              <a:rPr lang="en-US" altLang="zh-TW" sz="2000" b="1" dirty="0">
                <a:latin typeface="Times New Roman" panose="02020603050405020304" pitchFamily="18" charset="0"/>
                <a:cs typeface="Times New Roman" panose="02020603050405020304" pitchFamily="18" charset="0"/>
              </a:rPr>
              <a:t> </a:t>
            </a:r>
          </a:p>
          <a:p>
            <a:r>
              <a:rPr lang="en-US" altLang="zh-TW" sz="2000" dirty="0">
                <a:latin typeface="Times New Roman" panose="02020603050405020304" pitchFamily="18" charset="0"/>
                <a:cs typeface="Times New Roman" panose="02020603050405020304" pitchFamily="18" charset="0"/>
              </a:rPr>
              <a:t>Graduate Institute of Applied Science &amp; Technology, NTUST, Taipei, Taiwan</a:t>
            </a:r>
          </a:p>
          <a:p>
            <a:r>
              <a:rPr lang="en-US" altLang="zh-TW" sz="2000" dirty="0">
                <a:solidFill>
                  <a:srgbClr val="FF0000"/>
                </a:solidFill>
                <a:latin typeface="Times New Roman" panose="02020603050405020304" pitchFamily="18" charset="0"/>
                <a:cs typeface="Times New Roman" panose="02020603050405020304" pitchFamily="18" charset="0"/>
              </a:rPr>
              <a:t>Chair Professor</a:t>
            </a:r>
            <a:r>
              <a:rPr lang="en-US" altLang="zh-TW" sz="2000" dirty="0">
                <a:latin typeface="Times New Roman" panose="02020603050405020304" pitchFamily="18" charset="0"/>
                <a:cs typeface="Times New Roman" panose="02020603050405020304" pitchFamily="18" charset="0"/>
              </a:rPr>
              <a:t>, </a:t>
            </a:r>
            <a:r>
              <a:rPr lang="en-US" altLang="zh-TW" sz="2000" b="1" dirty="0" err="1">
                <a:latin typeface="Times New Roman" panose="02020603050405020304" pitchFamily="18" charset="0"/>
                <a:cs typeface="Times New Roman" panose="02020603050405020304" pitchFamily="18" charset="0"/>
              </a:rPr>
              <a:t>Gwo</a:t>
            </a:r>
            <a:r>
              <a:rPr lang="en-US" altLang="zh-TW" sz="2000" b="1" dirty="0">
                <a:latin typeface="Times New Roman" panose="02020603050405020304" pitchFamily="18" charset="0"/>
                <a:cs typeface="Times New Roman" panose="02020603050405020304" pitchFamily="18" charset="0"/>
              </a:rPr>
              <a:t>-Jen Hwang</a:t>
            </a:r>
          </a:p>
          <a:p>
            <a:r>
              <a:rPr lang="en-US" altLang="zh-TW" sz="2000" dirty="0">
                <a:latin typeface="Times New Roman" panose="02020603050405020304" pitchFamily="18" charset="0"/>
                <a:cs typeface="Times New Roman" panose="02020603050405020304" pitchFamily="18" charset="0"/>
              </a:rPr>
              <a:t>Graduate Institute of Digital Learning and Education, NTUST, Taipei, Taiwan</a:t>
            </a:r>
          </a:p>
        </p:txBody>
      </p:sp>
      <p:sp>
        <p:nvSpPr>
          <p:cNvPr id="4" name="投影片編號版面配置區 3">
            <a:extLst>
              <a:ext uri="{FF2B5EF4-FFF2-40B4-BE49-F238E27FC236}">
                <a16:creationId xmlns:a16="http://schemas.microsoft.com/office/drawing/2014/main" id="{1434BFD1-4584-4BB2-8C43-FAF6C20E77A3}"/>
              </a:ext>
            </a:extLst>
          </p:cNvPr>
          <p:cNvSpPr>
            <a:spLocks noGrp="1"/>
          </p:cNvSpPr>
          <p:nvPr>
            <p:ph type="sldNum" sz="quarter" idx="12"/>
          </p:nvPr>
        </p:nvSpPr>
        <p:spPr/>
        <p:txBody>
          <a:bodyPr/>
          <a:lstStyle/>
          <a:p>
            <a:fld id="{693B167E-EA96-4147-81DE-549160052C22}" type="slidenum">
              <a:rPr lang="en-US" altLang="zh-TW" smtClean="0"/>
              <a:pPr/>
              <a:t>1</a:t>
            </a:fld>
            <a:endParaRPr lang="zh-TW" altLang="en-US" dirty="0"/>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Research Background &amp; Motive 1</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solidFill>
                  <a:srgbClr val="652825"/>
                </a:solidFill>
                <a:latin typeface="Times New Roman" panose="02020603050405020304" pitchFamily="18" charset="0"/>
                <a:cs typeface="Times New Roman" panose="02020603050405020304" pitchFamily="18" charset="0"/>
              </a:rPr>
              <a:t>To</a:t>
            </a:r>
            <a:r>
              <a:rPr lang="zh-TW" altLang="en-US" dirty="0">
                <a:solidFill>
                  <a:srgbClr val="652825"/>
                </a:solidFill>
                <a:latin typeface="Times New Roman" panose="02020603050405020304" pitchFamily="18" charset="0"/>
                <a:cs typeface="Times New Roman" panose="02020603050405020304" pitchFamily="18" charset="0"/>
              </a:rPr>
              <a:t> </a:t>
            </a:r>
            <a:r>
              <a:rPr lang="en-US" altLang="zh-TW" dirty="0">
                <a:solidFill>
                  <a:srgbClr val="652825"/>
                </a:solidFill>
                <a:latin typeface="Times New Roman" panose="02020603050405020304" pitchFamily="18" charset="0"/>
                <a:cs typeface="Times New Roman" panose="02020603050405020304" pitchFamily="18" charset="0"/>
              </a:rPr>
              <a:t>avoid learning bias caused by cultural differences.</a:t>
            </a:r>
            <a:endParaRPr lang="en-US" altLang="zh-TW" dirty="0">
              <a:latin typeface="Times New Roman" panose="02020603050405020304" pitchFamily="18" charset="0"/>
              <a:cs typeface="Times New Roman" panose="02020603050405020304" pitchFamily="18" charset="0"/>
            </a:endParaRP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If there is no cultural homogeneity between learners and teachers, it is easy to make the learning effect bias because of cultural differences. For example, in a cooperative study in which mothers adjusted and trained their children's behavior, the findings of Japanese and American researchers showed great differences (Kim, 2001), and similar situations occurred in the educational curriculum of the indigenous people in Taiwan. </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A researcher must be correct under the conditions of the research situation so as not to violate the learning results of cultural differences.</a:t>
            </a:r>
          </a:p>
          <a:p>
            <a:pPr marL="617220" indent="-342900">
              <a:buClr>
                <a:srgbClr val="FF0000"/>
              </a:buClr>
              <a:buFont typeface="Wingdings" panose="05000000000000000000" pitchFamily="2" charset="2"/>
              <a:buChar char="ü"/>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3963BD0-F481-484A-9F20-583896A46931}"/>
              </a:ext>
            </a:extLst>
          </p:cNvPr>
          <p:cNvSpPr>
            <a:spLocks noGrp="1"/>
          </p:cNvSpPr>
          <p:nvPr>
            <p:ph type="sldNum" sz="quarter" idx="12"/>
          </p:nvPr>
        </p:nvSpPr>
        <p:spPr/>
        <p:txBody>
          <a:bodyPr/>
          <a:lstStyle/>
          <a:p>
            <a:pPr rtl="0"/>
            <a:fld id="{693B167E-EA96-4147-81DE-549160052C22}" type="slidenum">
              <a:rPr lang="en-US" altLang="zh-TW" noProof="0" smtClean="0"/>
              <a:t>10</a:t>
            </a:fld>
            <a:endParaRPr lang="zh-TW" altLang="en-US" noProof="0" dirty="0"/>
          </a:p>
        </p:txBody>
      </p:sp>
    </p:spTree>
    <p:extLst>
      <p:ext uri="{BB962C8B-B14F-4D97-AF65-F5344CB8AC3E}">
        <p14:creationId xmlns:p14="http://schemas.microsoft.com/office/powerpoint/2010/main" val="33102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Research Background &amp; Motive 2</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For instance, in the past, some scholars studied the mathematics abilities of “</a:t>
            </a:r>
            <a:r>
              <a:rPr lang="en-US" altLang="zh-TW" dirty="0">
                <a:solidFill>
                  <a:srgbClr val="FF0000"/>
                </a:solidFill>
                <a:latin typeface="Times New Roman" panose="02020603050405020304" pitchFamily="18" charset="0"/>
                <a:cs typeface="Times New Roman" panose="02020603050405020304" pitchFamily="18" charset="0"/>
              </a:rPr>
              <a:t>Kpelle</a:t>
            </a:r>
            <a:r>
              <a:rPr lang="en-US" altLang="zh-TW" dirty="0">
                <a:latin typeface="Times New Roman" panose="02020603050405020304" pitchFamily="18" charset="0"/>
                <a:cs typeface="Times New Roman" panose="02020603050405020304" pitchFamily="18" charset="0"/>
              </a:rPr>
              <a:t>” tribal students (Cole, 1996). Many people responded the difficulties of local children in learning mathematics, classifying graphics, and jigsaw puzzles. </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Scholars later learned it from the bargaining performance of the tribal people's daily life and found that the local people are actually very smart, and thus come to the conclusion that "regardless of the cultural differences related to mathematics, what is the expression, but the overall lack of measurement and skills must not be included. "Inside" conclusion.</a:t>
            </a:r>
          </a:p>
        </p:txBody>
      </p:sp>
      <p:sp>
        <p:nvSpPr>
          <p:cNvPr id="2" name="投影片編號版面配置區 1">
            <a:extLst>
              <a:ext uri="{FF2B5EF4-FFF2-40B4-BE49-F238E27FC236}">
                <a16:creationId xmlns:a16="http://schemas.microsoft.com/office/drawing/2014/main" id="{25AE8F1B-97C2-4A87-AB73-090E5DA2AE1E}"/>
              </a:ext>
            </a:extLst>
          </p:cNvPr>
          <p:cNvSpPr>
            <a:spLocks noGrp="1"/>
          </p:cNvSpPr>
          <p:nvPr>
            <p:ph type="sldNum" sz="quarter" idx="12"/>
          </p:nvPr>
        </p:nvSpPr>
        <p:spPr/>
        <p:txBody>
          <a:bodyPr/>
          <a:lstStyle/>
          <a:p>
            <a:pPr rtl="0"/>
            <a:fld id="{693B167E-EA96-4147-81DE-549160052C22}" type="slidenum">
              <a:rPr lang="en-US" altLang="zh-TW" noProof="0" smtClean="0"/>
              <a:t>11</a:t>
            </a:fld>
            <a:endParaRPr lang="zh-TW" altLang="en-US" noProof="0" dirty="0"/>
          </a:p>
        </p:txBody>
      </p:sp>
    </p:spTree>
    <p:extLst>
      <p:ext uri="{BB962C8B-B14F-4D97-AF65-F5344CB8AC3E}">
        <p14:creationId xmlns:p14="http://schemas.microsoft.com/office/powerpoint/2010/main" val="251504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Research Background &amp; Motive 3</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lnSpcReduction="10000"/>
          </a:bodyPr>
          <a:lstStyle/>
          <a:p>
            <a:pPr lvl="0"/>
            <a:r>
              <a:rPr lang="en-US" altLang="zh-TW" dirty="0">
                <a:latin typeface="Times New Roman" panose="02020603050405020304" pitchFamily="18" charset="0"/>
                <a:cs typeface="Times New Roman" panose="02020603050405020304" pitchFamily="18" charset="0"/>
              </a:rPr>
              <a:t>In addition to cultural differences, what are the problems with the Indigenous people’s  multicultural education?</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Scholars (</a:t>
            </a:r>
            <a:r>
              <a:rPr lang="en-US" altLang="zh-TW" dirty="0" err="1">
                <a:latin typeface="Times New Roman" panose="02020603050405020304" pitchFamily="18" charset="0"/>
                <a:cs typeface="Times New Roman" panose="02020603050405020304" pitchFamily="18" charset="0"/>
              </a:rPr>
              <a:t>Reys</a:t>
            </a:r>
            <a:r>
              <a:rPr lang="en-US" altLang="zh-TW" dirty="0">
                <a:latin typeface="Times New Roman" panose="02020603050405020304" pitchFamily="18" charset="0"/>
                <a:cs typeface="Times New Roman" panose="02020603050405020304" pitchFamily="18" charset="0"/>
              </a:rPr>
              <a:t>, </a:t>
            </a:r>
            <a:r>
              <a:rPr lang="en-US" altLang="zh-TW" dirty="0" err="1">
                <a:latin typeface="Times New Roman" panose="02020603050405020304" pitchFamily="18" charset="0"/>
                <a:cs typeface="Times New Roman" panose="02020603050405020304" pitchFamily="18" charset="0"/>
              </a:rPr>
              <a:t>Reys</a:t>
            </a:r>
            <a:r>
              <a:rPr lang="en-US" altLang="zh-TW" dirty="0">
                <a:latin typeface="Times New Roman" panose="02020603050405020304" pitchFamily="18" charset="0"/>
                <a:cs typeface="Times New Roman" panose="02020603050405020304" pitchFamily="18" charset="0"/>
              </a:rPr>
              <a:t>, </a:t>
            </a:r>
            <a:r>
              <a:rPr lang="en-US" altLang="zh-TW" dirty="0" err="1">
                <a:latin typeface="Times New Roman" panose="02020603050405020304" pitchFamily="18" charset="0"/>
                <a:cs typeface="Times New Roman" panose="02020603050405020304" pitchFamily="18" charset="0"/>
              </a:rPr>
              <a:t>Lapan</a:t>
            </a:r>
            <a:r>
              <a:rPr lang="en-US" altLang="zh-TW" dirty="0">
                <a:latin typeface="Times New Roman" panose="02020603050405020304" pitchFamily="18" charset="0"/>
                <a:cs typeface="Times New Roman" panose="02020603050405020304" pitchFamily="18" charset="0"/>
              </a:rPr>
              <a:t>, Holliday, &amp; </a:t>
            </a:r>
            <a:r>
              <a:rPr lang="en-US" altLang="zh-TW" dirty="0" err="1">
                <a:latin typeface="Times New Roman" panose="02020603050405020304" pitchFamily="18" charset="0"/>
                <a:cs typeface="Times New Roman" panose="02020603050405020304" pitchFamily="18" charset="0"/>
              </a:rPr>
              <a:t>Wasman</a:t>
            </a:r>
            <a:r>
              <a:rPr lang="en-US" altLang="zh-TW" dirty="0">
                <a:latin typeface="Times New Roman" panose="02020603050405020304" pitchFamily="18" charset="0"/>
                <a:cs typeface="Times New Roman" panose="02020603050405020304" pitchFamily="18" charset="0"/>
              </a:rPr>
              <a:t>, 2003) have clearly stated that their learning goals are in the K-12 school curriculum. Many students cannot establish concepts and skills from the process. According to studies, unless all The small “parts” are presented to facilitate students’ memory. Otherwise, they will stop seeing “the whole” and become new thinking that only has a little memory and cannot create a big pattern.</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This situation is exactly like </a:t>
            </a:r>
            <a:r>
              <a:rPr lang="en-US" altLang="zh-TW" dirty="0">
                <a:solidFill>
                  <a:srgbClr val="FF0000"/>
                </a:solidFill>
                <a:latin typeface="Times New Roman" panose="02020603050405020304" pitchFamily="18" charset="0"/>
                <a:cs typeface="Times New Roman" panose="02020603050405020304" pitchFamily="18" charset="0"/>
              </a:rPr>
              <a:t>an Indigenous student </a:t>
            </a:r>
            <a:r>
              <a:rPr lang="en-US" altLang="zh-TW" dirty="0">
                <a:latin typeface="Times New Roman" panose="02020603050405020304" pitchFamily="18" charset="0"/>
                <a:cs typeface="Times New Roman" panose="02020603050405020304" pitchFamily="18" charset="0"/>
              </a:rPr>
              <a:t>who would like to rashly focus on a small part of his memory without first having a broad perspective on his own culture. This would be impossible to truly understand when the learner is unable to understand for a long time. , it will lose its learning attitude and motivation.</a:t>
            </a:r>
          </a:p>
        </p:txBody>
      </p:sp>
      <p:sp>
        <p:nvSpPr>
          <p:cNvPr id="2" name="投影片編號版面配置區 1">
            <a:extLst>
              <a:ext uri="{FF2B5EF4-FFF2-40B4-BE49-F238E27FC236}">
                <a16:creationId xmlns:a16="http://schemas.microsoft.com/office/drawing/2014/main" id="{352EA684-0BA5-482E-8348-EE79E803A306}"/>
              </a:ext>
            </a:extLst>
          </p:cNvPr>
          <p:cNvSpPr>
            <a:spLocks noGrp="1"/>
          </p:cNvSpPr>
          <p:nvPr>
            <p:ph type="sldNum" sz="quarter" idx="12"/>
          </p:nvPr>
        </p:nvSpPr>
        <p:spPr/>
        <p:txBody>
          <a:bodyPr/>
          <a:lstStyle/>
          <a:p>
            <a:pPr rtl="0"/>
            <a:fld id="{693B167E-EA96-4147-81DE-549160052C22}" type="slidenum">
              <a:rPr lang="en-US" altLang="zh-TW" noProof="0" smtClean="0"/>
              <a:t>12</a:t>
            </a:fld>
            <a:endParaRPr lang="zh-TW" altLang="en-US" noProof="0" dirty="0"/>
          </a:p>
        </p:txBody>
      </p:sp>
    </p:spTree>
    <p:extLst>
      <p:ext uri="{BB962C8B-B14F-4D97-AF65-F5344CB8AC3E}">
        <p14:creationId xmlns:p14="http://schemas.microsoft.com/office/powerpoint/2010/main" val="1356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Research Background &amp; Motive 4</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latin typeface="Times New Roman" panose="02020603050405020304" pitchFamily="18" charset="0"/>
                <a:cs typeface="Times New Roman" panose="02020603050405020304" pitchFamily="18" charset="0"/>
              </a:rPr>
              <a:t>Cultural sensitivity</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The most important feature of “cultural sensitivity” is to understand and respect different cultures. The meaning refers to the similarities and differences among people who are conscious of their different cultures and exist in people’s subjective consciousness. </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This feeling is generally not given a specific value. Positive, negative, no matter it’s right or wrong, means only that those people you are aware of are quite different (Hammer, Bennett, &amp; Wiseman, 2003).</a:t>
            </a:r>
          </a:p>
        </p:txBody>
      </p:sp>
      <p:sp>
        <p:nvSpPr>
          <p:cNvPr id="2" name="投影片編號版面配置區 1">
            <a:extLst>
              <a:ext uri="{FF2B5EF4-FFF2-40B4-BE49-F238E27FC236}">
                <a16:creationId xmlns:a16="http://schemas.microsoft.com/office/drawing/2014/main" id="{193F6E6B-09D5-41D9-9C7C-04D406EB4ED9}"/>
              </a:ext>
            </a:extLst>
          </p:cNvPr>
          <p:cNvSpPr>
            <a:spLocks noGrp="1"/>
          </p:cNvSpPr>
          <p:nvPr>
            <p:ph type="sldNum" sz="quarter" idx="12"/>
          </p:nvPr>
        </p:nvSpPr>
        <p:spPr/>
        <p:txBody>
          <a:bodyPr/>
          <a:lstStyle/>
          <a:p>
            <a:pPr rtl="0"/>
            <a:fld id="{693B167E-EA96-4147-81DE-549160052C22}" type="slidenum">
              <a:rPr lang="en-US" altLang="zh-TW" noProof="0" smtClean="0"/>
              <a:t>13</a:t>
            </a:fld>
            <a:endParaRPr lang="zh-TW" altLang="en-US" noProof="0" dirty="0"/>
          </a:p>
        </p:txBody>
      </p:sp>
    </p:spTree>
    <p:extLst>
      <p:ext uri="{BB962C8B-B14F-4D97-AF65-F5344CB8AC3E}">
        <p14:creationId xmlns:p14="http://schemas.microsoft.com/office/powerpoint/2010/main" val="16325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Research Purpose &amp; Problems</a:t>
            </a:r>
            <a:endParaRPr lang="zh-TW" altLang="en-US" dirty="0"/>
          </a:p>
        </p:txBody>
      </p:sp>
      <p:sp>
        <p:nvSpPr>
          <p:cNvPr id="14" name="內容預留位置 13"/>
          <p:cNvSpPr>
            <a:spLocks noGrp="1"/>
          </p:cNvSpPr>
          <p:nvPr>
            <p:ph idx="1"/>
          </p:nvPr>
        </p:nvSpPr>
        <p:spPr/>
        <p:txBody>
          <a:bodyPr rtlCol="0"/>
          <a:lstStyle/>
          <a:p>
            <a:r>
              <a:rPr lang="en-US" altLang="zh-TW" dirty="0">
                <a:latin typeface="Times New Roman" panose="02020603050405020304" pitchFamily="18" charset="0"/>
                <a:cs typeface="Times New Roman" panose="02020603050405020304" pitchFamily="18" charset="0"/>
              </a:rPr>
              <a:t>Are there any significant differences existed in the academic performance of learners </a:t>
            </a:r>
            <a:r>
              <a:rPr lang="en-US" altLang="zh-TW" dirty="0">
                <a:solidFill>
                  <a:srgbClr val="FF0000"/>
                </a:solidFill>
                <a:latin typeface="Times New Roman" panose="02020603050405020304" pitchFamily="18" charset="0"/>
                <a:cs typeface="Times New Roman" panose="02020603050405020304" pitchFamily="18" charset="0"/>
              </a:rPr>
              <a:t>with different background </a:t>
            </a:r>
            <a:r>
              <a:rPr lang="en-US" altLang="zh-TW" dirty="0">
                <a:latin typeface="Times New Roman" panose="02020603050405020304" pitchFamily="18" charset="0"/>
                <a:cs typeface="Times New Roman" panose="02020603050405020304" pitchFamily="18" charset="0"/>
              </a:rPr>
              <a:t>?</a:t>
            </a:r>
          </a:p>
          <a:p>
            <a:r>
              <a:rPr lang="en-US" altLang="zh-TW" dirty="0">
                <a:latin typeface="Times New Roman" panose="02020603050405020304" pitchFamily="18" charset="0"/>
                <a:cs typeface="Times New Roman" panose="02020603050405020304" pitchFamily="18" charset="0"/>
              </a:rPr>
              <a:t>Are there any significant differences existed in the academic performance of learners with different background adopt </a:t>
            </a:r>
            <a:r>
              <a:rPr lang="en-US" altLang="zh-TW" dirty="0">
                <a:solidFill>
                  <a:srgbClr val="FF0000"/>
                </a:solidFill>
                <a:latin typeface="Times New Roman" panose="02020603050405020304" pitchFamily="18" charset="0"/>
                <a:cs typeface="Times New Roman" panose="02020603050405020304" pitchFamily="18" charset="0"/>
              </a:rPr>
              <a:t>different learning approach with same learning mode </a:t>
            </a:r>
            <a:r>
              <a:rPr lang="en-US" altLang="zh-TW" dirty="0">
                <a:latin typeface="Times New Roman" panose="02020603050405020304" pitchFamily="18" charset="0"/>
                <a:cs typeface="Times New Roman" panose="02020603050405020304" pitchFamily="18" charset="0"/>
              </a:rPr>
              <a:t>? </a:t>
            </a:r>
          </a:p>
          <a:p>
            <a:r>
              <a:rPr lang="en-US" altLang="zh-TW" dirty="0">
                <a:latin typeface="Times New Roman" panose="02020603050405020304" pitchFamily="18" charset="0"/>
                <a:cs typeface="Times New Roman" panose="02020603050405020304" pitchFamily="18" charset="0"/>
              </a:rPr>
              <a:t>How to examines learning performance of learners with different cultural backgrounds through “situational learning” and  “learning by doing” contexts ? and their differences in learning achievement and effectiveness in different contexts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47AC710-0A1C-495B-AE00-443EAB3CE874}"/>
              </a:ext>
            </a:extLst>
          </p:cNvPr>
          <p:cNvSpPr>
            <a:spLocks noGrp="1"/>
          </p:cNvSpPr>
          <p:nvPr>
            <p:ph type="sldNum" sz="quarter" idx="12"/>
          </p:nvPr>
        </p:nvSpPr>
        <p:spPr/>
        <p:txBody>
          <a:bodyPr/>
          <a:lstStyle/>
          <a:p>
            <a:pPr rtl="0"/>
            <a:fld id="{693B167E-EA96-4147-81DE-549160052C22}" type="slidenum">
              <a:rPr lang="en-US" altLang="zh-TW" noProof="0" smtClean="0"/>
              <a:t>14</a:t>
            </a:fld>
            <a:endParaRPr lang="zh-TW" altLang="en-US" noProof="0" dirty="0"/>
          </a:p>
        </p:txBody>
      </p:sp>
    </p:spTree>
    <p:extLst>
      <p:ext uri="{BB962C8B-B14F-4D97-AF65-F5344CB8AC3E}">
        <p14:creationId xmlns:p14="http://schemas.microsoft.com/office/powerpoint/2010/main" val="39657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Research Design</a:t>
            </a:r>
            <a:endParaRPr lang="zh-TW" altLang="en-US" dirty="0"/>
          </a:p>
        </p:txBody>
      </p:sp>
      <p:sp>
        <p:nvSpPr>
          <p:cNvPr id="14" name="內容預留位置 13"/>
          <p:cNvSpPr>
            <a:spLocks noGrp="1"/>
          </p:cNvSpPr>
          <p:nvPr>
            <p:ph idx="1"/>
          </p:nvPr>
        </p:nvSpPr>
        <p:spPr/>
        <p:txBody>
          <a:bodyPr rtlCol="0">
            <a:noAutofit/>
          </a:bodyPr>
          <a:lstStyle/>
          <a:p>
            <a:r>
              <a:rPr lang="en-US" altLang="zh-TW" dirty="0">
                <a:latin typeface="Times New Roman" panose="02020603050405020304" pitchFamily="18" charset="0"/>
                <a:cs typeface="Times New Roman" panose="02020603050405020304" pitchFamily="18" charset="0"/>
              </a:rPr>
              <a:t>In this study, a quasi-experiment was conducted on the sustainable 4 weeks unit, the objective included 2 learning approaches with 4 courses. </a:t>
            </a:r>
          </a:p>
          <a:p>
            <a:r>
              <a:rPr lang="en-US" altLang="zh-TW" dirty="0">
                <a:latin typeface="Times New Roman" panose="02020603050405020304" pitchFamily="18" charset="0"/>
                <a:cs typeface="Times New Roman" panose="02020603050405020304" pitchFamily="18" charset="0"/>
              </a:rPr>
              <a:t>The study lasted 4 weeks; each week involved 45 minutes of classes. Each class included a lecture and two group activities. </a:t>
            </a:r>
          </a:p>
          <a:p>
            <a:r>
              <a:rPr lang="en-US" altLang="zh-TW" dirty="0">
                <a:latin typeface="Times New Roman" panose="02020603050405020304" pitchFamily="18" charset="0"/>
                <a:cs typeface="Times New Roman" panose="02020603050405020304" pitchFamily="18" charset="0"/>
              </a:rPr>
              <a:t>It was to compare the effectiveness and measure whether the culture  difference existed between the Indigenous students and the Han students with ANCOVA analysis.</a:t>
            </a:r>
          </a:p>
          <a:p>
            <a:r>
              <a:rPr lang="en-US" altLang="zh-TW" dirty="0">
                <a:latin typeface="Times New Roman" panose="02020603050405020304" pitchFamily="18" charset="0"/>
                <a:cs typeface="Times New Roman" panose="02020603050405020304" pitchFamily="18" charset="0"/>
              </a:rPr>
              <a:t>The covariance were the prior-test and questionnaire, while the dependent variables included learning achievement, learning attitude, learning motivation, and technology acceptance in science.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EB5A298-CE51-411C-8AB6-669E5ACD1A4D}"/>
              </a:ext>
            </a:extLst>
          </p:cNvPr>
          <p:cNvSpPr>
            <a:spLocks noGrp="1"/>
          </p:cNvSpPr>
          <p:nvPr>
            <p:ph type="sldNum" sz="quarter" idx="12"/>
          </p:nvPr>
        </p:nvSpPr>
        <p:spPr/>
        <p:txBody>
          <a:bodyPr/>
          <a:lstStyle/>
          <a:p>
            <a:pPr rtl="0"/>
            <a:fld id="{693B167E-EA96-4147-81DE-549160052C22}" type="slidenum">
              <a:rPr lang="en-US" altLang="zh-TW" noProof="0" smtClean="0"/>
              <a:t>15</a:t>
            </a:fld>
            <a:endParaRPr lang="zh-TW" altLang="en-US" noProof="0" dirty="0"/>
          </a:p>
        </p:txBody>
      </p:sp>
    </p:spTree>
    <p:extLst>
      <p:ext uri="{BB962C8B-B14F-4D97-AF65-F5344CB8AC3E}">
        <p14:creationId xmlns:p14="http://schemas.microsoft.com/office/powerpoint/2010/main" val="156602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Introduction of 2 learning systems 1</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latin typeface="Times New Roman" panose="02020603050405020304" pitchFamily="18" charset="0"/>
                <a:cs typeface="Times New Roman" panose="02020603050405020304" pitchFamily="18" charset="0"/>
              </a:rPr>
              <a:t>Situational</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learning course</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Cultural film of medicine plants at 1</a:t>
            </a:r>
            <a:r>
              <a:rPr lang="en-US" altLang="zh-TW" baseline="30000" dirty="0">
                <a:latin typeface="Times New Roman" panose="02020603050405020304" pitchFamily="18" charset="0"/>
                <a:cs typeface="Times New Roman" panose="02020603050405020304" pitchFamily="18" charset="0"/>
              </a:rPr>
              <a:t>st</a:t>
            </a:r>
            <a:r>
              <a:rPr lang="en-US" altLang="zh-TW" dirty="0">
                <a:latin typeface="Times New Roman" panose="02020603050405020304" pitchFamily="18" charset="0"/>
                <a:cs typeface="Times New Roman" panose="02020603050405020304" pitchFamily="18" charset="0"/>
              </a:rPr>
              <a:t> week. </a:t>
            </a:r>
          </a:p>
          <a:p>
            <a:pPr indent="0">
              <a:buClr>
                <a:srgbClr val="FF0000"/>
              </a:buClr>
              <a:buNone/>
            </a:pPr>
            <a:endParaRPr lang="en-US" altLang="zh-TW" dirty="0">
              <a:latin typeface="Times New Roman" panose="02020603050405020304" pitchFamily="18" charset="0"/>
              <a:cs typeface="Times New Roman" panose="02020603050405020304" pitchFamily="18" charset="0"/>
            </a:endParaRPr>
          </a:p>
          <a:p>
            <a:pPr indent="0">
              <a:buClr>
                <a:srgbClr val="FF0000"/>
              </a:buClr>
              <a:buNone/>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747DAB-D708-4C67-A972-CD8DFEF05971}"/>
              </a:ext>
            </a:extLst>
          </p:cNvPr>
          <p:cNvSpPr>
            <a:spLocks noGrp="1"/>
          </p:cNvSpPr>
          <p:nvPr>
            <p:ph type="sldNum" sz="quarter" idx="12"/>
          </p:nvPr>
        </p:nvSpPr>
        <p:spPr/>
        <p:txBody>
          <a:bodyPr/>
          <a:lstStyle/>
          <a:p>
            <a:pPr rtl="0"/>
            <a:fld id="{693B167E-EA96-4147-81DE-549160052C22}" type="slidenum">
              <a:rPr lang="en-US" altLang="zh-TW" noProof="0" smtClean="0"/>
              <a:t>16</a:t>
            </a:fld>
            <a:endParaRPr lang="zh-TW" altLang="en-US" noProof="0" dirty="0"/>
          </a:p>
        </p:txBody>
      </p:sp>
      <p:pic>
        <p:nvPicPr>
          <p:cNvPr id="3" name="圖片 2">
            <a:extLst>
              <a:ext uri="{FF2B5EF4-FFF2-40B4-BE49-F238E27FC236}">
                <a16:creationId xmlns:a16="http://schemas.microsoft.com/office/drawing/2014/main" id="{5F171A71-89CC-4E7D-8432-7C09A6EDC8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7990" y="2852936"/>
            <a:ext cx="5632376" cy="3960000"/>
          </a:xfrm>
          <a:prstGeom prst="rect">
            <a:avLst/>
          </a:prstGeom>
        </p:spPr>
      </p:pic>
    </p:spTree>
    <p:extLst>
      <p:ext uri="{BB962C8B-B14F-4D97-AF65-F5344CB8AC3E}">
        <p14:creationId xmlns:p14="http://schemas.microsoft.com/office/powerpoint/2010/main" val="416717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Introduction of 2 learning systems 2</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latin typeface="Times New Roman" panose="02020603050405020304" pitchFamily="18" charset="0"/>
                <a:cs typeface="Times New Roman" panose="02020603050405020304" pitchFamily="18" charset="0"/>
              </a:rPr>
              <a:t>Situational</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learning course</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The protagonist of the film on-site teaching at 2</a:t>
            </a:r>
            <a:r>
              <a:rPr lang="en-US" altLang="zh-TW" baseline="30000" dirty="0">
                <a:latin typeface="Times New Roman" panose="02020603050405020304" pitchFamily="18" charset="0"/>
                <a:cs typeface="Times New Roman" panose="02020603050405020304" pitchFamily="18" charset="0"/>
              </a:rPr>
              <a:t>nd </a:t>
            </a:r>
            <a:r>
              <a:rPr lang="en-US" altLang="zh-TW" dirty="0">
                <a:latin typeface="Times New Roman" panose="02020603050405020304" pitchFamily="18" charset="0"/>
                <a:cs typeface="Times New Roman" panose="02020603050405020304" pitchFamily="18" charset="0"/>
              </a:rPr>
              <a:t>week. </a:t>
            </a:r>
            <a:endParaRPr lang="en-US" altLang="zh-TW" baseline="30000" dirty="0">
              <a:latin typeface="Times New Roman" panose="02020603050405020304" pitchFamily="18" charset="0"/>
              <a:cs typeface="Times New Roman" panose="02020603050405020304" pitchFamily="18" charset="0"/>
            </a:endParaRPr>
          </a:p>
          <a:p>
            <a:pPr indent="0">
              <a:buClr>
                <a:srgbClr val="FF0000"/>
              </a:buClr>
              <a:buNone/>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747DAB-D708-4C67-A972-CD8DFEF05971}"/>
              </a:ext>
            </a:extLst>
          </p:cNvPr>
          <p:cNvSpPr>
            <a:spLocks noGrp="1"/>
          </p:cNvSpPr>
          <p:nvPr>
            <p:ph type="sldNum" sz="quarter" idx="12"/>
          </p:nvPr>
        </p:nvSpPr>
        <p:spPr/>
        <p:txBody>
          <a:bodyPr/>
          <a:lstStyle/>
          <a:p>
            <a:pPr rtl="0"/>
            <a:fld id="{693B167E-EA96-4147-81DE-549160052C22}" type="slidenum">
              <a:rPr lang="en-US" altLang="zh-TW" noProof="0" smtClean="0"/>
              <a:t>17</a:t>
            </a:fld>
            <a:endParaRPr lang="zh-TW" altLang="en-US" noProof="0" dirty="0"/>
          </a:p>
        </p:txBody>
      </p:sp>
      <p:pic>
        <p:nvPicPr>
          <p:cNvPr id="4" name="圖片 3">
            <a:extLst>
              <a:ext uri="{FF2B5EF4-FFF2-40B4-BE49-F238E27FC236}">
                <a16:creationId xmlns:a16="http://schemas.microsoft.com/office/drawing/2014/main" id="{52BF79EE-5DC3-41DC-BBB5-CC0CDE322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7988" y="2898000"/>
            <a:ext cx="5662104" cy="3960000"/>
          </a:xfrm>
          <a:prstGeom prst="rect">
            <a:avLst/>
          </a:prstGeom>
        </p:spPr>
      </p:pic>
    </p:spTree>
    <p:extLst>
      <p:ext uri="{BB962C8B-B14F-4D97-AF65-F5344CB8AC3E}">
        <p14:creationId xmlns:p14="http://schemas.microsoft.com/office/powerpoint/2010/main" val="276375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Introduction of 2 learning systems 3</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solidFill>
                  <a:srgbClr val="652825"/>
                </a:solidFill>
                <a:latin typeface="Times New Roman" panose="02020603050405020304" pitchFamily="18" charset="0"/>
                <a:cs typeface="Times New Roman" panose="02020603050405020304" pitchFamily="18" charset="0"/>
              </a:rPr>
              <a:t>Learning by doing course</a:t>
            </a:r>
            <a:endParaRPr lang="en-US" altLang="zh-TW" baseline="30000" dirty="0">
              <a:latin typeface="Times New Roman" panose="02020603050405020304" pitchFamily="18" charset="0"/>
              <a:cs typeface="Times New Roman" panose="02020603050405020304" pitchFamily="18" charset="0"/>
            </a:endParaRP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The introduction film of Flipped</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robot</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3</a:t>
            </a:r>
            <a:r>
              <a:rPr lang="en-US" altLang="zh-TW" baseline="30000" dirty="0">
                <a:latin typeface="Times New Roman" panose="02020603050405020304" pitchFamily="18" charset="0"/>
                <a:cs typeface="Times New Roman" panose="02020603050405020304" pitchFamily="18" charset="0"/>
              </a:rPr>
              <a:t>rd</a:t>
            </a:r>
            <a:r>
              <a:rPr lang="en-US" altLang="zh-TW" dirty="0">
                <a:latin typeface="Times New Roman" panose="02020603050405020304" pitchFamily="18" charset="0"/>
                <a:cs typeface="Times New Roman" panose="02020603050405020304" pitchFamily="18" charset="0"/>
              </a:rPr>
              <a:t> week. </a:t>
            </a:r>
          </a:p>
          <a:p>
            <a:pPr marL="617220" indent="-342900">
              <a:buClr>
                <a:srgbClr val="FF0000"/>
              </a:buClr>
              <a:buFont typeface="Wingdings" panose="05000000000000000000" pitchFamily="2" charset="2"/>
              <a:buChar char="ü"/>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747DAB-D708-4C67-A972-CD8DFEF05971}"/>
              </a:ext>
            </a:extLst>
          </p:cNvPr>
          <p:cNvSpPr>
            <a:spLocks noGrp="1"/>
          </p:cNvSpPr>
          <p:nvPr>
            <p:ph type="sldNum" sz="quarter" idx="12"/>
          </p:nvPr>
        </p:nvSpPr>
        <p:spPr/>
        <p:txBody>
          <a:bodyPr/>
          <a:lstStyle/>
          <a:p>
            <a:pPr rtl="0"/>
            <a:fld id="{693B167E-EA96-4147-81DE-549160052C22}" type="slidenum">
              <a:rPr lang="en-US" altLang="zh-TW" noProof="0" smtClean="0"/>
              <a:t>18</a:t>
            </a:fld>
            <a:endParaRPr lang="zh-TW" altLang="en-US" noProof="0" dirty="0"/>
          </a:p>
        </p:txBody>
      </p:sp>
      <p:pic>
        <p:nvPicPr>
          <p:cNvPr id="3" name="圖片 2">
            <a:extLst>
              <a:ext uri="{FF2B5EF4-FFF2-40B4-BE49-F238E27FC236}">
                <a16:creationId xmlns:a16="http://schemas.microsoft.com/office/drawing/2014/main" id="{B1E33EE8-C4E1-4307-8115-0FD681FA92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3771" y="4869160"/>
            <a:ext cx="3560167" cy="2000475"/>
          </a:xfrm>
          <a:prstGeom prst="rect">
            <a:avLst/>
          </a:prstGeom>
        </p:spPr>
      </p:pic>
      <p:pic>
        <p:nvPicPr>
          <p:cNvPr id="4" name="圖片 3">
            <a:extLst>
              <a:ext uri="{FF2B5EF4-FFF2-40B4-BE49-F238E27FC236}">
                <a16:creationId xmlns:a16="http://schemas.microsoft.com/office/drawing/2014/main" id="{4EF3377F-1F61-4A34-BA94-BC69F5614A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0274" y="2868685"/>
            <a:ext cx="3550138" cy="2000475"/>
          </a:xfrm>
          <a:prstGeom prst="rect">
            <a:avLst/>
          </a:prstGeom>
        </p:spPr>
      </p:pic>
      <p:pic>
        <p:nvPicPr>
          <p:cNvPr id="5" name="圖片 4">
            <a:extLst>
              <a:ext uri="{FF2B5EF4-FFF2-40B4-BE49-F238E27FC236}">
                <a16:creationId xmlns:a16="http://schemas.microsoft.com/office/drawing/2014/main" id="{DFCD74A3-CE58-45ED-95CC-D3DDD34A19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8010" y="4849870"/>
            <a:ext cx="3560167" cy="2000475"/>
          </a:xfrm>
          <a:prstGeom prst="rect">
            <a:avLst/>
          </a:prstGeom>
        </p:spPr>
      </p:pic>
      <p:pic>
        <p:nvPicPr>
          <p:cNvPr id="6" name="圖片 5">
            <a:extLst>
              <a:ext uri="{FF2B5EF4-FFF2-40B4-BE49-F238E27FC236}">
                <a16:creationId xmlns:a16="http://schemas.microsoft.com/office/drawing/2014/main" id="{C0AB61DB-695D-4DE2-8ED9-8A598A1245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0136" y="2868685"/>
            <a:ext cx="3550138" cy="2000475"/>
          </a:xfrm>
          <a:prstGeom prst="rect">
            <a:avLst/>
          </a:prstGeom>
        </p:spPr>
      </p:pic>
    </p:spTree>
    <p:extLst>
      <p:ext uri="{BB962C8B-B14F-4D97-AF65-F5344CB8AC3E}">
        <p14:creationId xmlns:p14="http://schemas.microsoft.com/office/powerpoint/2010/main" val="37663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Introduction of 2 learning systems 4</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solidFill>
                  <a:srgbClr val="652825"/>
                </a:solidFill>
                <a:latin typeface="Times New Roman" panose="02020603050405020304" pitchFamily="18" charset="0"/>
                <a:cs typeface="Times New Roman" panose="02020603050405020304" pitchFamily="18" charset="0"/>
              </a:rPr>
              <a:t>Learning by doing course</a:t>
            </a:r>
            <a:endParaRPr lang="en-US" altLang="zh-TW" baseline="30000" dirty="0">
              <a:latin typeface="Times New Roman" panose="02020603050405020304" pitchFamily="18" charset="0"/>
              <a:cs typeface="Times New Roman" panose="02020603050405020304" pitchFamily="18" charset="0"/>
            </a:endParaRP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Flipped Robot on-site learning at 4</a:t>
            </a:r>
            <a:r>
              <a:rPr lang="en-US" altLang="zh-TW" baseline="30000" dirty="0">
                <a:latin typeface="Times New Roman" panose="02020603050405020304" pitchFamily="18" charset="0"/>
                <a:cs typeface="Times New Roman" panose="02020603050405020304" pitchFamily="18" charset="0"/>
              </a:rPr>
              <a:t>th</a:t>
            </a:r>
            <a:r>
              <a:rPr lang="en-US" altLang="zh-TW" dirty="0">
                <a:latin typeface="Times New Roman" panose="02020603050405020304" pitchFamily="18" charset="0"/>
                <a:cs typeface="Times New Roman" panose="02020603050405020304" pitchFamily="18" charset="0"/>
              </a:rPr>
              <a:t> week.</a:t>
            </a:r>
          </a:p>
          <a:p>
            <a:pPr marL="617220" indent="-342900">
              <a:buClr>
                <a:srgbClr val="FF0000"/>
              </a:buClr>
              <a:buFont typeface="Wingdings" panose="05000000000000000000" pitchFamily="2" charset="2"/>
              <a:buChar char="ü"/>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747DAB-D708-4C67-A972-CD8DFEF05971}"/>
              </a:ext>
            </a:extLst>
          </p:cNvPr>
          <p:cNvSpPr>
            <a:spLocks noGrp="1"/>
          </p:cNvSpPr>
          <p:nvPr>
            <p:ph type="sldNum" sz="quarter" idx="12"/>
          </p:nvPr>
        </p:nvSpPr>
        <p:spPr/>
        <p:txBody>
          <a:bodyPr/>
          <a:lstStyle/>
          <a:p>
            <a:pPr rtl="0"/>
            <a:fld id="{693B167E-EA96-4147-81DE-549160052C22}" type="slidenum">
              <a:rPr lang="en-US" altLang="zh-TW" noProof="0" smtClean="0"/>
              <a:t>19</a:t>
            </a:fld>
            <a:endParaRPr lang="zh-TW" altLang="en-US" noProof="0" dirty="0"/>
          </a:p>
        </p:txBody>
      </p:sp>
      <p:pic>
        <p:nvPicPr>
          <p:cNvPr id="3" name="圖片 2">
            <a:extLst>
              <a:ext uri="{FF2B5EF4-FFF2-40B4-BE49-F238E27FC236}">
                <a16:creationId xmlns:a16="http://schemas.microsoft.com/office/drawing/2014/main" id="{44910A63-67EB-4684-9EA1-8089D2B21D99}"/>
              </a:ext>
            </a:extLst>
          </p:cNvPr>
          <p:cNvPicPr>
            <a:picLocks noChangeAspect="1"/>
          </p:cNvPicPr>
          <p:nvPr/>
        </p:nvPicPr>
        <p:blipFill>
          <a:blip r:embed="rId3"/>
          <a:stretch>
            <a:fillRect/>
          </a:stretch>
        </p:blipFill>
        <p:spPr>
          <a:xfrm>
            <a:off x="5770211" y="2857776"/>
            <a:ext cx="3600401" cy="2023082"/>
          </a:xfrm>
          <a:prstGeom prst="rect">
            <a:avLst/>
          </a:prstGeom>
        </p:spPr>
      </p:pic>
      <p:pic>
        <p:nvPicPr>
          <p:cNvPr id="4" name="圖片 3">
            <a:extLst>
              <a:ext uri="{FF2B5EF4-FFF2-40B4-BE49-F238E27FC236}">
                <a16:creationId xmlns:a16="http://schemas.microsoft.com/office/drawing/2014/main" id="{F541E67E-E54A-4D41-932E-99348C5065A6}"/>
              </a:ext>
            </a:extLst>
          </p:cNvPr>
          <p:cNvPicPr>
            <a:picLocks noChangeAspect="1"/>
          </p:cNvPicPr>
          <p:nvPr/>
        </p:nvPicPr>
        <p:blipFill>
          <a:blip r:embed="rId4"/>
          <a:stretch>
            <a:fillRect/>
          </a:stretch>
        </p:blipFill>
        <p:spPr>
          <a:xfrm>
            <a:off x="5806380" y="4844708"/>
            <a:ext cx="3600401" cy="2023082"/>
          </a:xfrm>
          <a:prstGeom prst="rect">
            <a:avLst/>
          </a:prstGeom>
        </p:spPr>
      </p:pic>
      <p:pic>
        <p:nvPicPr>
          <p:cNvPr id="5" name="圖片 4">
            <a:extLst>
              <a:ext uri="{FF2B5EF4-FFF2-40B4-BE49-F238E27FC236}">
                <a16:creationId xmlns:a16="http://schemas.microsoft.com/office/drawing/2014/main" id="{6144472E-1074-477A-B4D9-E94DF5842B84}"/>
              </a:ext>
            </a:extLst>
          </p:cNvPr>
          <p:cNvPicPr>
            <a:picLocks noChangeAspect="1"/>
          </p:cNvPicPr>
          <p:nvPr/>
        </p:nvPicPr>
        <p:blipFill>
          <a:blip r:embed="rId5"/>
          <a:stretch>
            <a:fillRect/>
          </a:stretch>
        </p:blipFill>
        <p:spPr>
          <a:xfrm>
            <a:off x="2190660" y="4834918"/>
            <a:ext cx="3600401" cy="2023082"/>
          </a:xfrm>
          <a:prstGeom prst="rect">
            <a:avLst/>
          </a:prstGeom>
        </p:spPr>
      </p:pic>
      <p:pic>
        <p:nvPicPr>
          <p:cNvPr id="6" name="圖片 5">
            <a:extLst>
              <a:ext uri="{FF2B5EF4-FFF2-40B4-BE49-F238E27FC236}">
                <a16:creationId xmlns:a16="http://schemas.microsoft.com/office/drawing/2014/main" id="{5DE63EA6-BAD2-4AE8-85FE-068B3BE64F6D}"/>
              </a:ext>
            </a:extLst>
          </p:cNvPr>
          <p:cNvPicPr>
            <a:picLocks noChangeAspect="1"/>
          </p:cNvPicPr>
          <p:nvPr/>
        </p:nvPicPr>
        <p:blipFill>
          <a:blip r:embed="rId6"/>
          <a:stretch>
            <a:fillRect/>
          </a:stretch>
        </p:blipFill>
        <p:spPr>
          <a:xfrm>
            <a:off x="2175344" y="2845076"/>
            <a:ext cx="3600399" cy="2023081"/>
          </a:xfrm>
          <a:prstGeom prst="rect">
            <a:avLst/>
          </a:prstGeom>
        </p:spPr>
      </p:pic>
    </p:spTree>
    <p:extLst>
      <p:ext uri="{BB962C8B-B14F-4D97-AF65-F5344CB8AC3E}">
        <p14:creationId xmlns:p14="http://schemas.microsoft.com/office/powerpoint/2010/main" val="164767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Introduction</a:t>
            </a:r>
            <a:endParaRPr lang="zh-TW" altLang="en-US" dirty="0"/>
          </a:p>
        </p:txBody>
      </p:sp>
      <p:sp>
        <p:nvSpPr>
          <p:cNvPr id="14" name="內容預留位置 13"/>
          <p:cNvSpPr>
            <a:spLocks noGrp="1"/>
          </p:cNvSpPr>
          <p:nvPr>
            <p:ph idx="1"/>
          </p:nvPr>
        </p:nvSpPr>
        <p:spPr/>
        <p:txBody>
          <a:bodyPr rtlCol="0"/>
          <a:lstStyle/>
          <a:p>
            <a:r>
              <a:rPr lang="en-US" altLang="zh-TW" dirty="0">
                <a:latin typeface="Times New Roman" panose="02020603050405020304" pitchFamily="18" charset="0"/>
                <a:cs typeface="Times New Roman" panose="02020603050405020304" pitchFamily="18" charset="0"/>
              </a:rPr>
              <a:t>People from each culture has it’s own way of identifying and solving problems.</a:t>
            </a:r>
          </a:p>
          <a:p>
            <a:r>
              <a:rPr lang="en-US" altLang="zh-TW" dirty="0">
                <a:latin typeface="Times New Roman" panose="02020603050405020304" pitchFamily="18" charset="0"/>
                <a:cs typeface="Times New Roman" panose="02020603050405020304" pitchFamily="18" charset="0"/>
              </a:rPr>
              <a:t>Despite the versatility of Eastern and Western sciences, there are some differences of learning methods existed in different cultures as yet.</a:t>
            </a:r>
          </a:p>
          <a:p>
            <a:r>
              <a:rPr lang="en-US" altLang="zh-TW" dirty="0">
                <a:latin typeface="Times New Roman" panose="02020603050405020304" pitchFamily="18" charset="0"/>
                <a:cs typeface="Times New Roman" panose="02020603050405020304" pitchFamily="18" charset="0"/>
              </a:rPr>
              <a:t>Especially in the fields of humanities and social sciences, learners are often influenced by their own culture when they are learning, and it’s not easy to obtain objective and fair results.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B57188E-75A1-4BE4-9B30-C644E366A87B}"/>
              </a:ext>
            </a:extLst>
          </p:cNvPr>
          <p:cNvSpPr>
            <a:spLocks noGrp="1"/>
          </p:cNvSpPr>
          <p:nvPr>
            <p:ph type="sldNum" sz="quarter" idx="12"/>
          </p:nvPr>
        </p:nvSpPr>
        <p:spPr/>
        <p:txBody>
          <a:bodyPr/>
          <a:lstStyle/>
          <a:p>
            <a:pPr rtl="0"/>
            <a:fld id="{693B167E-EA96-4147-81DE-549160052C22}" type="slidenum">
              <a:rPr lang="en-US" altLang="zh-TW" noProof="0" smtClean="0"/>
              <a:t>2</a:t>
            </a:fld>
            <a:endParaRPr lang="zh-TW" altLang="en-US" noProof="0" dirty="0"/>
          </a:p>
        </p:txBody>
      </p:sp>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Participants</a:t>
            </a:r>
            <a:endParaRPr lang="zh-TW" altLang="en-US" dirty="0"/>
          </a:p>
        </p:txBody>
      </p:sp>
      <p:sp>
        <p:nvSpPr>
          <p:cNvPr id="14" name="內容預留位置 13"/>
          <p:cNvSpPr>
            <a:spLocks noGrp="1"/>
          </p:cNvSpPr>
          <p:nvPr>
            <p:ph idx="1"/>
          </p:nvPr>
        </p:nvSpPr>
        <p:spPr/>
        <p:txBody>
          <a:bodyPr rtlCol="0"/>
          <a:lstStyle/>
          <a:p>
            <a:pPr rtl="0"/>
            <a:r>
              <a:rPr lang="en-US" altLang="zh-TW" dirty="0">
                <a:latin typeface="Times New Roman" panose="02020603050405020304" pitchFamily="18" charset="0"/>
                <a:cs typeface="Times New Roman" panose="02020603050405020304" pitchFamily="18" charset="0"/>
              </a:rPr>
              <a:t>The</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subject</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included</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3 classes</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of</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3rd</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graders</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from</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an</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junior high school</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in</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northern Taiwan.</a:t>
            </a:r>
            <a:r>
              <a:rPr lang="zh-TW" altLang="en-US" dirty="0">
                <a:latin typeface="Times New Roman" panose="02020603050405020304" pitchFamily="18" charset="0"/>
                <a:cs typeface="Times New Roman" panose="02020603050405020304" pitchFamily="18" charset="0"/>
              </a:rPr>
              <a:t> </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At 1</a:t>
            </a:r>
            <a:r>
              <a:rPr lang="en-US" altLang="zh-TW" baseline="30000" dirty="0">
                <a:latin typeface="Times New Roman" panose="02020603050405020304" pitchFamily="18" charset="0"/>
                <a:cs typeface="Times New Roman" panose="02020603050405020304" pitchFamily="18" charset="0"/>
              </a:rPr>
              <a:t>st</a:t>
            </a:r>
            <a:r>
              <a:rPr lang="en-US" altLang="zh-TW" dirty="0">
                <a:latin typeface="Times New Roman" panose="02020603050405020304" pitchFamily="18" charset="0"/>
                <a:cs typeface="Times New Roman" panose="02020603050405020304" pitchFamily="18" charset="0"/>
              </a:rPr>
              <a:t> and 2</a:t>
            </a:r>
            <a:r>
              <a:rPr lang="en-US" altLang="zh-TW" baseline="30000" dirty="0">
                <a:latin typeface="Times New Roman" panose="02020603050405020304" pitchFamily="18" charset="0"/>
                <a:cs typeface="Times New Roman" panose="02020603050405020304" pitchFamily="18" charset="0"/>
              </a:rPr>
              <a:t>nd</a:t>
            </a:r>
            <a:r>
              <a:rPr lang="en-US" altLang="zh-TW" dirty="0">
                <a:latin typeface="Times New Roman" panose="02020603050405020304" pitchFamily="18" charset="0"/>
                <a:cs typeface="Times New Roman" panose="02020603050405020304" pitchFamily="18" charset="0"/>
              </a:rPr>
              <a:t> week, a</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total</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of</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67 students participated in this study; At 3</a:t>
            </a:r>
            <a:r>
              <a:rPr lang="en-US" altLang="zh-TW" baseline="30000" dirty="0">
                <a:latin typeface="Times New Roman" panose="02020603050405020304" pitchFamily="18" charset="0"/>
                <a:cs typeface="Times New Roman" panose="02020603050405020304" pitchFamily="18" charset="0"/>
              </a:rPr>
              <a:t>rd</a:t>
            </a:r>
            <a:r>
              <a:rPr lang="en-US" altLang="zh-TW" dirty="0">
                <a:latin typeface="Times New Roman" panose="02020603050405020304" pitchFamily="18" charset="0"/>
                <a:cs typeface="Times New Roman" panose="02020603050405020304" pitchFamily="18" charset="0"/>
              </a:rPr>
              <a:t> and 4</a:t>
            </a:r>
            <a:r>
              <a:rPr lang="en-US" altLang="zh-TW" baseline="30000" dirty="0">
                <a:latin typeface="Times New Roman" panose="02020603050405020304" pitchFamily="18" charset="0"/>
                <a:cs typeface="Times New Roman" panose="02020603050405020304" pitchFamily="18" charset="0"/>
              </a:rPr>
              <a:t>th</a:t>
            </a:r>
            <a:r>
              <a:rPr lang="en-US" altLang="zh-TW" dirty="0">
                <a:latin typeface="Times New Roman" panose="02020603050405020304" pitchFamily="18" charset="0"/>
                <a:cs typeface="Times New Roman" panose="02020603050405020304" pitchFamily="18" charset="0"/>
              </a:rPr>
              <a:t> week, a</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total</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of</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71students participated in this study , the average age of the subjects was 15.</a:t>
            </a:r>
          </a:p>
          <a:p>
            <a:pPr rtl="0"/>
            <a:r>
              <a:rPr lang="en-US" altLang="zh-TW" dirty="0">
                <a:latin typeface="Times New Roman" panose="02020603050405020304" pitchFamily="18" charset="0"/>
                <a:cs typeface="Times New Roman" panose="02020603050405020304" pitchFamily="18" charset="0"/>
              </a:rPr>
              <a:t>Three classes were assigned to be the Indigenous group and the Han group, all of the students were taught by the same instructor who had taught natural science course for more than 10 years.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797F67F-B36D-4BA6-B6D1-CC5AFA1DB6A6}"/>
              </a:ext>
            </a:extLst>
          </p:cNvPr>
          <p:cNvSpPr>
            <a:spLocks noGrp="1"/>
          </p:cNvSpPr>
          <p:nvPr>
            <p:ph type="sldNum" sz="quarter" idx="12"/>
          </p:nvPr>
        </p:nvSpPr>
        <p:spPr/>
        <p:txBody>
          <a:bodyPr/>
          <a:lstStyle/>
          <a:p>
            <a:pPr rtl="0"/>
            <a:fld id="{693B167E-EA96-4147-81DE-549160052C22}" type="slidenum">
              <a:rPr lang="en-US" altLang="zh-TW" noProof="0" smtClean="0"/>
              <a:t>20</a:t>
            </a:fld>
            <a:endParaRPr lang="zh-TW" altLang="en-US" noProof="0" dirty="0"/>
          </a:p>
        </p:txBody>
      </p:sp>
    </p:spTree>
    <p:extLst>
      <p:ext uri="{BB962C8B-B14F-4D97-AF65-F5344CB8AC3E}">
        <p14:creationId xmlns:p14="http://schemas.microsoft.com/office/powerpoint/2010/main" val="386354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Instruments 1</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r>
              <a:rPr lang="en-US" altLang="zh-TW" dirty="0">
                <a:latin typeface="Times New Roman" panose="02020603050405020304" pitchFamily="18" charset="0"/>
                <a:cs typeface="Times New Roman" panose="02020603050405020304" pitchFamily="18" charset="0"/>
              </a:rPr>
              <a:t>The test sheets were developed by 2 experienced teachers. </a:t>
            </a:r>
          </a:p>
          <a:p>
            <a:r>
              <a:rPr lang="en-US" altLang="zh-TW" dirty="0">
                <a:latin typeface="Times New Roman" panose="02020603050405020304" pitchFamily="18" charset="0"/>
                <a:cs typeface="Times New Roman" panose="02020603050405020304" pitchFamily="18" charset="0"/>
              </a:rPr>
              <a:t>The </a:t>
            </a:r>
            <a:r>
              <a:rPr lang="en-US" altLang="zh-TW" dirty="0">
                <a:solidFill>
                  <a:srgbClr val="FF0000"/>
                </a:solidFill>
                <a:latin typeface="Times New Roman" panose="02020603050405020304" pitchFamily="18" charset="0"/>
                <a:cs typeface="Times New Roman" panose="02020603050405020304" pitchFamily="18" charset="0"/>
              </a:rPr>
              <a:t>pre-test </a:t>
            </a:r>
            <a:r>
              <a:rPr lang="en-US" altLang="zh-TW" dirty="0">
                <a:latin typeface="Times New Roman" panose="02020603050405020304" pitchFamily="18" charset="0"/>
                <a:cs typeface="Times New Roman" panose="02020603050405020304" pitchFamily="18" charset="0"/>
              </a:rPr>
              <a:t>aimed to evaluate the students’ prior knowledge of learning the course unit “cultural film of medicine plants” and “the introduction film of Flipped</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robot</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 , it consists of 20 yes-or-no items, 20 multiple-choice items, with a total scores of 100.</a:t>
            </a:r>
          </a:p>
          <a:p>
            <a:r>
              <a:rPr lang="en-US" altLang="zh-TW" dirty="0">
                <a:latin typeface="Times New Roman" panose="02020603050405020304" pitchFamily="18" charset="0"/>
                <a:cs typeface="Times New Roman" panose="02020603050405020304" pitchFamily="18" charset="0"/>
              </a:rPr>
              <a:t> The </a:t>
            </a:r>
            <a:r>
              <a:rPr lang="en-US" altLang="zh-TW" dirty="0">
                <a:solidFill>
                  <a:srgbClr val="FF0000"/>
                </a:solidFill>
                <a:latin typeface="Times New Roman" panose="02020603050405020304" pitchFamily="18" charset="0"/>
                <a:cs typeface="Times New Roman" panose="02020603050405020304" pitchFamily="18" charset="0"/>
              </a:rPr>
              <a:t>post-test</a:t>
            </a:r>
            <a:r>
              <a:rPr lang="en-US" altLang="zh-TW" dirty="0">
                <a:latin typeface="Times New Roman" panose="02020603050405020304" pitchFamily="18" charset="0"/>
                <a:cs typeface="Times New Roman" panose="02020603050405020304" pitchFamily="18" charset="0"/>
              </a:rPr>
              <a:t> aimed to evaluate the learning achievements of the students’ in the learning activity. It consists of 20 yes-or-no items, 20 multiple-choice items and 5 fill-in-the-blank items for assessing the students’ learning achievement addressed in the learning content of the selected course unit. The total scores of post-test was 100.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6277BA7-8E24-46D3-A48E-9A314AE593AC}"/>
              </a:ext>
            </a:extLst>
          </p:cNvPr>
          <p:cNvSpPr>
            <a:spLocks noGrp="1"/>
          </p:cNvSpPr>
          <p:nvPr>
            <p:ph type="sldNum" sz="quarter" idx="12"/>
          </p:nvPr>
        </p:nvSpPr>
        <p:spPr/>
        <p:txBody>
          <a:bodyPr/>
          <a:lstStyle/>
          <a:p>
            <a:pPr rtl="0"/>
            <a:fld id="{693B167E-EA96-4147-81DE-549160052C22}" type="slidenum">
              <a:rPr lang="en-US" altLang="zh-TW" noProof="0" smtClean="0"/>
              <a:t>21</a:t>
            </a:fld>
            <a:endParaRPr lang="zh-TW" altLang="en-US" noProof="0" dirty="0"/>
          </a:p>
        </p:txBody>
      </p:sp>
    </p:spTree>
    <p:extLst>
      <p:ext uri="{BB962C8B-B14F-4D97-AF65-F5344CB8AC3E}">
        <p14:creationId xmlns:p14="http://schemas.microsoft.com/office/powerpoint/2010/main" val="79939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Instruments 2</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lnSpcReduction="10000"/>
          </a:bodyPr>
          <a:lstStyle/>
          <a:p>
            <a:r>
              <a:rPr lang="en-US" altLang="zh-TW" dirty="0">
                <a:solidFill>
                  <a:srgbClr val="FF0000"/>
                </a:solidFill>
                <a:latin typeface="Times New Roman" panose="02020603050405020304" pitchFamily="18" charset="0"/>
                <a:cs typeface="Times New Roman" panose="02020603050405020304" pitchFamily="18" charset="0"/>
              </a:rPr>
              <a:t>The learning attitude scale</a:t>
            </a:r>
            <a:r>
              <a:rPr lang="en-US" altLang="zh-TW" dirty="0">
                <a:latin typeface="Times New Roman" panose="02020603050405020304" pitchFamily="18" charset="0"/>
                <a:cs typeface="Times New Roman" panose="02020603050405020304" pitchFamily="18" charset="0"/>
              </a:rPr>
              <a:t>, including a total of 7 items, was compiled by Hwang, Yang, &amp; Wang(2013) and is also measured with 5-points Likert scale. The Cronbach’s is .93, showing high reliability of the scale.</a:t>
            </a:r>
            <a:endParaRPr lang="zh-TW" altLang="en-US" dirty="0">
              <a:latin typeface="Times New Roman" panose="02020603050405020304" pitchFamily="18" charset="0"/>
              <a:cs typeface="Times New Roman" panose="02020603050405020304" pitchFamily="18" charset="0"/>
            </a:endParaRPr>
          </a:p>
          <a:p>
            <a:pPr rtl="0"/>
            <a:r>
              <a:rPr lang="en-US" altLang="zh-TW" dirty="0">
                <a:solidFill>
                  <a:srgbClr val="FF0000"/>
                </a:solidFill>
                <a:latin typeface="Times New Roman" panose="02020603050405020304" pitchFamily="18" charset="0"/>
                <a:cs typeface="Times New Roman" panose="02020603050405020304" pitchFamily="18" charset="0"/>
              </a:rPr>
              <a:t>The</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learning</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motivation scale</a:t>
            </a:r>
            <a:r>
              <a:rPr lang="en-US" altLang="zh-TW" dirty="0">
                <a:latin typeface="Times New Roman" panose="02020603050405020304" pitchFamily="18" charset="0"/>
                <a:cs typeface="Times New Roman" panose="02020603050405020304" pitchFamily="18" charset="0"/>
              </a:rPr>
              <a:t>, including a total of 34 items, was compiled by Tuan et al.(2005) and is also measured with 5-points Likert scale. The Cronbach’s is .93, showing high reliability of the scale.</a:t>
            </a:r>
          </a:p>
          <a:p>
            <a:pPr rtl="0"/>
            <a:r>
              <a:rPr lang="en-US" altLang="zh-TW" dirty="0">
                <a:solidFill>
                  <a:srgbClr val="FF0000"/>
                </a:solidFill>
                <a:latin typeface="Times New Roman" panose="02020603050405020304" pitchFamily="18" charset="0"/>
                <a:cs typeface="Times New Roman" panose="02020603050405020304" pitchFamily="18" charset="0"/>
              </a:rPr>
              <a:t>The technology acceptance questionnaire</a:t>
            </a:r>
            <a:r>
              <a:rPr lang="en-US" altLang="zh-TW" dirty="0">
                <a:latin typeface="Times New Roman" panose="02020603050405020304" pitchFamily="18" charset="0"/>
                <a:cs typeface="Times New Roman" panose="02020603050405020304" pitchFamily="18" charset="0"/>
              </a:rPr>
              <a:t> originated from the questionnaire developed by Hwang et al. (2012b) . It consists of 19 items with a seven-points Likert rating scheme, including 6 items for “perceived usefulness”, 7 items  for  “perceived ease of use” and 6 items “learning satisfaction “, the Cronbach’s alpha values of the 3 dimensions are .94, .94 and .93, respectively.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3ADE9524-47E2-4102-AAA1-EDA6EB67C903}"/>
              </a:ext>
            </a:extLst>
          </p:cNvPr>
          <p:cNvSpPr>
            <a:spLocks noGrp="1"/>
          </p:cNvSpPr>
          <p:nvPr>
            <p:ph type="sldNum" sz="quarter" idx="12"/>
          </p:nvPr>
        </p:nvSpPr>
        <p:spPr/>
        <p:txBody>
          <a:bodyPr/>
          <a:lstStyle/>
          <a:p>
            <a:pPr rtl="0"/>
            <a:fld id="{693B167E-EA96-4147-81DE-549160052C22}" type="slidenum">
              <a:rPr lang="en-US" altLang="zh-TW" noProof="0" smtClean="0"/>
              <a:t>22</a:t>
            </a:fld>
            <a:endParaRPr lang="zh-TW" altLang="en-US" noProof="0" dirty="0"/>
          </a:p>
        </p:txBody>
      </p:sp>
    </p:spTree>
    <p:extLst>
      <p:ext uri="{BB962C8B-B14F-4D97-AF65-F5344CB8AC3E}">
        <p14:creationId xmlns:p14="http://schemas.microsoft.com/office/powerpoint/2010/main" val="352406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Instruments 3</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lvl="0"/>
            <a:r>
              <a:rPr lang="en-US" altLang="zh-TW" dirty="0">
                <a:solidFill>
                  <a:srgbClr val="FF0000"/>
                </a:solidFill>
                <a:latin typeface="Times New Roman" panose="02020603050405020304" pitchFamily="18" charset="0"/>
                <a:cs typeface="Times New Roman" panose="02020603050405020304" pitchFamily="18" charset="0"/>
              </a:rPr>
              <a:t>The open-ended questionnaire</a:t>
            </a:r>
            <a:r>
              <a:rPr lang="en-US" altLang="zh-TW" dirty="0">
                <a:latin typeface="Times New Roman" panose="02020603050405020304" pitchFamily="18" charset="0"/>
                <a:cs typeface="Times New Roman" panose="02020603050405020304" pitchFamily="18" charset="0"/>
              </a:rPr>
              <a:t> was conducted by asking the following questions</a:t>
            </a:r>
            <a:r>
              <a:rPr lang="zh-TW" altLang="en-US" dirty="0">
                <a:latin typeface="Times New Roman" panose="02020603050405020304" pitchFamily="18" charset="0"/>
                <a:cs typeface="Times New Roman" panose="02020603050405020304" pitchFamily="18" charset="0"/>
              </a:rPr>
              <a:t>： </a:t>
            </a:r>
            <a:endParaRPr lang="en-US" altLang="zh-TW" dirty="0">
              <a:latin typeface="Times New Roman" panose="02020603050405020304" pitchFamily="18" charset="0"/>
              <a:cs typeface="Times New Roman" panose="02020603050405020304" pitchFamily="18" charset="0"/>
            </a:endParaRP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What are the </a:t>
            </a:r>
            <a:r>
              <a:rPr lang="en-US" altLang="zh-TW" dirty="0">
                <a:solidFill>
                  <a:srgbClr val="FF0000"/>
                </a:solidFill>
                <a:latin typeface="Times New Roman" panose="02020603050405020304" pitchFamily="18" charset="0"/>
                <a:cs typeface="Times New Roman" panose="02020603050405020304" pitchFamily="18" charset="0"/>
              </a:rPr>
              <a:t>advantage</a:t>
            </a:r>
            <a:r>
              <a:rPr lang="en-US" altLang="zh-TW" dirty="0">
                <a:latin typeface="Times New Roman" panose="02020603050405020304" pitchFamily="18" charset="0"/>
                <a:cs typeface="Times New Roman" panose="02020603050405020304" pitchFamily="18" charset="0"/>
              </a:rPr>
              <a:t> of the learning approach in comparison with other approach you have experienced ? Why ?</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What are the </a:t>
            </a:r>
            <a:r>
              <a:rPr lang="en-US" altLang="zh-TW" dirty="0">
                <a:solidFill>
                  <a:srgbClr val="FF0000"/>
                </a:solidFill>
                <a:latin typeface="Times New Roman" panose="02020603050405020304" pitchFamily="18" charset="0"/>
                <a:cs typeface="Times New Roman" panose="02020603050405020304" pitchFamily="18" charset="0"/>
              </a:rPr>
              <a:t>disadvantage</a:t>
            </a:r>
            <a:r>
              <a:rPr lang="en-US" altLang="zh-TW" dirty="0">
                <a:latin typeface="Times New Roman" panose="02020603050405020304" pitchFamily="18" charset="0"/>
                <a:cs typeface="Times New Roman" panose="02020603050405020304" pitchFamily="18" charset="0"/>
              </a:rPr>
              <a:t> of the learning approach in comparison with other approach you have experienced ? Why ?</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Would you prefer to learn this approach </a:t>
            </a:r>
            <a:r>
              <a:rPr lang="en-US" altLang="zh-TW" dirty="0">
                <a:solidFill>
                  <a:srgbClr val="FF0000"/>
                </a:solidFill>
                <a:latin typeface="Times New Roman" panose="02020603050405020304" pitchFamily="18" charset="0"/>
                <a:cs typeface="Times New Roman" panose="02020603050405020304" pitchFamily="18" charset="0"/>
              </a:rPr>
              <a:t>for other course </a:t>
            </a:r>
            <a:r>
              <a:rPr lang="en-US" altLang="zh-TW" dirty="0">
                <a:latin typeface="Times New Roman" panose="02020603050405020304" pitchFamily="18" charset="0"/>
                <a:cs typeface="Times New Roman" panose="02020603050405020304" pitchFamily="18" charset="0"/>
              </a:rPr>
              <a:t>in the future ? Why or why not ?</a:t>
            </a:r>
            <a:endParaRPr lang="en-US" altLang="zh-TW" baseline="30000" dirty="0">
              <a:latin typeface="Times New Roman" panose="02020603050405020304" pitchFamily="18" charset="0"/>
              <a:cs typeface="Times New Roman" panose="02020603050405020304" pitchFamily="18" charset="0"/>
            </a:endParaRP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Do you any suggestion that might improve the learning approach ? </a:t>
            </a:r>
          </a:p>
          <a:p>
            <a:pPr marL="617220" indent="-342900">
              <a:buClr>
                <a:srgbClr val="FF0000"/>
              </a:buClr>
              <a:buFont typeface="Wingdings" panose="05000000000000000000" pitchFamily="2" charset="2"/>
              <a:buChar char="ü"/>
            </a:pP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B096E2A-32CE-4ABD-87BE-9BA6A750F9D4}"/>
              </a:ext>
            </a:extLst>
          </p:cNvPr>
          <p:cNvSpPr>
            <a:spLocks noGrp="1"/>
          </p:cNvSpPr>
          <p:nvPr>
            <p:ph type="sldNum" sz="quarter" idx="12"/>
          </p:nvPr>
        </p:nvSpPr>
        <p:spPr/>
        <p:txBody>
          <a:bodyPr/>
          <a:lstStyle/>
          <a:p>
            <a:pPr rtl="0"/>
            <a:fld id="{693B167E-EA96-4147-81DE-549160052C22}" type="slidenum">
              <a:rPr lang="en-US" altLang="zh-TW" noProof="0" smtClean="0"/>
              <a:t>23</a:t>
            </a:fld>
            <a:endParaRPr lang="zh-TW" altLang="en-US" noProof="0" dirty="0"/>
          </a:p>
        </p:txBody>
      </p:sp>
    </p:spTree>
    <p:extLst>
      <p:ext uri="{BB962C8B-B14F-4D97-AF65-F5344CB8AC3E}">
        <p14:creationId xmlns:p14="http://schemas.microsoft.com/office/powerpoint/2010/main" val="90875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Line 69">
            <a:extLst>
              <a:ext uri="{FF2B5EF4-FFF2-40B4-BE49-F238E27FC236}">
                <a16:creationId xmlns:a16="http://schemas.microsoft.com/office/drawing/2014/main" id="{319EC831-20FF-43F7-BF1F-8931F20F21E2}"/>
              </a:ext>
            </a:extLst>
          </p:cNvPr>
          <p:cNvSpPr>
            <a:spLocks noChangeShapeType="1"/>
          </p:cNvSpPr>
          <p:nvPr/>
        </p:nvSpPr>
        <p:spPr bwMode="auto">
          <a:xfrm>
            <a:off x="4222204" y="2865154"/>
            <a:ext cx="0" cy="704668"/>
          </a:xfrm>
          <a:prstGeom prst="line">
            <a:avLst/>
          </a:prstGeom>
          <a:noFill/>
          <a:ln w="22225">
            <a:solidFill>
              <a:srgbClr val="003300"/>
            </a:solidFill>
            <a:round/>
            <a:headEnd/>
            <a:tailEnd/>
          </a:ln>
        </p:spPr>
        <p:txBody>
          <a:bodyPr/>
          <a:lstStyle/>
          <a:p>
            <a:endParaRPr lang="zh-TW" altLang="en-US"/>
          </a:p>
        </p:txBody>
      </p:sp>
      <p:sp>
        <p:nvSpPr>
          <p:cNvPr id="53" name="Line 69">
            <a:extLst>
              <a:ext uri="{FF2B5EF4-FFF2-40B4-BE49-F238E27FC236}">
                <a16:creationId xmlns:a16="http://schemas.microsoft.com/office/drawing/2014/main" id="{494D8120-2E5B-44CB-8F97-D2CFE3B513C2}"/>
              </a:ext>
            </a:extLst>
          </p:cNvPr>
          <p:cNvSpPr>
            <a:spLocks noChangeShapeType="1"/>
          </p:cNvSpPr>
          <p:nvPr/>
        </p:nvSpPr>
        <p:spPr bwMode="auto">
          <a:xfrm>
            <a:off x="4222204" y="5388628"/>
            <a:ext cx="0" cy="704668"/>
          </a:xfrm>
          <a:prstGeom prst="line">
            <a:avLst/>
          </a:prstGeom>
          <a:noFill/>
          <a:ln w="22225">
            <a:solidFill>
              <a:srgbClr val="003300"/>
            </a:solidFill>
            <a:round/>
            <a:headEnd/>
            <a:tailEnd/>
          </a:ln>
        </p:spPr>
        <p:txBody>
          <a:bodyPr/>
          <a:lstStyle/>
          <a:p>
            <a:endParaRPr lang="zh-TW" altLang="en-US"/>
          </a:p>
        </p:txBody>
      </p:sp>
      <p:sp>
        <p:nvSpPr>
          <p:cNvPr id="52" name="Line 69">
            <a:extLst>
              <a:ext uri="{FF2B5EF4-FFF2-40B4-BE49-F238E27FC236}">
                <a16:creationId xmlns:a16="http://schemas.microsoft.com/office/drawing/2014/main" id="{881FF7A5-D1E6-49E5-9E51-0E6421DE8560}"/>
              </a:ext>
            </a:extLst>
          </p:cNvPr>
          <p:cNvSpPr>
            <a:spLocks noChangeShapeType="1"/>
          </p:cNvSpPr>
          <p:nvPr/>
        </p:nvSpPr>
        <p:spPr bwMode="auto">
          <a:xfrm>
            <a:off x="8280489" y="5318538"/>
            <a:ext cx="0" cy="764910"/>
          </a:xfrm>
          <a:prstGeom prst="line">
            <a:avLst/>
          </a:prstGeom>
          <a:noFill/>
          <a:ln w="22225">
            <a:solidFill>
              <a:srgbClr val="003300"/>
            </a:solidFill>
            <a:round/>
            <a:headEnd/>
            <a:tailEnd/>
          </a:ln>
        </p:spPr>
        <p:txBody>
          <a:bodyPr/>
          <a:lstStyle/>
          <a:p>
            <a:endParaRPr lang="zh-TW" altLang="en-US"/>
          </a:p>
        </p:txBody>
      </p:sp>
      <p:sp>
        <p:nvSpPr>
          <p:cNvPr id="2" name="標題 1"/>
          <p:cNvSpPr>
            <a:spLocks noGrp="1"/>
          </p:cNvSpPr>
          <p:nvPr>
            <p:ph type="title"/>
          </p:nvPr>
        </p:nvSpPr>
        <p:spPr/>
        <p:txBody>
          <a:bodyPr rtlCol="0"/>
          <a:lstStyle/>
          <a:p>
            <a:r>
              <a:rPr lang="en-US" altLang="zh-TW" dirty="0"/>
              <a:t>Experimental Procedure</a:t>
            </a:r>
            <a:endParaRPr lang="zh-TW" altLang="en-US" dirty="0"/>
          </a:p>
        </p:txBody>
      </p:sp>
      <p:grpSp>
        <p:nvGrpSpPr>
          <p:cNvPr id="5" name="群組 47">
            <a:extLst>
              <a:ext uri="{FF2B5EF4-FFF2-40B4-BE49-F238E27FC236}">
                <a16:creationId xmlns:a16="http://schemas.microsoft.com/office/drawing/2014/main" id="{97F3C65D-E926-4D4E-8E76-4B769F71A603}"/>
              </a:ext>
            </a:extLst>
          </p:cNvPr>
          <p:cNvGrpSpPr>
            <a:grpSpLocks/>
          </p:cNvGrpSpPr>
          <p:nvPr/>
        </p:nvGrpSpPr>
        <p:grpSpPr bwMode="auto">
          <a:xfrm>
            <a:off x="809688" y="1432732"/>
            <a:ext cx="11318236" cy="5236628"/>
            <a:chOff x="1447800" y="228599"/>
            <a:chExt cx="7636429" cy="5096396"/>
          </a:xfrm>
        </p:grpSpPr>
        <p:sp>
          <p:nvSpPr>
            <p:cNvPr id="25" name="Line 72">
              <a:extLst>
                <a:ext uri="{FF2B5EF4-FFF2-40B4-BE49-F238E27FC236}">
                  <a16:creationId xmlns:a16="http://schemas.microsoft.com/office/drawing/2014/main" id="{1D8949EB-F6EC-4CD2-912B-241F5C702CE6}"/>
                </a:ext>
              </a:extLst>
            </p:cNvPr>
            <p:cNvSpPr>
              <a:spLocks noChangeShapeType="1"/>
            </p:cNvSpPr>
            <p:nvPr/>
          </p:nvSpPr>
          <p:spPr bwMode="auto">
            <a:xfrm flipH="1">
              <a:off x="3750229" y="4353246"/>
              <a:ext cx="1488" cy="268287"/>
            </a:xfrm>
            <a:prstGeom prst="line">
              <a:avLst/>
            </a:prstGeom>
            <a:noFill/>
            <a:ln w="22225">
              <a:solidFill>
                <a:srgbClr val="003300"/>
              </a:solidFill>
              <a:round/>
              <a:headEnd/>
              <a:tailEnd/>
            </a:ln>
          </p:spPr>
          <p:txBody>
            <a:bodyPr/>
            <a:lstStyle/>
            <a:p>
              <a:endParaRPr lang="zh-TW" altLang="en-US"/>
            </a:p>
          </p:txBody>
        </p:sp>
        <p:sp>
          <p:nvSpPr>
            <p:cNvPr id="21" name="Line 69">
              <a:extLst>
                <a:ext uri="{FF2B5EF4-FFF2-40B4-BE49-F238E27FC236}">
                  <a16:creationId xmlns:a16="http://schemas.microsoft.com/office/drawing/2014/main" id="{000E8C8E-D4C1-4017-88B4-663FF91B55F1}"/>
                </a:ext>
              </a:extLst>
            </p:cNvPr>
            <p:cNvSpPr>
              <a:spLocks noChangeShapeType="1"/>
            </p:cNvSpPr>
            <p:nvPr/>
          </p:nvSpPr>
          <p:spPr bwMode="auto">
            <a:xfrm>
              <a:off x="6488360" y="1474343"/>
              <a:ext cx="0" cy="685798"/>
            </a:xfrm>
            <a:prstGeom prst="line">
              <a:avLst/>
            </a:prstGeom>
            <a:noFill/>
            <a:ln w="22225">
              <a:solidFill>
                <a:srgbClr val="003300"/>
              </a:solidFill>
              <a:round/>
              <a:headEnd/>
              <a:tailEnd/>
            </a:ln>
          </p:spPr>
          <p:txBody>
            <a:bodyPr/>
            <a:lstStyle/>
            <a:p>
              <a:endParaRPr lang="zh-TW" altLang="en-US"/>
            </a:p>
          </p:txBody>
        </p:sp>
        <p:sp>
          <p:nvSpPr>
            <p:cNvPr id="6" name="AutoShape 81">
              <a:extLst>
                <a:ext uri="{FF2B5EF4-FFF2-40B4-BE49-F238E27FC236}">
                  <a16:creationId xmlns:a16="http://schemas.microsoft.com/office/drawing/2014/main" id="{981FF772-4716-495E-81A4-08D1D6B71140}"/>
                </a:ext>
              </a:extLst>
            </p:cNvPr>
            <p:cNvSpPr>
              <a:spLocks noChangeArrowheads="1"/>
            </p:cNvSpPr>
            <p:nvPr/>
          </p:nvSpPr>
          <p:spPr bwMode="auto">
            <a:xfrm>
              <a:off x="2438400" y="2741884"/>
              <a:ext cx="5334000" cy="789853"/>
            </a:xfrm>
            <a:prstGeom prst="roundRect">
              <a:avLst>
                <a:gd name="adj" fmla="val 16667"/>
              </a:avLst>
            </a:prstGeom>
            <a:solidFill>
              <a:srgbClr val="CCFFCC"/>
            </a:solidFill>
            <a:ln w="9525">
              <a:solidFill>
                <a:srgbClr val="CCFFCC"/>
              </a:solidFill>
              <a:round/>
              <a:headEnd/>
              <a:tailEnd/>
            </a:ln>
          </p:spPr>
          <p:txBody>
            <a:bodyPr wrap="none" anchor="ctr"/>
            <a:lstStyle/>
            <a:p>
              <a:endParaRPr lang="zh-TW" altLang="en-US"/>
            </a:p>
          </p:txBody>
        </p:sp>
        <p:sp>
          <p:nvSpPr>
            <p:cNvPr id="7" name="AutoShape 81">
              <a:extLst>
                <a:ext uri="{FF2B5EF4-FFF2-40B4-BE49-F238E27FC236}">
                  <a16:creationId xmlns:a16="http://schemas.microsoft.com/office/drawing/2014/main" id="{4C67C969-8C71-4234-9ABD-BEF721A6D6AD}"/>
                </a:ext>
              </a:extLst>
            </p:cNvPr>
            <p:cNvSpPr>
              <a:spLocks noChangeArrowheads="1"/>
            </p:cNvSpPr>
            <p:nvPr/>
          </p:nvSpPr>
          <p:spPr bwMode="auto">
            <a:xfrm>
              <a:off x="2445060" y="763720"/>
              <a:ext cx="5334000" cy="685798"/>
            </a:xfrm>
            <a:prstGeom prst="roundRect">
              <a:avLst>
                <a:gd name="adj" fmla="val 16667"/>
              </a:avLst>
            </a:prstGeom>
            <a:solidFill>
              <a:srgbClr val="CCFFCC"/>
            </a:solidFill>
            <a:ln w="9525">
              <a:solidFill>
                <a:srgbClr val="CCFFCC"/>
              </a:solidFill>
              <a:round/>
              <a:headEnd/>
              <a:tailEnd/>
            </a:ln>
          </p:spPr>
          <p:txBody>
            <a:bodyPr wrap="none" anchor="ctr"/>
            <a:lstStyle/>
            <a:p>
              <a:endParaRPr lang="zh-TW" altLang="en-US"/>
            </a:p>
          </p:txBody>
        </p:sp>
        <p:sp>
          <p:nvSpPr>
            <p:cNvPr id="8" name="Rectangle 16">
              <a:extLst>
                <a:ext uri="{FF2B5EF4-FFF2-40B4-BE49-F238E27FC236}">
                  <a16:creationId xmlns:a16="http://schemas.microsoft.com/office/drawing/2014/main" id="{D258F630-6605-421B-A07C-A314777A4B9F}"/>
                </a:ext>
              </a:extLst>
            </p:cNvPr>
            <p:cNvSpPr>
              <a:spLocks noChangeArrowheads="1"/>
            </p:cNvSpPr>
            <p:nvPr/>
          </p:nvSpPr>
          <p:spPr bwMode="auto">
            <a:xfrm>
              <a:off x="1447800" y="228599"/>
              <a:ext cx="990600" cy="5089167"/>
            </a:xfrm>
            <a:prstGeom prst="rect">
              <a:avLst/>
            </a:prstGeom>
            <a:blipFill>
              <a:blip r:embed="rId3" cstate="print"/>
              <a:tile tx="0" ty="0" sx="100000" sy="100000" flip="none" algn="tl"/>
            </a:blipFill>
            <a:ln w="9525">
              <a:noFill/>
              <a:miter lim="800000"/>
              <a:headEnd/>
              <a:tailEnd/>
            </a:ln>
          </p:spPr>
          <p:txBody>
            <a:bodyPr/>
            <a:lstStyle/>
            <a:p>
              <a:pPr algn="ctr"/>
              <a:endParaRPr lang="en-US" altLang="zh-TW" b="1" dirty="0"/>
            </a:p>
            <a:p>
              <a:pPr algn="ctr"/>
              <a:endParaRPr lang="en-US" altLang="zh-TW" b="1" dirty="0"/>
            </a:p>
            <a:p>
              <a:pPr algn="ctr"/>
              <a:endParaRPr lang="en-US" altLang="zh-TW" b="1" dirty="0"/>
            </a:p>
            <a:p>
              <a:pPr algn="ctr"/>
              <a:r>
                <a:rPr lang="zh-TW" altLang="en-US" b="1" dirty="0">
                  <a:latin typeface="微軟正黑體" pitchFamily="34" charset="-120"/>
                  <a:ea typeface="微軟正黑體" pitchFamily="34" charset="-120"/>
                </a:rPr>
                <a:t>電腦</a:t>
              </a:r>
              <a:endParaRPr lang="en-US" altLang="zh-TW" b="1" dirty="0">
                <a:latin typeface="微軟正黑體" pitchFamily="34" charset="-120"/>
                <a:ea typeface="微軟正黑體" pitchFamily="34" charset="-120"/>
              </a:endParaRPr>
            </a:p>
            <a:p>
              <a:pPr algn="ctr"/>
              <a:r>
                <a:rPr lang="zh-TW" altLang="en-US" b="1" dirty="0">
                  <a:latin typeface="微軟正黑體" pitchFamily="34" charset="-120"/>
                  <a:ea typeface="微軟正黑體" pitchFamily="34" charset="-120"/>
                </a:rPr>
                <a:t>教室</a:t>
              </a:r>
              <a:r>
                <a:rPr lang="en-US" altLang="zh-TW" b="1" dirty="0">
                  <a:latin typeface="微軟正黑體" pitchFamily="34" charset="-120"/>
                  <a:ea typeface="微軟正黑體" pitchFamily="34" charset="-120"/>
                </a:rPr>
                <a:t> </a:t>
              </a:r>
            </a:p>
          </p:txBody>
        </p:sp>
        <p:sp>
          <p:nvSpPr>
            <p:cNvPr id="9" name="Rectangle 8">
              <a:extLst>
                <a:ext uri="{FF2B5EF4-FFF2-40B4-BE49-F238E27FC236}">
                  <a16:creationId xmlns:a16="http://schemas.microsoft.com/office/drawing/2014/main" id="{E0B50B94-BE92-47AF-8800-7573DE5255ED}"/>
                </a:ext>
              </a:extLst>
            </p:cNvPr>
            <p:cNvSpPr>
              <a:spLocks noChangeArrowheads="1"/>
            </p:cNvSpPr>
            <p:nvPr/>
          </p:nvSpPr>
          <p:spPr bwMode="auto">
            <a:xfrm>
              <a:off x="7772400" y="228599"/>
              <a:ext cx="1311829" cy="5089167"/>
            </a:xfrm>
            <a:prstGeom prst="rect">
              <a:avLst/>
            </a:prstGeom>
            <a:solidFill>
              <a:schemeClr val="accent1">
                <a:lumMod val="40000"/>
                <a:lumOff val="60000"/>
              </a:schemeClr>
            </a:solidFill>
            <a:ln>
              <a:noFill/>
              <a:headEnd/>
              <a:tailEnd/>
            </a:ln>
          </p:spPr>
          <p:style>
            <a:lnRef idx="1">
              <a:schemeClr val="accent1"/>
            </a:lnRef>
            <a:fillRef idx="2">
              <a:schemeClr val="accent1"/>
            </a:fillRef>
            <a:effectRef idx="1">
              <a:schemeClr val="accent1"/>
            </a:effectRef>
            <a:fontRef idx="minor">
              <a:schemeClr val="dk1"/>
            </a:fontRef>
          </p:style>
          <p:txBody>
            <a:bodyPr wrap="none"/>
            <a:lstStyle/>
            <a:p>
              <a:pPr algn="ctr"/>
              <a:endParaRPr lang="en-US" altLang="zh-TW" sz="1600" b="1" dirty="0"/>
            </a:p>
            <a:p>
              <a:pPr algn="ctr"/>
              <a:endParaRPr lang="en-US" altLang="zh-TW" sz="1600" b="1" dirty="0"/>
            </a:p>
            <a:p>
              <a:pPr algn="ctr"/>
              <a:endParaRPr lang="en-US" altLang="zh-TW" sz="1600" b="1" dirty="0"/>
            </a:p>
            <a:p>
              <a:pPr algn="ctr"/>
              <a:r>
                <a:rPr lang="en-US" altLang="zh-TW" sz="1600" b="1" dirty="0"/>
                <a:t> </a:t>
              </a:r>
            </a:p>
            <a:p>
              <a:pPr algn="ct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                30</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en-US" altLang="zh-TW" sz="16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st</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week</a:t>
              </a:r>
              <a:r>
                <a:rPr lang="zh-TW" altLang="en-US" sz="16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sz="16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rd </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week</a:t>
              </a:r>
              <a:r>
                <a:rPr lang="zh-TW" altLang="en-US" sz="16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40 </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r>
                <a:rPr lang="en-US" altLang="zh-TW" sz="16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rd</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week</a:t>
              </a:r>
              <a:r>
                <a:rPr lang="zh-TW" altLang="en-US" sz="16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a:t>
              </a:r>
              <a:r>
                <a:rPr lang="en-US" altLang="zh-TW" sz="16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th</a:t>
              </a: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week</a:t>
              </a:r>
              <a:r>
                <a:rPr lang="zh-TW" altLang="en-US" sz="1600" dirty="0">
                  <a:solidFill>
                    <a:schemeClr val="tx2"/>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90000"/>
                </a:lnSpc>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40 </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90000"/>
                </a:lnSpc>
              </a:pP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90000"/>
                </a:lnSpc>
              </a:pP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90000"/>
                </a:lnSpc>
              </a:pPr>
              <a:r>
                <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                 60</a:t>
              </a:r>
              <a:r>
                <a:rPr lang="zh-TW" altLang="en-US"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rPr>
                <a:t>分鐘</a:t>
              </a:r>
              <a:endParaRPr lang="en-US" altLang="zh-TW" sz="1600" dirty="0">
                <a:solidFill>
                  <a:schemeClr val="tx2"/>
                </a:solidFill>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90000"/>
                </a:lnSpc>
              </a:pPr>
              <a:endParaRPr lang="en-US" altLang="zh-TW" sz="1600" b="1" dirty="0"/>
            </a:p>
            <a:p>
              <a:pPr algn="ctr">
                <a:lnSpc>
                  <a:spcPct val="90000"/>
                </a:lnSpc>
              </a:pPr>
              <a:endParaRPr lang="en-US" altLang="zh-TW" sz="1600" b="1" dirty="0"/>
            </a:p>
          </p:txBody>
        </p:sp>
        <p:sp>
          <p:nvSpPr>
            <p:cNvPr id="10" name="AutoShape 18">
              <a:extLst>
                <a:ext uri="{FF2B5EF4-FFF2-40B4-BE49-F238E27FC236}">
                  <a16:creationId xmlns:a16="http://schemas.microsoft.com/office/drawing/2014/main" id="{1A063A41-9288-4539-9329-0C54F4DD5747}"/>
                </a:ext>
              </a:extLst>
            </p:cNvPr>
            <p:cNvSpPr>
              <a:spLocks noChangeArrowheads="1"/>
            </p:cNvSpPr>
            <p:nvPr/>
          </p:nvSpPr>
          <p:spPr bwMode="auto">
            <a:xfrm>
              <a:off x="2441260" y="699736"/>
              <a:ext cx="2572150" cy="374026"/>
            </a:xfrm>
            <a:prstGeom prst="roundRect">
              <a:avLst>
                <a:gd name="adj" fmla="val 16667"/>
              </a:avLst>
            </a:prstGeom>
            <a:solidFill>
              <a:srgbClr val="FFCCFF"/>
            </a:solidFill>
            <a:ln w="19050">
              <a:solidFill>
                <a:schemeClr val="accent4">
                  <a:lumMod val="75000"/>
                </a:schemeClr>
              </a:solidFill>
              <a:round/>
              <a:headEnd/>
              <a:tailEnd/>
            </a:ln>
          </p:spPr>
          <p:txBody>
            <a:bodyPr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The Indigenous student group (25 students)</a:t>
              </a:r>
            </a:p>
          </p:txBody>
        </p:sp>
        <p:sp>
          <p:nvSpPr>
            <p:cNvPr id="11" name="AutoShape 19">
              <a:extLst>
                <a:ext uri="{FF2B5EF4-FFF2-40B4-BE49-F238E27FC236}">
                  <a16:creationId xmlns:a16="http://schemas.microsoft.com/office/drawing/2014/main" id="{F52F73F8-ADBA-4094-82B9-517E28A037FC}"/>
                </a:ext>
              </a:extLst>
            </p:cNvPr>
            <p:cNvSpPr>
              <a:spLocks noChangeArrowheads="1"/>
            </p:cNvSpPr>
            <p:nvPr/>
          </p:nvSpPr>
          <p:spPr bwMode="auto">
            <a:xfrm>
              <a:off x="5451856" y="699736"/>
              <a:ext cx="2330837" cy="387492"/>
            </a:xfrm>
            <a:prstGeom prst="roundRect">
              <a:avLst>
                <a:gd name="adj" fmla="val 16667"/>
              </a:avLst>
            </a:prstGeom>
            <a:solidFill>
              <a:srgbClr val="CCFFFF"/>
            </a:solidFill>
            <a:ln w="19050">
              <a:solidFill>
                <a:schemeClr val="accent3">
                  <a:lumMod val="75000"/>
                </a:schemeClr>
              </a:solidFill>
              <a:round/>
              <a:headEnd/>
              <a:tailEnd/>
            </a:ln>
          </p:spPr>
          <p:txBody>
            <a:bodyPr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The Han student group (42 students)</a:t>
              </a:r>
            </a:p>
          </p:txBody>
        </p:sp>
        <p:sp>
          <p:nvSpPr>
            <p:cNvPr id="14" name="Rectangle 35">
              <a:extLst>
                <a:ext uri="{FF2B5EF4-FFF2-40B4-BE49-F238E27FC236}">
                  <a16:creationId xmlns:a16="http://schemas.microsoft.com/office/drawing/2014/main" id="{466F0540-57CA-4DB6-A8AC-1ED0EE95343A}"/>
                </a:ext>
              </a:extLst>
            </p:cNvPr>
            <p:cNvSpPr>
              <a:spLocks noChangeArrowheads="1"/>
            </p:cNvSpPr>
            <p:nvPr/>
          </p:nvSpPr>
          <p:spPr bwMode="auto">
            <a:xfrm>
              <a:off x="2445060" y="4166999"/>
              <a:ext cx="5320680" cy="527819"/>
            </a:xfrm>
            <a:prstGeom prst="rect">
              <a:avLst/>
            </a:prstGeom>
            <a:solidFill>
              <a:srgbClr val="FFFF99"/>
            </a:solidFill>
            <a:ln w="9525">
              <a:solidFill>
                <a:schemeClr val="tx1"/>
              </a:solidFill>
              <a:miter lim="800000"/>
              <a:headEnd/>
              <a:tailEnd/>
            </a:ln>
          </p:spPr>
          <p:txBody>
            <a:bodyPr wrap="none" anchor="ctr"/>
            <a:lstStyle/>
            <a:p>
              <a:pPr algn="ctr"/>
              <a:r>
                <a:rPr lang="en-US" altLang="zh-TW" sz="1600" dirty="0">
                  <a:solidFill>
                    <a:srgbClr val="FF0000"/>
                  </a:solidFill>
                  <a:latin typeface="Times New Roman" panose="02020603050405020304" pitchFamily="18" charset="0"/>
                  <a:ea typeface="微軟正黑體" pitchFamily="34" charset="-120"/>
                  <a:cs typeface="Times New Roman" panose="02020603050405020304" pitchFamily="18" charset="0"/>
                </a:rPr>
                <a:t>Post-test</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 questionnaire</a:t>
              </a:r>
              <a:r>
                <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rPr>
                <a:t>、</a:t>
              </a:r>
              <a:r>
                <a:rPr lang="en-US" altLang="zh-TW" sz="1600" dirty="0">
                  <a:solidFill>
                    <a:schemeClr val="tx2"/>
                  </a:solidFill>
                  <a:latin typeface="Times New Roman" panose="02020603050405020304" pitchFamily="18" charset="0"/>
                  <a:cs typeface="Times New Roman" panose="02020603050405020304" pitchFamily="18" charset="0"/>
                </a:rPr>
                <a:t>Learning attitude, </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motivation, self-efficacy, </a:t>
              </a:r>
              <a:r>
                <a:rPr lang="en-US" altLang="zh-TW" sz="1600" dirty="0">
                  <a:solidFill>
                    <a:schemeClr val="tx2"/>
                  </a:solidFill>
                  <a:latin typeface="Times New Roman" panose="02020603050405020304" pitchFamily="18" charset="0"/>
                  <a:cs typeface="Times New Roman" panose="02020603050405020304" pitchFamily="18" charset="0"/>
                </a:rPr>
                <a:t>Technology acceptance</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 </a:t>
              </a:r>
            </a:p>
          </p:txBody>
        </p:sp>
        <p:sp>
          <p:nvSpPr>
            <p:cNvPr id="15" name="AutoShape 38">
              <a:extLst>
                <a:ext uri="{FF2B5EF4-FFF2-40B4-BE49-F238E27FC236}">
                  <a16:creationId xmlns:a16="http://schemas.microsoft.com/office/drawing/2014/main" id="{BA8E09FE-C00A-4355-9A76-A1231A14D514}"/>
                </a:ext>
              </a:extLst>
            </p:cNvPr>
            <p:cNvSpPr>
              <a:spLocks noChangeArrowheads="1"/>
            </p:cNvSpPr>
            <p:nvPr/>
          </p:nvSpPr>
          <p:spPr bwMode="auto">
            <a:xfrm>
              <a:off x="2445060" y="4791597"/>
              <a:ext cx="5320680" cy="533398"/>
            </a:xfrm>
            <a:prstGeom prst="roundRect">
              <a:avLst>
                <a:gd name="adj" fmla="val 16667"/>
              </a:avLst>
            </a:prstGeom>
            <a:solidFill>
              <a:srgbClr val="E9D7DA"/>
            </a:solidFill>
            <a:ln w="9525">
              <a:solidFill>
                <a:schemeClr val="tx1"/>
              </a:solidFill>
              <a:round/>
              <a:headEnd/>
              <a:tailEnd/>
            </a:ln>
          </p:spPr>
          <p:txBody>
            <a:bodyPr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10 students/ group, Open-ended questionnaire</a:t>
              </a:r>
            </a:p>
          </p:txBody>
        </p:sp>
        <p:sp>
          <p:nvSpPr>
            <p:cNvPr id="16" name="Line 44">
              <a:extLst>
                <a:ext uri="{FF2B5EF4-FFF2-40B4-BE49-F238E27FC236}">
                  <a16:creationId xmlns:a16="http://schemas.microsoft.com/office/drawing/2014/main" id="{8D283CC7-B7B5-4279-B091-B9D3EA334413}"/>
                </a:ext>
              </a:extLst>
            </p:cNvPr>
            <p:cNvSpPr>
              <a:spLocks noChangeShapeType="1"/>
            </p:cNvSpPr>
            <p:nvPr/>
          </p:nvSpPr>
          <p:spPr bwMode="auto">
            <a:xfrm>
              <a:off x="3752056" y="2617341"/>
              <a:ext cx="0" cy="228599"/>
            </a:xfrm>
            <a:prstGeom prst="line">
              <a:avLst/>
            </a:prstGeom>
            <a:noFill/>
            <a:ln w="22225">
              <a:solidFill>
                <a:srgbClr val="003300"/>
              </a:solidFill>
              <a:round/>
              <a:headEnd/>
              <a:tailEnd/>
            </a:ln>
          </p:spPr>
          <p:txBody>
            <a:bodyPr/>
            <a:lstStyle/>
            <a:p>
              <a:endParaRPr lang="zh-TW" altLang="en-US"/>
            </a:p>
          </p:txBody>
        </p:sp>
        <p:sp>
          <p:nvSpPr>
            <p:cNvPr id="17" name="Line 45">
              <a:extLst>
                <a:ext uri="{FF2B5EF4-FFF2-40B4-BE49-F238E27FC236}">
                  <a16:creationId xmlns:a16="http://schemas.microsoft.com/office/drawing/2014/main" id="{18BC9A43-6A35-431C-8E88-CA7921764E67}"/>
                </a:ext>
              </a:extLst>
            </p:cNvPr>
            <p:cNvSpPr>
              <a:spLocks noChangeShapeType="1"/>
            </p:cNvSpPr>
            <p:nvPr/>
          </p:nvSpPr>
          <p:spPr bwMode="auto">
            <a:xfrm>
              <a:off x="6488359" y="2364594"/>
              <a:ext cx="1" cy="557546"/>
            </a:xfrm>
            <a:prstGeom prst="line">
              <a:avLst/>
            </a:prstGeom>
            <a:noFill/>
            <a:ln w="22225">
              <a:solidFill>
                <a:srgbClr val="003300"/>
              </a:solidFill>
              <a:round/>
              <a:headEnd/>
              <a:tailEnd/>
            </a:ln>
          </p:spPr>
          <p:txBody>
            <a:bodyPr/>
            <a:lstStyle/>
            <a:p>
              <a:endParaRPr lang="zh-TW" altLang="en-US"/>
            </a:p>
          </p:txBody>
        </p:sp>
        <p:sp>
          <p:nvSpPr>
            <p:cNvPr id="18" name="Line 46">
              <a:extLst>
                <a:ext uri="{FF2B5EF4-FFF2-40B4-BE49-F238E27FC236}">
                  <a16:creationId xmlns:a16="http://schemas.microsoft.com/office/drawing/2014/main" id="{5E98AF69-E89B-4A7B-B401-5F53A07039FB}"/>
                </a:ext>
              </a:extLst>
            </p:cNvPr>
            <p:cNvSpPr>
              <a:spLocks noChangeShapeType="1"/>
            </p:cNvSpPr>
            <p:nvPr/>
          </p:nvSpPr>
          <p:spPr bwMode="auto">
            <a:xfrm>
              <a:off x="3752055" y="2950201"/>
              <a:ext cx="1" cy="810137"/>
            </a:xfrm>
            <a:prstGeom prst="line">
              <a:avLst/>
            </a:prstGeom>
            <a:noFill/>
            <a:ln w="22225">
              <a:solidFill>
                <a:srgbClr val="003300"/>
              </a:solidFill>
              <a:round/>
              <a:headEnd/>
              <a:tailEnd/>
            </a:ln>
          </p:spPr>
          <p:txBody>
            <a:bodyPr/>
            <a:lstStyle/>
            <a:p>
              <a:endParaRPr lang="zh-TW" altLang="en-US"/>
            </a:p>
          </p:txBody>
        </p:sp>
        <p:sp>
          <p:nvSpPr>
            <p:cNvPr id="19" name="Line 49">
              <a:extLst>
                <a:ext uri="{FF2B5EF4-FFF2-40B4-BE49-F238E27FC236}">
                  <a16:creationId xmlns:a16="http://schemas.microsoft.com/office/drawing/2014/main" id="{7949782E-4557-4086-8D19-745D5476BF0D}"/>
                </a:ext>
              </a:extLst>
            </p:cNvPr>
            <p:cNvSpPr>
              <a:spLocks noChangeShapeType="1"/>
            </p:cNvSpPr>
            <p:nvPr/>
          </p:nvSpPr>
          <p:spPr bwMode="auto">
            <a:xfrm>
              <a:off x="6488360" y="2922139"/>
              <a:ext cx="0" cy="838198"/>
            </a:xfrm>
            <a:prstGeom prst="line">
              <a:avLst/>
            </a:prstGeom>
            <a:noFill/>
            <a:ln w="22225">
              <a:solidFill>
                <a:srgbClr val="003366"/>
              </a:solidFill>
              <a:round/>
              <a:headEnd/>
              <a:tailEnd/>
            </a:ln>
          </p:spPr>
          <p:txBody>
            <a:bodyPr/>
            <a:lstStyle/>
            <a:p>
              <a:endParaRPr lang="zh-TW" altLang="en-US"/>
            </a:p>
          </p:txBody>
        </p:sp>
        <p:sp>
          <p:nvSpPr>
            <p:cNvPr id="20" name="Rectangle 57">
              <a:extLst>
                <a:ext uri="{FF2B5EF4-FFF2-40B4-BE49-F238E27FC236}">
                  <a16:creationId xmlns:a16="http://schemas.microsoft.com/office/drawing/2014/main" id="{9EF4530D-8DB1-4E7B-80B4-F312A9B592C8}"/>
                </a:ext>
              </a:extLst>
            </p:cNvPr>
            <p:cNvSpPr>
              <a:spLocks noChangeArrowheads="1"/>
            </p:cNvSpPr>
            <p:nvPr/>
          </p:nvSpPr>
          <p:spPr bwMode="auto">
            <a:xfrm>
              <a:off x="2445059" y="228599"/>
              <a:ext cx="5308502" cy="430860"/>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6200000" scaled="1"/>
              <a:tileRect/>
            </a:gradFill>
            <a:ln w="9525">
              <a:solidFill>
                <a:schemeClr val="tx1"/>
              </a:solidFill>
              <a:miter lim="800000"/>
              <a:headEnd/>
              <a:tailEnd/>
            </a:ln>
          </p:spPr>
          <p:txBody>
            <a:bodyPr anchor="ctr"/>
            <a:lstStyle/>
            <a:p>
              <a:pPr algn="ctr"/>
              <a:r>
                <a:rPr lang="en-US" altLang="zh-TW" sz="1700" dirty="0">
                  <a:solidFill>
                    <a:schemeClr val="tx2"/>
                  </a:solidFill>
                  <a:latin typeface="Times New Roman" panose="02020603050405020304" pitchFamily="18" charset="0"/>
                  <a:cs typeface="Times New Roman" panose="02020603050405020304" pitchFamily="18" charset="0"/>
                </a:rPr>
                <a:t>Effects of cultural background on sediments' learning performances and perceptions in different learning contexts </a:t>
              </a:r>
              <a:endParaRPr lang="zh-TW" altLang="zh-TW" sz="1700" dirty="0">
                <a:solidFill>
                  <a:schemeClr val="tx2"/>
                </a:solidFill>
                <a:latin typeface="Times New Roman" panose="02020603050405020304" pitchFamily="18" charset="0"/>
                <a:ea typeface="微軟正黑體" pitchFamily="34" charset="-120"/>
                <a:cs typeface="Times New Roman" panose="02020603050405020304" pitchFamily="18" charset="0"/>
              </a:endParaRPr>
            </a:p>
          </p:txBody>
        </p:sp>
        <p:sp>
          <p:nvSpPr>
            <p:cNvPr id="23" name="Rectangle 66">
              <a:extLst>
                <a:ext uri="{FF2B5EF4-FFF2-40B4-BE49-F238E27FC236}">
                  <a16:creationId xmlns:a16="http://schemas.microsoft.com/office/drawing/2014/main" id="{D2860BA5-EF20-4813-B772-5034931947F1}"/>
                </a:ext>
              </a:extLst>
            </p:cNvPr>
            <p:cNvSpPr>
              <a:spLocks noChangeArrowheads="1"/>
            </p:cNvSpPr>
            <p:nvPr/>
          </p:nvSpPr>
          <p:spPr bwMode="auto">
            <a:xfrm>
              <a:off x="2445060" y="2381648"/>
              <a:ext cx="5320680" cy="552358"/>
            </a:xfrm>
            <a:prstGeom prst="rect">
              <a:avLst/>
            </a:prstGeom>
            <a:solidFill>
              <a:srgbClr val="FFFF99"/>
            </a:solidFill>
            <a:ln w="9525">
              <a:solidFill>
                <a:schemeClr val="tx1"/>
              </a:solidFill>
              <a:miter lim="800000"/>
              <a:headEnd/>
              <a:tailEnd/>
            </a:ln>
          </p:spPr>
          <p:txBody>
            <a:bodyPr wrap="none" anchor="ctr"/>
            <a:lstStyle/>
            <a:p>
              <a:pPr algn="ctr"/>
              <a:r>
                <a:rPr lang="en-US" altLang="zh-TW" sz="1600" dirty="0">
                  <a:solidFill>
                    <a:srgbClr val="FF0000"/>
                  </a:solidFill>
                  <a:latin typeface="Times New Roman" panose="02020603050405020304" pitchFamily="18" charset="0"/>
                  <a:cs typeface="Times New Roman" panose="02020603050405020304" pitchFamily="18" charset="0"/>
                </a:rPr>
                <a:t>Post-test </a:t>
              </a:r>
              <a:r>
                <a:rPr lang="en-US" altLang="zh-TW" sz="1600" dirty="0">
                  <a:latin typeface="Times New Roman" panose="02020603050405020304" pitchFamily="18" charset="0"/>
                  <a:cs typeface="Times New Roman" panose="02020603050405020304" pitchFamily="18" charset="0"/>
                </a:rPr>
                <a:t>questionnaire</a:t>
              </a:r>
              <a:r>
                <a:rPr lang="zh-TW" altLang="en-US" sz="1600" dirty="0">
                  <a:solidFill>
                    <a:schemeClr val="tx2"/>
                  </a:solidFill>
                  <a:latin typeface="Times New Roman" panose="02020603050405020304" pitchFamily="18" charset="0"/>
                  <a:cs typeface="Times New Roman" panose="02020603050405020304" pitchFamily="18" charset="0"/>
                </a:rPr>
                <a:t>、</a:t>
              </a:r>
              <a:r>
                <a:rPr lang="en-US" altLang="zh-TW" sz="1600" dirty="0">
                  <a:solidFill>
                    <a:schemeClr val="tx2"/>
                  </a:solidFill>
                  <a:latin typeface="Times New Roman" panose="02020603050405020304" pitchFamily="18" charset="0"/>
                  <a:cs typeface="Times New Roman" panose="02020603050405020304" pitchFamily="18" charset="0"/>
                </a:rPr>
                <a:t>Learning attitude, motivation, self-efficacy, Technology acceptance  </a:t>
              </a:r>
            </a:p>
          </p:txBody>
        </p:sp>
        <p:sp>
          <p:nvSpPr>
            <p:cNvPr id="26" name="AutoShape 11">
              <a:extLst>
                <a:ext uri="{FF2B5EF4-FFF2-40B4-BE49-F238E27FC236}">
                  <a16:creationId xmlns:a16="http://schemas.microsoft.com/office/drawing/2014/main" id="{DB001FF2-6516-43AD-9837-446D5D7A26D3}"/>
                </a:ext>
              </a:extLst>
            </p:cNvPr>
            <p:cNvSpPr>
              <a:spLocks noChangeArrowheads="1"/>
            </p:cNvSpPr>
            <p:nvPr/>
          </p:nvSpPr>
          <p:spPr bwMode="auto">
            <a:xfrm>
              <a:off x="2445061" y="1680851"/>
              <a:ext cx="5320679" cy="360362"/>
            </a:xfrm>
            <a:prstGeom prst="roundRect">
              <a:avLst>
                <a:gd name="adj" fmla="val 16667"/>
              </a:avLst>
            </a:prstGeom>
            <a:solidFill>
              <a:schemeClr val="accent4">
                <a:lumMod val="60000"/>
                <a:lumOff val="40000"/>
              </a:schemeClr>
            </a:solidFill>
            <a:ln w="9525">
              <a:solidFill>
                <a:schemeClr val="tx1"/>
              </a:solidFill>
              <a:round/>
              <a:headEnd/>
              <a:tailEnd/>
            </a:ln>
          </p:spPr>
          <p:txBody>
            <a:bodyPr wrap="none" anchor="ctr"/>
            <a:lstStyle/>
            <a:p>
              <a:pPr algn="ctr"/>
              <a:r>
                <a:rPr lang="en-US" altLang="zh-TW" sz="1600" dirty="0">
                  <a:solidFill>
                    <a:schemeClr val="tx2"/>
                  </a:solidFill>
                  <a:latin typeface="Times New Roman" panose="02020603050405020304" pitchFamily="18" charset="0"/>
                  <a:cs typeface="Times New Roman" panose="02020603050405020304" pitchFamily="18" charset="0"/>
                </a:rPr>
                <a:t>Culture</a:t>
              </a:r>
              <a:r>
                <a:rPr lang="zh-TW" altLang="en-US" sz="1600" dirty="0">
                  <a:solidFill>
                    <a:schemeClr val="tx2"/>
                  </a:solidFill>
                  <a:latin typeface="Times New Roman" panose="02020603050405020304" pitchFamily="18" charset="0"/>
                  <a:cs typeface="Times New Roman" panose="02020603050405020304" pitchFamily="18" charset="0"/>
                </a:rPr>
                <a:t> </a:t>
              </a:r>
              <a:r>
                <a:rPr lang="en-US" altLang="zh-TW" sz="1600" dirty="0">
                  <a:solidFill>
                    <a:schemeClr val="tx2"/>
                  </a:solidFill>
                  <a:latin typeface="Times New Roman" panose="02020603050405020304" pitchFamily="18" charset="0"/>
                  <a:cs typeface="Times New Roman" panose="02020603050405020304" pitchFamily="18" charset="0"/>
                </a:rPr>
                <a:t>film of Medicine plants</a:t>
              </a:r>
              <a:endPar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endParaRPr>
            </a:p>
          </p:txBody>
        </p:sp>
        <p:sp>
          <p:nvSpPr>
            <p:cNvPr id="27" name="Line 68">
              <a:extLst>
                <a:ext uri="{FF2B5EF4-FFF2-40B4-BE49-F238E27FC236}">
                  <a16:creationId xmlns:a16="http://schemas.microsoft.com/office/drawing/2014/main" id="{4E122CA0-C96C-4893-913A-E4745C9C7214}"/>
                </a:ext>
              </a:extLst>
            </p:cNvPr>
            <p:cNvSpPr>
              <a:spLocks noChangeShapeType="1"/>
            </p:cNvSpPr>
            <p:nvPr/>
          </p:nvSpPr>
          <p:spPr bwMode="auto">
            <a:xfrm>
              <a:off x="3752056" y="1474345"/>
              <a:ext cx="0" cy="152400"/>
            </a:xfrm>
            <a:prstGeom prst="line">
              <a:avLst/>
            </a:prstGeom>
            <a:noFill/>
            <a:ln w="22225">
              <a:solidFill>
                <a:srgbClr val="003300"/>
              </a:solidFill>
              <a:round/>
              <a:headEnd/>
              <a:tailEnd/>
            </a:ln>
          </p:spPr>
          <p:txBody>
            <a:bodyPr/>
            <a:lstStyle/>
            <a:p>
              <a:endParaRPr lang="zh-TW" altLang="en-US"/>
            </a:p>
          </p:txBody>
        </p:sp>
      </p:grpSp>
      <p:sp>
        <p:nvSpPr>
          <p:cNvPr id="37" name="AutoShape 11">
            <a:extLst>
              <a:ext uri="{FF2B5EF4-FFF2-40B4-BE49-F238E27FC236}">
                <a16:creationId xmlns:a16="http://schemas.microsoft.com/office/drawing/2014/main" id="{28DA8DB5-C941-44A4-AE50-006810F7AC28}"/>
              </a:ext>
            </a:extLst>
          </p:cNvPr>
          <p:cNvSpPr>
            <a:spLocks noChangeArrowheads="1"/>
          </p:cNvSpPr>
          <p:nvPr/>
        </p:nvSpPr>
        <p:spPr bwMode="auto">
          <a:xfrm>
            <a:off x="2287764" y="3356992"/>
            <a:ext cx="7885978" cy="370278"/>
          </a:xfrm>
          <a:prstGeom prst="roundRect">
            <a:avLst>
              <a:gd name="adj" fmla="val 16667"/>
            </a:avLst>
          </a:prstGeom>
          <a:solidFill>
            <a:schemeClr val="accent4">
              <a:lumMod val="20000"/>
              <a:lumOff val="80000"/>
            </a:schemeClr>
          </a:solidFill>
          <a:ln w="9525">
            <a:solidFill>
              <a:schemeClr val="tx1"/>
            </a:solidFill>
            <a:round/>
            <a:headEnd/>
            <a:tailEnd/>
          </a:ln>
        </p:spPr>
        <p:txBody>
          <a:bodyPr wrap="none" anchor="ctr"/>
          <a:lstStyle/>
          <a:p>
            <a:pPr algn="ctr"/>
            <a:r>
              <a:rPr lang="en-US" altLang="zh-TW" sz="1600" dirty="0">
                <a:solidFill>
                  <a:schemeClr val="tx2"/>
                </a:solidFill>
                <a:latin typeface="Times New Roman" panose="02020603050405020304" pitchFamily="18" charset="0"/>
                <a:cs typeface="Times New Roman" panose="02020603050405020304" pitchFamily="18" charset="0"/>
              </a:rPr>
              <a:t>the protagonist of the film on-site teaching</a:t>
            </a:r>
            <a:endParaRPr lang="zh-TW" altLang="en-US" sz="1600" b="1" dirty="0">
              <a:solidFill>
                <a:schemeClr val="tx2"/>
              </a:solidFill>
              <a:latin typeface="微軟正黑體" pitchFamily="34" charset="-120"/>
              <a:ea typeface="微軟正黑體" pitchFamily="34" charset="-120"/>
            </a:endParaRPr>
          </a:p>
        </p:txBody>
      </p:sp>
      <p:sp>
        <p:nvSpPr>
          <p:cNvPr id="40" name="AutoShape 11">
            <a:extLst>
              <a:ext uri="{FF2B5EF4-FFF2-40B4-BE49-F238E27FC236}">
                <a16:creationId xmlns:a16="http://schemas.microsoft.com/office/drawing/2014/main" id="{E9C84F79-D2B0-40F9-A832-3C21260C194E}"/>
              </a:ext>
            </a:extLst>
          </p:cNvPr>
          <p:cNvSpPr>
            <a:spLocks noChangeArrowheads="1"/>
          </p:cNvSpPr>
          <p:nvPr/>
        </p:nvSpPr>
        <p:spPr bwMode="auto">
          <a:xfrm>
            <a:off x="2287764" y="4642898"/>
            <a:ext cx="7885978" cy="370278"/>
          </a:xfrm>
          <a:prstGeom prst="roundRect">
            <a:avLst>
              <a:gd name="adj" fmla="val 16667"/>
            </a:avLst>
          </a:prstGeom>
          <a:solidFill>
            <a:schemeClr val="accent3">
              <a:lumMod val="60000"/>
              <a:lumOff val="40000"/>
            </a:schemeClr>
          </a:solidFill>
          <a:ln w="9525">
            <a:solidFill>
              <a:schemeClr val="tx1"/>
            </a:solidFill>
            <a:round/>
            <a:headEnd/>
            <a:tailEnd/>
          </a:ln>
        </p:spPr>
        <p:txBody>
          <a:bodyPr wrap="none"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The </a:t>
            </a:r>
            <a:r>
              <a:rPr lang="en-US" altLang="zh-TW" sz="1600" dirty="0">
                <a:solidFill>
                  <a:schemeClr val="tx2"/>
                </a:solidFill>
                <a:latin typeface="Times New Roman" panose="02020603050405020304" pitchFamily="18" charset="0"/>
                <a:cs typeface="Times New Roman" panose="02020603050405020304" pitchFamily="18" charset="0"/>
              </a:rPr>
              <a:t>introduction film of Flipped</a:t>
            </a:r>
            <a:r>
              <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robot</a:t>
            </a:r>
            <a:endPar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endParaRPr>
          </a:p>
        </p:txBody>
      </p:sp>
      <p:sp>
        <p:nvSpPr>
          <p:cNvPr id="41" name="AutoShape 11">
            <a:extLst>
              <a:ext uri="{FF2B5EF4-FFF2-40B4-BE49-F238E27FC236}">
                <a16:creationId xmlns:a16="http://schemas.microsoft.com/office/drawing/2014/main" id="{47D4D135-EF57-46D7-A118-BF0109FA9EDA}"/>
              </a:ext>
            </a:extLst>
          </p:cNvPr>
          <p:cNvSpPr>
            <a:spLocks noChangeArrowheads="1"/>
          </p:cNvSpPr>
          <p:nvPr/>
        </p:nvSpPr>
        <p:spPr bwMode="auto">
          <a:xfrm>
            <a:off x="2287764" y="5013176"/>
            <a:ext cx="7885978" cy="370278"/>
          </a:xfrm>
          <a:prstGeom prst="roundRect">
            <a:avLst>
              <a:gd name="adj" fmla="val 16667"/>
            </a:avLst>
          </a:prstGeom>
          <a:solidFill>
            <a:schemeClr val="accent3">
              <a:lumMod val="20000"/>
              <a:lumOff val="80000"/>
            </a:schemeClr>
          </a:solidFill>
          <a:ln w="9525">
            <a:solidFill>
              <a:schemeClr val="tx1"/>
            </a:solidFill>
            <a:round/>
            <a:headEnd/>
            <a:tailEnd/>
          </a:ln>
        </p:spPr>
        <p:txBody>
          <a:bodyPr wrap="none"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Flipped</a:t>
            </a:r>
            <a:r>
              <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robot</a:t>
            </a:r>
            <a:r>
              <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on-site</a:t>
            </a:r>
            <a:r>
              <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rPr>
              <a:t> </a:t>
            </a: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learning</a:t>
            </a:r>
            <a:endParaRPr lang="zh-TW" altLang="en-US" sz="1600" dirty="0">
              <a:solidFill>
                <a:schemeClr val="tx2"/>
              </a:solidFill>
              <a:latin typeface="Times New Roman" panose="02020603050405020304" pitchFamily="18" charset="0"/>
              <a:ea typeface="微軟正黑體" pitchFamily="34" charset="-120"/>
              <a:cs typeface="Times New Roman" panose="02020603050405020304" pitchFamily="18" charset="0"/>
            </a:endParaRPr>
          </a:p>
        </p:txBody>
      </p:sp>
      <p:sp>
        <p:nvSpPr>
          <p:cNvPr id="54" name="Rectangle 66">
            <a:extLst>
              <a:ext uri="{FF2B5EF4-FFF2-40B4-BE49-F238E27FC236}">
                <a16:creationId xmlns:a16="http://schemas.microsoft.com/office/drawing/2014/main" id="{A1B4C437-BC2E-44B9-8E2C-078B6B4A0A13}"/>
              </a:ext>
            </a:extLst>
          </p:cNvPr>
          <p:cNvSpPr>
            <a:spLocks noChangeArrowheads="1"/>
          </p:cNvSpPr>
          <p:nvPr/>
        </p:nvSpPr>
        <p:spPr bwMode="auto">
          <a:xfrm>
            <a:off x="2282132" y="2348880"/>
            <a:ext cx="7885977" cy="481626"/>
          </a:xfrm>
          <a:prstGeom prst="rect">
            <a:avLst/>
          </a:prstGeom>
          <a:solidFill>
            <a:srgbClr val="FFFF99"/>
          </a:solidFill>
          <a:ln w="9525">
            <a:solidFill>
              <a:schemeClr val="tx1"/>
            </a:solidFill>
            <a:miter lim="800000"/>
            <a:headEnd/>
            <a:tailEnd/>
          </a:ln>
        </p:spPr>
        <p:txBody>
          <a:bodyPr wrap="none" anchor="ctr"/>
          <a:lstStyle/>
          <a:p>
            <a:pPr algn="ctr"/>
            <a:r>
              <a:rPr lang="en-US" altLang="zh-TW" sz="1600" dirty="0">
                <a:solidFill>
                  <a:srgbClr val="FF0000"/>
                </a:solidFill>
                <a:latin typeface="Times New Roman" panose="02020603050405020304" pitchFamily="18" charset="0"/>
                <a:cs typeface="Times New Roman" panose="02020603050405020304" pitchFamily="18" charset="0"/>
              </a:rPr>
              <a:t>Prior-test </a:t>
            </a:r>
            <a:r>
              <a:rPr lang="en-US" altLang="zh-TW" sz="1600" dirty="0">
                <a:solidFill>
                  <a:schemeClr val="tx2"/>
                </a:solidFill>
                <a:latin typeface="Times New Roman" panose="02020603050405020304" pitchFamily="18" charset="0"/>
                <a:cs typeface="Times New Roman" panose="02020603050405020304" pitchFamily="18" charset="0"/>
              </a:rPr>
              <a:t>questionnaire</a:t>
            </a:r>
            <a:r>
              <a:rPr lang="zh-TW" altLang="en-US" sz="1600" dirty="0">
                <a:solidFill>
                  <a:schemeClr val="tx2"/>
                </a:solidFill>
                <a:latin typeface="Times New Roman" panose="02020603050405020304" pitchFamily="18" charset="0"/>
                <a:cs typeface="Times New Roman" panose="02020603050405020304" pitchFamily="18" charset="0"/>
              </a:rPr>
              <a:t>、</a:t>
            </a:r>
            <a:r>
              <a:rPr lang="en-US" altLang="zh-TW" sz="1600" dirty="0">
                <a:solidFill>
                  <a:schemeClr val="tx2"/>
                </a:solidFill>
                <a:latin typeface="Times New Roman" panose="02020603050405020304" pitchFamily="18" charset="0"/>
                <a:cs typeface="Times New Roman" panose="02020603050405020304" pitchFamily="18" charset="0"/>
              </a:rPr>
              <a:t>Learning attitude, motivation, self-efficacy  </a:t>
            </a:r>
          </a:p>
        </p:txBody>
      </p:sp>
      <p:sp>
        <p:nvSpPr>
          <p:cNvPr id="12" name="箭號: 向右 11">
            <a:extLst>
              <a:ext uri="{FF2B5EF4-FFF2-40B4-BE49-F238E27FC236}">
                <a16:creationId xmlns:a16="http://schemas.microsoft.com/office/drawing/2014/main" id="{C3BD914F-427B-4B44-8A4E-E6DD9034E366}"/>
              </a:ext>
            </a:extLst>
          </p:cNvPr>
          <p:cNvSpPr/>
          <p:nvPr/>
        </p:nvSpPr>
        <p:spPr>
          <a:xfrm>
            <a:off x="10168108" y="2420888"/>
            <a:ext cx="822848" cy="325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投影片編號版面配置區 12">
            <a:extLst>
              <a:ext uri="{FF2B5EF4-FFF2-40B4-BE49-F238E27FC236}">
                <a16:creationId xmlns:a16="http://schemas.microsoft.com/office/drawing/2014/main" id="{973B21A3-A82E-430B-9385-DD60B0A2FAB3}"/>
              </a:ext>
            </a:extLst>
          </p:cNvPr>
          <p:cNvSpPr>
            <a:spLocks noGrp="1"/>
          </p:cNvSpPr>
          <p:nvPr>
            <p:ph type="sldNum" sz="quarter" idx="12"/>
          </p:nvPr>
        </p:nvSpPr>
        <p:spPr/>
        <p:txBody>
          <a:bodyPr/>
          <a:lstStyle/>
          <a:p>
            <a:pPr rtl="0"/>
            <a:fld id="{693B167E-EA96-4147-81DE-549160052C22}" type="slidenum">
              <a:rPr lang="en-US" altLang="zh-TW" noProof="0" smtClean="0"/>
              <a:t>24</a:t>
            </a:fld>
            <a:endParaRPr lang="zh-TW" altLang="en-US" noProof="0" dirty="0"/>
          </a:p>
        </p:txBody>
      </p:sp>
      <p:sp>
        <p:nvSpPr>
          <p:cNvPr id="36" name="箭號: 向右 35">
            <a:extLst>
              <a:ext uri="{FF2B5EF4-FFF2-40B4-BE49-F238E27FC236}">
                <a16:creationId xmlns:a16="http://schemas.microsoft.com/office/drawing/2014/main" id="{D13AB679-28A1-4DFA-8227-8D8AFDA4280E}"/>
              </a:ext>
            </a:extLst>
          </p:cNvPr>
          <p:cNvSpPr/>
          <p:nvPr/>
        </p:nvSpPr>
        <p:spPr>
          <a:xfrm>
            <a:off x="10155691" y="2996952"/>
            <a:ext cx="187193" cy="18138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右 38">
            <a:extLst>
              <a:ext uri="{FF2B5EF4-FFF2-40B4-BE49-F238E27FC236}">
                <a16:creationId xmlns:a16="http://schemas.microsoft.com/office/drawing/2014/main" id="{30AE2602-0E43-4F5C-8C8A-A174BE0AD29F}"/>
              </a:ext>
            </a:extLst>
          </p:cNvPr>
          <p:cNvSpPr/>
          <p:nvPr/>
        </p:nvSpPr>
        <p:spPr>
          <a:xfrm>
            <a:off x="10155691" y="3463642"/>
            <a:ext cx="187193" cy="18138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箭號: 向右 41">
            <a:extLst>
              <a:ext uri="{FF2B5EF4-FFF2-40B4-BE49-F238E27FC236}">
                <a16:creationId xmlns:a16="http://schemas.microsoft.com/office/drawing/2014/main" id="{6FFDE826-352D-4E3B-B04C-62A69BA01D1E}"/>
              </a:ext>
            </a:extLst>
          </p:cNvPr>
          <p:cNvSpPr/>
          <p:nvPr/>
        </p:nvSpPr>
        <p:spPr>
          <a:xfrm>
            <a:off x="10155691" y="4687778"/>
            <a:ext cx="187193" cy="18138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箭號: 向右 42">
            <a:extLst>
              <a:ext uri="{FF2B5EF4-FFF2-40B4-BE49-F238E27FC236}">
                <a16:creationId xmlns:a16="http://schemas.microsoft.com/office/drawing/2014/main" id="{25271C64-0A34-4E6F-9B23-B7CD325EA016}"/>
              </a:ext>
            </a:extLst>
          </p:cNvPr>
          <p:cNvSpPr/>
          <p:nvPr/>
        </p:nvSpPr>
        <p:spPr>
          <a:xfrm>
            <a:off x="10155691" y="5141233"/>
            <a:ext cx="187193" cy="18138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向右 43">
            <a:extLst>
              <a:ext uri="{FF2B5EF4-FFF2-40B4-BE49-F238E27FC236}">
                <a16:creationId xmlns:a16="http://schemas.microsoft.com/office/drawing/2014/main" id="{61828D30-58CD-4D8B-A4BC-B4150B72E28B}"/>
              </a:ext>
            </a:extLst>
          </p:cNvPr>
          <p:cNvSpPr/>
          <p:nvPr/>
        </p:nvSpPr>
        <p:spPr>
          <a:xfrm>
            <a:off x="10168108" y="3895910"/>
            <a:ext cx="822848" cy="325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箭號: 向右 44">
            <a:extLst>
              <a:ext uri="{FF2B5EF4-FFF2-40B4-BE49-F238E27FC236}">
                <a16:creationId xmlns:a16="http://schemas.microsoft.com/office/drawing/2014/main" id="{B32720B7-2D28-45C1-90E2-2ABC4147BAAB}"/>
              </a:ext>
            </a:extLst>
          </p:cNvPr>
          <p:cNvSpPr/>
          <p:nvPr/>
        </p:nvSpPr>
        <p:spPr>
          <a:xfrm>
            <a:off x="10168108" y="5552094"/>
            <a:ext cx="822848" cy="325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箭號: 向右 45">
            <a:extLst>
              <a:ext uri="{FF2B5EF4-FFF2-40B4-BE49-F238E27FC236}">
                <a16:creationId xmlns:a16="http://schemas.microsoft.com/office/drawing/2014/main" id="{8EF2E9CA-3797-455D-B56F-04491D0168C7}"/>
              </a:ext>
            </a:extLst>
          </p:cNvPr>
          <p:cNvSpPr/>
          <p:nvPr/>
        </p:nvSpPr>
        <p:spPr>
          <a:xfrm>
            <a:off x="10168108" y="6237312"/>
            <a:ext cx="822848" cy="325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AutoShape 18">
            <a:extLst>
              <a:ext uri="{FF2B5EF4-FFF2-40B4-BE49-F238E27FC236}">
                <a16:creationId xmlns:a16="http://schemas.microsoft.com/office/drawing/2014/main" id="{4A692ADC-8C98-4497-A574-4B52819F137F}"/>
              </a:ext>
            </a:extLst>
          </p:cNvPr>
          <p:cNvSpPr>
            <a:spLocks noChangeArrowheads="1"/>
          </p:cNvSpPr>
          <p:nvPr/>
        </p:nvSpPr>
        <p:spPr bwMode="auto">
          <a:xfrm>
            <a:off x="2277988" y="4268818"/>
            <a:ext cx="3812279" cy="384318"/>
          </a:xfrm>
          <a:prstGeom prst="roundRect">
            <a:avLst>
              <a:gd name="adj" fmla="val 16667"/>
            </a:avLst>
          </a:prstGeom>
          <a:solidFill>
            <a:srgbClr val="FFCCFF"/>
          </a:solidFill>
          <a:ln w="19050">
            <a:solidFill>
              <a:schemeClr val="accent4">
                <a:lumMod val="75000"/>
              </a:schemeClr>
            </a:solidFill>
            <a:round/>
            <a:headEnd/>
            <a:tailEnd/>
          </a:ln>
        </p:spPr>
        <p:txBody>
          <a:bodyPr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The Indigenous student group (33 students)</a:t>
            </a:r>
          </a:p>
        </p:txBody>
      </p:sp>
      <p:sp>
        <p:nvSpPr>
          <p:cNvPr id="50" name="AutoShape 19">
            <a:extLst>
              <a:ext uri="{FF2B5EF4-FFF2-40B4-BE49-F238E27FC236}">
                <a16:creationId xmlns:a16="http://schemas.microsoft.com/office/drawing/2014/main" id="{F82C427B-F7D5-425B-A1B0-D293EB22E349}"/>
              </a:ext>
            </a:extLst>
          </p:cNvPr>
          <p:cNvSpPr>
            <a:spLocks noChangeArrowheads="1"/>
          </p:cNvSpPr>
          <p:nvPr/>
        </p:nvSpPr>
        <p:spPr bwMode="auto">
          <a:xfrm>
            <a:off x="6744248" y="4254982"/>
            <a:ext cx="3454620" cy="398154"/>
          </a:xfrm>
          <a:prstGeom prst="roundRect">
            <a:avLst>
              <a:gd name="adj" fmla="val 16667"/>
            </a:avLst>
          </a:prstGeom>
          <a:solidFill>
            <a:srgbClr val="CCFFFF"/>
          </a:solidFill>
          <a:ln w="19050">
            <a:solidFill>
              <a:schemeClr val="accent3">
                <a:lumMod val="75000"/>
              </a:schemeClr>
            </a:solidFill>
            <a:round/>
            <a:headEnd/>
            <a:tailEnd/>
          </a:ln>
        </p:spPr>
        <p:txBody>
          <a:bodyPr anchor="ctr"/>
          <a:lstStyle/>
          <a:p>
            <a:pPr algn="ctr"/>
            <a:r>
              <a:rPr lang="en-US" altLang="zh-TW" sz="1600" dirty="0">
                <a:solidFill>
                  <a:schemeClr val="tx2"/>
                </a:solidFill>
                <a:latin typeface="Times New Roman" panose="02020603050405020304" pitchFamily="18" charset="0"/>
                <a:ea typeface="微軟正黑體" pitchFamily="34" charset="-120"/>
                <a:cs typeface="Times New Roman" panose="02020603050405020304" pitchFamily="18" charset="0"/>
              </a:rPr>
              <a:t>The Han student group (38 students)       </a:t>
            </a:r>
          </a:p>
        </p:txBody>
      </p:sp>
    </p:spTree>
    <p:extLst>
      <p:ext uri="{BB962C8B-B14F-4D97-AF65-F5344CB8AC3E}">
        <p14:creationId xmlns:p14="http://schemas.microsoft.com/office/powerpoint/2010/main" val="320061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r>
              <a:rPr lang="en-US" altLang="zh-TW" dirty="0" err="1"/>
              <a:t>The“cultural</a:t>
            </a:r>
            <a:r>
              <a:rPr lang="en-US" altLang="zh-TW" dirty="0"/>
              <a:t> film of medicine plants” learning at 1</a:t>
            </a:r>
            <a:r>
              <a:rPr lang="en-US" altLang="zh-TW" baseline="30000" dirty="0"/>
              <a:t>st</a:t>
            </a:r>
            <a:r>
              <a:rPr lang="en-US" altLang="zh-TW" dirty="0"/>
              <a:t> week</a:t>
            </a:r>
          </a:p>
        </p:txBody>
      </p:sp>
      <p:pic>
        <p:nvPicPr>
          <p:cNvPr id="7" name="圖片版面配置區 6">
            <a:extLst>
              <a:ext uri="{FF2B5EF4-FFF2-40B4-BE49-F238E27FC236}">
                <a16:creationId xmlns:a16="http://schemas.microsoft.com/office/drawing/2014/main" id="{838AD872-EB45-4246-A996-DF8236CDC752}"/>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6137050" y="3735478"/>
            <a:ext cx="4624195" cy="3106416"/>
          </a:xfrm>
          <a:prstGeom prst="rect">
            <a:avLst/>
          </a:prstGeom>
        </p:spPr>
      </p:pic>
      <p:sp>
        <p:nvSpPr>
          <p:cNvPr id="3" name="投影片編號版面配置區 2">
            <a:extLst>
              <a:ext uri="{FF2B5EF4-FFF2-40B4-BE49-F238E27FC236}">
                <a16:creationId xmlns:a16="http://schemas.microsoft.com/office/drawing/2014/main" id="{297E7492-D11B-4908-86D8-660D79362D4C}"/>
              </a:ext>
            </a:extLst>
          </p:cNvPr>
          <p:cNvSpPr>
            <a:spLocks noGrp="1"/>
          </p:cNvSpPr>
          <p:nvPr>
            <p:ph type="sldNum" sz="quarter" idx="12"/>
          </p:nvPr>
        </p:nvSpPr>
        <p:spPr/>
        <p:txBody>
          <a:bodyPr/>
          <a:lstStyle/>
          <a:p>
            <a:fld id="{693B167E-EA96-4147-81DE-549160052C22}" type="slidenum">
              <a:rPr lang="en-US" altLang="zh-TW" smtClean="0"/>
              <a:pPr/>
              <a:t>25</a:t>
            </a:fld>
            <a:endParaRPr lang="zh-TW" altLang="en-US"/>
          </a:p>
        </p:txBody>
      </p:sp>
      <p:pic>
        <p:nvPicPr>
          <p:cNvPr id="8" name="圖片 7">
            <a:extLst>
              <a:ext uri="{FF2B5EF4-FFF2-40B4-BE49-F238E27FC236}">
                <a16:creationId xmlns:a16="http://schemas.microsoft.com/office/drawing/2014/main" id="{84AA031F-9CAE-4769-AA8E-4A68F26BA543}"/>
              </a:ext>
            </a:extLst>
          </p:cNvPr>
          <p:cNvPicPr>
            <a:picLocks noChangeAspect="1"/>
          </p:cNvPicPr>
          <p:nvPr/>
        </p:nvPicPr>
        <p:blipFill>
          <a:blip r:embed="rId4"/>
          <a:stretch>
            <a:fillRect/>
          </a:stretch>
        </p:blipFill>
        <p:spPr>
          <a:xfrm>
            <a:off x="6149856" y="1654287"/>
            <a:ext cx="4611389" cy="2591161"/>
          </a:xfrm>
          <a:prstGeom prst="rect">
            <a:avLst/>
          </a:prstGeom>
        </p:spPr>
      </p:pic>
      <p:pic>
        <p:nvPicPr>
          <p:cNvPr id="9" name="圖片 8">
            <a:extLst>
              <a:ext uri="{FF2B5EF4-FFF2-40B4-BE49-F238E27FC236}">
                <a16:creationId xmlns:a16="http://schemas.microsoft.com/office/drawing/2014/main" id="{51F0F44D-8A38-413F-94A8-51858EDC1C75}"/>
              </a:ext>
            </a:extLst>
          </p:cNvPr>
          <p:cNvPicPr>
            <a:picLocks noChangeAspect="1"/>
          </p:cNvPicPr>
          <p:nvPr/>
        </p:nvPicPr>
        <p:blipFill>
          <a:blip r:embed="rId5"/>
          <a:stretch>
            <a:fillRect/>
          </a:stretch>
        </p:blipFill>
        <p:spPr>
          <a:xfrm>
            <a:off x="1522412" y="4266839"/>
            <a:ext cx="4604068" cy="2591161"/>
          </a:xfrm>
          <a:prstGeom prst="rect">
            <a:avLst/>
          </a:prstGeom>
        </p:spPr>
      </p:pic>
      <p:pic>
        <p:nvPicPr>
          <p:cNvPr id="10" name="圖片 9">
            <a:extLst>
              <a:ext uri="{FF2B5EF4-FFF2-40B4-BE49-F238E27FC236}">
                <a16:creationId xmlns:a16="http://schemas.microsoft.com/office/drawing/2014/main" id="{031F5993-EA14-484B-AB73-40AA31E5E792}"/>
              </a:ext>
            </a:extLst>
          </p:cNvPr>
          <p:cNvPicPr>
            <a:picLocks noChangeAspect="1"/>
          </p:cNvPicPr>
          <p:nvPr/>
        </p:nvPicPr>
        <p:blipFill>
          <a:blip r:embed="rId6"/>
          <a:stretch>
            <a:fillRect/>
          </a:stretch>
        </p:blipFill>
        <p:spPr>
          <a:xfrm>
            <a:off x="1538466" y="1659570"/>
            <a:ext cx="4611390" cy="2591162"/>
          </a:xfrm>
          <a:prstGeom prst="rect">
            <a:avLst/>
          </a:prstGeom>
        </p:spPr>
      </p:pic>
    </p:spTree>
    <p:extLst>
      <p:ext uri="{BB962C8B-B14F-4D97-AF65-F5344CB8AC3E}">
        <p14:creationId xmlns:p14="http://schemas.microsoft.com/office/powerpoint/2010/main" val="32205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8FBD745-EE4D-4361-9CA9-9981A75B9DE8}"/>
              </a:ext>
            </a:extLst>
          </p:cNvPr>
          <p:cNvPicPr>
            <a:picLocks noChangeAspect="1"/>
          </p:cNvPicPr>
          <p:nvPr/>
        </p:nvPicPr>
        <p:blipFill>
          <a:blip r:embed="rId3"/>
          <a:stretch>
            <a:fillRect/>
          </a:stretch>
        </p:blipFill>
        <p:spPr>
          <a:xfrm>
            <a:off x="6048115" y="4266000"/>
            <a:ext cx="4612884" cy="2592000"/>
          </a:xfrm>
          <a:prstGeom prst="rect">
            <a:avLst/>
          </a:prstGeom>
        </p:spPr>
      </p:pic>
      <p:sp>
        <p:nvSpPr>
          <p:cNvPr id="2" name="標題 1"/>
          <p:cNvSpPr>
            <a:spLocks noGrp="1"/>
          </p:cNvSpPr>
          <p:nvPr>
            <p:ph type="title"/>
          </p:nvPr>
        </p:nvSpPr>
        <p:spPr/>
        <p:txBody>
          <a:bodyPr rtlCol="0">
            <a:noAutofit/>
          </a:bodyPr>
          <a:lstStyle/>
          <a:p>
            <a:r>
              <a:rPr lang="en-US" altLang="zh-TW" dirty="0"/>
              <a:t>the protagonist of the film on-site learning at 2</a:t>
            </a:r>
            <a:r>
              <a:rPr lang="en-US" altLang="zh-TW" baseline="30000" dirty="0"/>
              <a:t>nd</a:t>
            </a:r>
            <a:r>
              <a:rPr lang="en-US" altLang="zh-TW" dirty="0"/>
              <a:t> week</a:t>
            </a:r>
          </a:p>
        </p:txBody>
      </p:sp>
      <p:pic>
        <p:nvPicPr>
          <p:cNvPr id="6" name="圖片版面配置區 5">
            <a:extLst>
              <a:ext uri="{FF2B5EF4-FFF2-40B4-BE49-F238E27FC236}">
                <a16:creationId xmlns:a16="http://schemas.microsoft.com/office/drawing/2014/main" id="{25681982-7550-409C-8197-4521908CE4CF}"/>
              </a:ext>
            </a:extLst>
          </p:cNvPr>
          <p:cNvPicPr>
            <a:picLocks noGrp="1" noChangeAspect="1"/>
          </p:cNvPicPr>
          <p:nvPr>
            <p:ph type="pic" idx="1"/>
          </p:nvPr>
        </p:nvPicPr>
        <p:blipFill>
          <a:blip r:embed="rId4"/>
          <a:srcRect l="8178" r="8178"/>
          <a:stretch>
            <a:fillRect/>
          </a:stretch>
        </p:blipFill>
        <p:spPr>
          <a:xfrm>
            <a:off x="6031155" y="1648760"/>
            <a:ext cx="4612884" cy="2635370"/>
          </a:xfrm>
          <a:prstGeom prst="rect">
            <a:avLst/>
          </a:prstGeom>
        </p:spPr>
      </p:pic>
      <p:sp>
        <p:nvSpPr>
          <p:cNvPr id="3" name="投影片編號版面配置區 2">
            <a:extLst>
              <a:ext uri="{FF2B5EF4-FFF2-40B4-BE49-F238E27FC236}">
                <a16:creationId xmlns:a16="http://schemas.microsoft.com/office/drawing/2014/main" id="{297E7492-D11B-4908-86D8-660D79362D4C}"/>
              </a:ext>
            </a:extLst>
          </p:cNvPr>
          <p:cNvSpPr>
            <a:spLocks noGrp="1"/>
          </p:cNvSpPr>
          <p:nvPr>
            <p:ph type="sldNum" sz="quarter" idx="12"/>
          </p:nvPr>
        </p:nvSpPr>
        <p:spPr/>
        <p:txBody>
          <a:bodyPr/>
          <a:lstStyle/>
          <a:p>
            <a:fld id="{693B167E-EA96-4147-81DE-549160052C22}" type="slidenum">
              <a:rPr lang="en-US" altLang="zh-TW" smtClean="0"/>
              <a:pPr/>
              <a:t>26</a:t>
            </a:fld>
            <a:endParaRPr lang="zh-TW" altLang="en-US"/>
          </a:p>
        </p:txBody>
      </p:sp>
      <p:pic>
        <p:nvPicPr>
          <p:cNvPr id="8" name="圖片 7">
            <a:extLst>
              <a:ext uri="{FF2B5EF4-FFF2-40B4-BE49-F238E27FC236}">
                <a16:creationId xmlns:a16="http://schemas.microsoft.com/office/drawing/2014/main" id="{08AFE5DC-BCBC-49A2-A9D9-448CB8D343C6}"/>
              </a:ext>
            </a:extLst>
          </p:cNvPr>
          <p:cNvPicPr>
            <a:picLocks noChangeAspect="1"/>
          </p:cNvPicPr>
          <p:nvPr/>
        </p:nvPicPr>
        <p:blipFill>
          <a:blip r:embed="rId5"/>
          <a:stretch>
            <a:fillRect/>
          </a:stretch>
        </p:blipFill>
        <p:spPr>
          <a:xfrm>
            <a:off x="1429814" y="4265998"/>
            <a:ext cx="4612887" cy="2592003"/>
          </a:xfrm>
          <a:prstGeom prst="rect">
            <a:avLst/>
          </a:prstGeom>
        </p:spPr>
      </p:pic>
      <p:pic>
        <p:nvPicPr>
          <p:cNvPr id="9" name="圖片 8">
            <a:extLst>
              <a:ext uri="{FF2B5EF4-FFF2-40B4-BE49-F238E27FC236}">
                <a16:creationId xmlns:a16="http://schemas.microsoft.com/office/drawing/2014/main" id="{11064208-FE72-4F4C-B64E-18CD36B2460C}"/>
              </a:ext>
            </a:extLst>
          </p:cNvPr>
          <p:cNvPicPr>
            <a:picLocks noChangeAspect="1"/>
          </p:cNvPicPr>
          <p:nvPr/>
        </p:nvPicPr>
        <p:blipFill>
          <a:blip r:embed="rId6"/>
          <a:stretch>
            <a:fillRect/>
          </a:stretch>
        </p:blipFill>
        <p:spPr>
          <a:xfrm>
            <a:off x="1418269" y="1673994"/>
            <a:ext cx="4612886" cy="2592003"/>
          </a:xfrm>
          <a:prstGeom prst="rect">
            <a:avLst/>
          </a:prstGeom>
        </p:spPr>
      </p:pic>
    </p:spTree>
    <p:extLst>
      <p:ext uri="{BB962C8B-B14F-4D97-AF65-F5344CB8AC3E}">
        <p14:creationId xmlns:p14="http://schemas.microsoft.com/office/powerpoint/2010/main" val="377843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4F811F3-2100-4E5B-8FB0-7BC0DFFF63B1}"/>
              </a:ext>
            </a:extLst>
          </p:cNvPr>
          <p:cNvPicPr>
            <a:picLocks noChangeAspect="1"/>
          </p:cNvPicPr>
          <p:nvPr/>
        </p:nvPicPr>
        <p:blipFill>
          <a:blip r:embed="rId3"/>
          <a:stretch>
            <a:fillRect/>
          </a:stretch>
        </p:blipFill>
        <p:spPr>
          <a:xfrm>
            <a:off x="6095894" y="4256969"/>
            <a:ext cx="4612884" cy="2592000"/>
          </a:xfrm>
          <a:prstGeom prst="rect">
            <a:avLst/>
          </a:prstGeom>
        </p:spPr>
      </p:pic>
      <p:sp>
        <p:nvSpPr>
          <p:cNvPr id="2" name="標題 1"/>
          <p:cNvSpPr>
            <a:spLocks noGrp="1"/>
          </p:cNvSpPr>
          <p:nvPr>
            <p:ph type="title"/>
          </p:nvPr>
        </p:nvSpPr>
        <p:spPr>
          <a:xfrm>
            <a:off x="1522413" y="189723"/>
            <a:ext cx="9144000" cy="1144556"/>
          </a:xfrm>
        </p:spPr>
        <p:txBody>
          <a:bodyPr rtlCol="0">
            <a:normAutofit/>
          </a:bodyPr>
          <a:lstStyle/>
          <a:p>
            <a:r>
              <a:rPr lang="en-US" altLang="zh-TW" dirty="0"/>
              <a:t>The introduction film of Flipped robot at 3</a:t>
            </a:r>
            <a:r>
              <a:rPr lang="en-US" altLang="zh-TW" baseline="30000" dirty="0"/>
              <a:t>rd</a:t>
            </a:r>
            <a:r>
              <a:rPr lang="en-US" altLang="zh-TW" dirty="0"/>
              <a:t> week </a:t>
            </a:r>
          </a:p>
        </p:txBody>
      </p:sp>
      <p:sp>
        <p:nvSpPr>
          <p:cNvPr id="3" name="投影片編號版面配置區 2">
            <a:extLst>
              <a:ext uri="{FF2B5EF4-FFF2-40B4-BE49-F238E27FC236}">
                <a16:creationId xmlns:a16="http://schemas.microsoft.com/office/drawing/2014/main" id="{297E7492-D11B-4908-86D8-660D79362D4C}"/>
              </a:ext>
            </a:extLst>
          </p:cNvPr>
          <p:cNvSpPr>
            <a:spLocks noGrp="1"/>
          </p:cNvSpPr>
          <p:nvPr>
            <p:ph type="sldNum" sz="quarter" idx="12"/>
          </p:nvPr>
        </p:nvSpPr>
        <p:spPr/>
        <p:txBody>
          <a:bodyPr/>
          <a:lstStyle/>
          <a:p>
            <a:fld id="{693B167E-EA96-4147-81DE-549160052C22}" type="slidenum">
              <a:rPr lang="en-US" altLang="zh-TW" smtClean="0"/>
              <a:pPr/>
              <a:t>27</a:t>
            </a:fld>
            <a:endParaRPr lang="zh-TW" altLang="en-US"/>
          </a:p>
        </p:txBody>
      </p:sp>
      <p:pic>
        <p:nvPicPr>
          <p:cNvPr id="11" name="圖片 10">
            <a:extLst>
              <a:ext uri="{FF2B5EF4-FFF2-40B4-BE49-F238E27FC236}">
                <a16:creationId xmlns:a16="http://schemas.microsoft.com/office/drawing/2014/main" id="{35865989-7700-4E5E-997D-F8B09AEC3B7D}"/>
              </a:ext>
            </a:extLst>
          </p:cNvPr>
          <p:cNvPicPr>
            <a:picLocks noChangeAspect="1"/>
          </p:cNvPicPr>
          <p:nvPr/>
        </p:nvPicPr>
        <p:blipFill>
          <a:blip r:embed="rId4"/>
          <a:stretch>
            <a:fillRect/>
          </a:stretch>
        </p:blipFill>
        <p:spPr>
          <a:xfrm>
            <a:off x="6092931" y="1664969"/>
            <a:ext cx="4599883" cy="2592000"/>
          </a:xfrm>
          <a:prstGeom prst="rect">
            <a:avLst/>
          </a:prstGeom>
        </p:spPr>
      </p:pic>
      <p:pic>
        <p:nvPicPr>
          <p:cNvPr id="13" name="圖片 12">
            <a:extLst>
              <a:ext uri="{FF2B5EF4-FFF2-40B4-BE49-F238E27FC236}">
                <a16:creationId xmlns:a16="http://schemas.microsoft.com/office/drawing/2014/main" id="{76E54848-7971-4115-B491-48F9A49F1753}"/>
              </a:ext>
            </a:extLst>
          </p:cNvPr>
          <p:cNvPicPr>
            <a:picLocks noChangeAspect="1"/>
          </p:cNvPicPr>
          <p:nvPr/>
        </p:nvPicPr>
        <p:blipFill>
          <a:blip r:embed="rId5"/>
          <a:stretch>
            <a:fillRect/>
          </a:stretch>
        </p:blipFill>
        <p:spPr>
          <a:xfrm>
            <a:off x="1480670" y="4256969"/>
            <a:ext cx="4612884" cy="2592000"/>
          </a:xfrm>
          <a:prstGeom prst="rect">
            <a:avLst/>
          </a:prstGeom>
        </p:spPr>
      </p:pic>
      <p:pic>
        <p:nvPicPr>
          <p:cNvPr id="15" name="圖片 14">
            <a:extLst>
              <a:ext uri="{FF2B5EF4-FFF2-40B4-BE49-F238E27FC236}">
                <a16:creationId xmlns:a16="http://schemas.microsoft.com/office/drawing/2014/main" id="{CA688988-10A7-4C04-BE9B-8709D25469E6}"/>
              </a:ext>
            </a:extLst>
          </p:cNvPr>
          <p:cNvPicPr>
            <a:picLocks noChangeAspect="1"/>
          </p:cNvPicPr>
          <p:nvPr/>
        </p:nvPicPr>
        <p:blipFill>
          <a:blip r:embed="rId6"/>
          <a:stretch>
            <a:fillRect/>
          </a:stretch>
        </p:blipFill>
        <p:spPr>
          <a:xfrm>
            <a:off x="1490708" y="1664969"/>
            <a:ext cx="4599883" cy="2592000"/>
          </a:xfrm>
          <a:prstGeom prst="rect">
            <a:avLst/>
          </a:prstGeom>
        </p:spPr>
      </p:pic>
    </p:spTree>
    <p:extLst>
      <p:ext uri="{BB962C8B-B14F-4D97-AF65-F5344CB8AC3E}">
        <p14:creationId xmlns:p14="http://schemas.microsoft.com/office/powerpoint/2010/main" val="54407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C2E4E4D-7094-4CF5-8B2A-091C646A2C7C}"/>
              </a:ext>
            </a:extLst>
          </p:cNvPr>
          <p:cNvPicPr>
            <a:picLocks noChangeAspect="1"/>
          </p:cNvPicPr>
          <p:nvPr/>
        </p:nvPicPr>
        <p:blipFill>
          <a:blip r:embed="rId3"/>
          <a:stretch>
            <a:fillRect/>
          </a:stretch>
        </p:blipFill>
        <p:spPr>
          <a:xfrm>
            <a:off x="6100804" y="4255683"/>
            <a:ext cx="4612884" cy="2592000"/>
          </a:xfrm>
          <a:prstGeom prst="rect">
            <a:avLst/>
          </a:prstGeom>
        </p:spPr>
      </p:pic>
      <p:sp>
        <p:nvSpPr>
          <p:cNvPr id="2" name="標題 1"/>
          <p:cNvSpPr>
            <a:spLocks noGrp="1"/>
          </p:cNvSpPr>
          <p:nvPr>
            <p:ph type="title"/>
          </p:nvPr>
        </p:nvSpPr>
        <p:spPr>
          <a:xfrm>
            <a:off x="1522413" y="189723"/>
            <a:ext cx="9144000" cy="1144556"/>
          </a:xfrm>
        </p:spPr>
        <p:txBody>
          <a:bodyPr rtlCol="0">
            <a:normAutofit/>
          </a:bodyPr>
          <a:lstStyle/>
          <a:p>
            <a:r>
              <a:rPr lang="en-US" altLang="zh-TW" dirty="0"/>
              <a:t>Six-claw robots on-site learning at  4</a:t>
            </a:r>
            <a:r>
              <a:rPr lang="en-US" altLang="zh-TW" baseline="30000" dirty="0"/>
              <a:t>th</a:t>
            </a:r>
            <a:r>
              <a:rPr lang="en-US" altLang="zh-TW" dirty="0"/>
              <a:t> week </a:t>
            </a:r>
          </a:p>
        </p:txBody>
      </p:sp>
      <p:sp>
        <p:nvSpPr>
          <p:cNvPr id="3" name="投影片編號版面配置區 2">
            <a:extLst>
              <a:ext uri="{FF2B5EF4-FFF2-40B4-BE49-F238E27FC236}">
                <a16:creationId xmlns:a16="http://schemas.microsoft.com/office/drawing/2014/main" id="{297E7492-D11B-4908-86D8-660D79362D4C}"/>
              </a:ext>
            </a:extLst>
          </p:cNvPr>
          <p:cNvSpPr>
            <a:spLocks noGrp="1"/>
          </p:cNvSpPr>
          <p:nvPr>
            <p:ph type="sldNum" sz="quarter" idx="12"/>
          </p:nvPr>
        </p:nvSpPr>
        <p:spPr/>
        <p:txBody>
          <a:bodyPr/>
          <a:lstStyle/>
          <a:p>
            <a:fld id="{693B167E-EA96-4147-81DE-549160052C22}" type="slidenum">
              <a:rPr lang="en-US" altLang="zh-TW" smtClean="0"/>
              <a:pPr/>
              <a:t>28</a:t>
            </a:fld>
            <a:endParaRPr lang="zh-TW" altLang="en-US"/>
          </a:p>
        </p:txBody>
      </p:sp>
      <p:pic>
        <p:nvPicPr>
          <p:cNvPr id="7" name="圖片 6">
            <a:extLst>
              <a:ext uri="{FF2B5EF4-FFF2-40B4-BE49-F238E27FC236}">
                <a16:creationId xmlns:a16="http://schemas.microsoft.com/office/drawing/2014/main" id="{EBABB41D-C96E-4EE8-B583-2C2064FEFA0F}"/>
              </a:ext>
            </a:extLst>
          </p:cNvPr>
          <p:cNvPicPr>
            <a:picLocks noChangeAspect="1"/>
          </p:cNvPicPr>
          <p:nvPr/>
        </p:nvPicPr>
        <p:blipFill>
          <a:blip r:embed="rId4"/>
          <a:stretch>
            <a:fillRect/>
          </a:stretch>
        </p:blipFill>
        <p:spPr>
          <a:xfrm>
            <a:off x="6100804" y="1663683"/>
            <a:ext cx="4612884" cy="2592000"/>
          </a:xfrm>
          <a:prstGeom prst="rect">
            <a:avLst/>
          </a:prstGeom>
        </p:spPr>
      </p:pic>
      <p:pic>
        <p:nvPicPr>
          <p:cNvPr id="8" name="圖片 7">
            <a:extLst>
              <a:ext uri="{FF2B5EF4-FFF2-40B4-BE49-F238E27FC236}">
                <a16:creationId xmlns:a16="http://schemas.microsoft.com/office/drawing/2014/main" id="{517FBC33-E9DF-4D79-A452-8F9EFD5BEE4E}"/>
              </a:ext>
            </a:extLst>
          </p:cNvPr>
          <p:cNvPicPr>
            <a:picLocks noChangeAspect="1"/>
          </p:cNvPicPr>
          <p:nvPr/>
        </p:nvPicPr>
        <p:blipFill>
          <a:blip r:embed="rId5"/>
          <a:stretch>
            <a:fillRect/>
          </a:stretch>
        </p:blipFill>
        <p:spPr>
          <a:xfrm>
            <a:off x="1475628" y="4255683"/>
            <a:ext cx="4612884" cy="2592000"/>
          </a:xfrm>
          <a:prstGeom prst="rect">
            <a:avLst/>
          </a:prstGeom>
        </p:spPr>
      </p:pic>
      <p:pic>
        <p:nvPicPr>
          <p:cNvPr id="9" name="圖片 8">
            <a:extLst>
              <a:ext uri="{FF2B5EF4-FFF2-40B4-BE49-F238E27FC236}">
                <a16:creationId xmlns:a16="http://schemas.microsoft.com/office/drawing/2014/main" id="{A857EBA3-579E-43AA-A324-EC70264BAC48}"/>
              </a:ext>
            </a:extLst>
          </p:cNvPr>
          <p:cNvPicPr>
            <a:picLocks noChangeAspect="1"/>
          </p:cNvPicPr>
          <p:nvPr/>
        </p:nvPicPr>
        <p:blipFill>
          <a:blip r:embed="rId6"/>
          <a:stretch>
            <a:fillRect/>
          </a:stretch>
        </p:blipFill>
        <p:spPr>
          <a:xfrm>
            <a:off x="1475138" y="1663683"/>
            <a:ext cx="4612884" cy="2592000"/>
          </a:xfrm>
          <a:prstGeom prst="rect">
            <a:avLst/>
          </a:prstGeom>
        </p:spPr>
      </p:pic>
    </p:spTree>
    <p:extLst>
      <p:ext uri="{BB962C8B-B14F-4D97-AF65-F5344CB8AC3E}">
        <p14:creationId xmlns:p14="http://schemas.microsoft.com/office/powerpoint/2010/main" val="3108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a:xfrm>
            <a:off x="1522413" y="189723"/>
            <a:ext cx="9144000" cy="1144556"/>
          </a:xfrm>
        </p:spPr>
        <p:txBody>
          <a:bodyPr rtlCol="0">
            <a:normAutofit/>
          </a:bodyPr>
          <a:lstStyle/>
          <a:p>
            <a:r>
              <a:rPr lang="en-US" altLang="zh-TW" dirty="0"/>
              <a:t>Results 1</a:t>
            </a:r>
            <a:r>
              <a:rPr lang="zh-TW" altLang="en-US" dirty="0">
                <a:latin typeface="標楷體" panose="03000509000000000000" pitchFamily="65" charset="-120"/>
                <a:ea typeface="標楷體" panose="03000509000000000000" pitchFamily="65" charset="-120"/>
              </a:rPr>
              <a:t>：</a:t>
            </a:r>
            <a:r>
              <a:rPr lang="en-US" altLang="zh-TW" dirty="0"/>
              <a:t> </a:t>
            </a:r>
            <a:r>
              <a:rPr lang="en-US" altLang="zh-TW" dirty="0">
                <a:latin typeface="Times New Roman" panose="02020603050405020304" pitchFamily="18" charset="0"/>
                <a:cs typeface="Times New Roman" panose="02020603050405020304" pitchFamily="18" charset="0"/>
              </a:rPr>
              <a:t>“</a:t>
            </a:r>
            <a:r>
              <a:rPr lang="en-US" altLang="zh-TW" dirty="0"/>
              <a:t>situational  learning</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14" name="內容預留位置 13"/>
          <p:cNvSpPr>
            <a:spLocks noGrp="1"/>
          </p:cNvSpPr>
          <p:nvPr>
            <p:ph idx="1"/>
          </p:nvPr>
        </p:nvSpPr>
        <p:spPr>
          <a:xfrm>
            <a:off x="1522413" y="1904999"/>
            <a:ext cx="9144000" cy="5268417"/>
          </a:xfrm>
        </p:spPr>
        <p:txBody>
          <a:bodyPr rtlCol="0">
            <a:normAutofit/>
          </a:bodyPr>
          <a:lstStyle/>
          <a:p>
            <a:r>
              <a:rPr lang="en-US" altLang="zh-TW" dirty="0">
                <a:latin typeface="Times New Roman" panose="02020603050405020304" pitchFamily="18" charset="0"/>
                <a:cs typeface="Times New Roman" panose="02020603050405020304" pitchFamily="18" charset="0"/>
              </a:rPr>
              <a:t>As the Table 1 shows, the means of the ratings on “learning achievement”, “learning attitude”, “learning motivation”, “perceived usefulness” and “perceived ease of use” for the Indigenous group were 85, 4.44, 4.24, 4.36 and 4.30; and the standard deviations were 7.91, 0.53, 0.52, 0.47 and 0.65 respectively. </a:t>
            </a:r>
          </a:p>
          <a:p>
            <a:r>
              <a:rPr lang="en-US" altLang="zh-TW" dirty="0">
                <a:latin typeface="Times New Roman" panose="02020603050405020304" pitchFamily="18" charset="0"/>
                <a:cs typeface="Times New Roman" panose="02020603050405020304" pitchFamily="18" charset="0"/>
              </a:rPr>
              <a:t>It’s found that the post-questionnaire rating of the 2 groups were significantly different, as the adjusted mean of the Indigenous group were 85.01(F=9.629, p&lt;.01), 4.44(F=8.098, p&lt;.01), 4.26(F=15.573, p&lt;.001), 4.35(F=9.453, p&lt;.01)  and 4.27(F=7.775, p&lt;.01), and were significantly higher than the Han group (79.63, 4.00, 3.63, 3.89 and 3.84) , which means the “situational learning” had significant impact on improving the student’s “</a:t>
            </a:r>
            <a:r>
              <a:rPr lang="en-US" altLang="zh-TW" dirty="0">
                <a:solidFill>
                  <a:srgbClr val="FF0000"/>
                </a:solidFill>
                <a:latin typeface="Times New Roman" panose="02020603050405020304" pitchFamily="18" charset="0"/>
                <a:cs typeface="Times New Roman" panose="02020603050405020304" pitchFamily="18" charset="0"/>
              </a:rPr>
              <a:t>learning achievement</a:t>
            </a:r>
            <a:r>
              <a:rPr lang="en-US" altLang="zh-TW" dirty="0">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learning attitude</a:t>
            </a:r>
            <a:r>
              <a:rPr lang="en-US" altLang="zh-TW" dirty="0">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learning motive</a:t>
            </a:r>
            <a:r>
              <a:rPr lang="en-US" altLang="zh-TW" dirty="0">
                <a:latin typeface="Times New Roman" panose="02020603050405020304" pitchFamily="18" charset="0"/>
                <a:cs typeface="Times New Roman" panose="02020603050405020304" pitchFamily="18" charset="0"/>
              </a:rPr>
              <a:t>”,</a:t>
            </a:r>
            <a:r>
              <a:rPr lang="en-US" altLang="zh-TW" dirty="0">
                <a:solidFill>
                  <a:srgbClr val="FF0000"/>
                </a:solidFill>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perceived usefulness</a:t>
            </a:r>
            <a:r>
              <a:rPr lang="en-US" altLang="zh-TW" dirty="0">
                <a:latin typeface="Times New Roman" panose="02020603050405020304" pitchFamily="18" charset="0"/>
                <a:cs typeface="Times New Roman" panose="02020603050405020304" pitchFamily="18" charset="0"/>
              </a:rPr>
              <a:t>” an “</a:t>
            </a:r>
            <a:r>
              <a:rPr lang="en-US" altLang="zh-TW" dirty="0">
                <a:solidFill>
                  <a:srgbClr val="FF0000"/>
                </a:solidFill>
                <a:latin typeface="Times New Roman" panose="02020603050405020304" pitchFamily="18" charset="0"/>
                <a:cs typeface="Times New Roman" panose="02020603050405020304" pitchFamily="18" charset="0"/>
              </a:rPr>
              <a:t>perceived ease of use</a:t>
            </a:r>
            <a:r>
              <a:rPr lang="en-US" altLang="zh-TW" dirty="0">
                <a:latin typeface="Times New Roman" panose="02020603050405020304" pitchFamily="18" charset="0"/>
                <a:cs typeface="Times New Roman" panose="02020603050405020304" pitchFamily="18" charset="0"/>
              </a:rPr>
              <a:t>” in the “</a:t>
            </a:r>
            <a:r>
              <a:rPr lang="en-US" altLang="zh-TW" b="1" dirty="0">
                <a:latin typeface="Times New Roman" panose="02020603050405020304" pitchFamily="18" charset="0"/>
                <a:cs typeface="Times New Roman" panose="02020603050405020304" pitchFamily="18" charset="0"/>
              </a:rPr>
              <a:t>cultural film</a:t>
            </a:r>
            <a:r>
              <a:rPr lang="en-US" altLang="zh-TW" dirty="0">
                <a:latin typeface="Times New Roman" panose="02020603050405020304" pitchFamily="18" charset="0"/>
                <a:cs typeface="Times New Roman" panose="02020603050405020304" pitchFamily="18" charset="0"/>
              </a:rPr>
              <a:t>” and “</a:t>
            </a:r>
            <a:r>
              <a:rPr lang="en-US" altLang="zh-TW" b="1" dirty="0">
                <a:latin typeface="Times New Roman" panose="02020603050405020304" pitchFamily="18" charset="0"/>
                <a:cs typeface="Times New Roman" panose="02020603050405020304" pitchFamily="18" charset="0"/>
              </a:rPr>
              <a:t>the protagonist of the film on-site teaching</a:t>
            </a:r>
            <a:r>
              <a:rPr lang="en-US" altLang="zh-TW" dirty="0">
                <a:latin typeface="Times New Roman" panose="02020603050405020304" pitchFamily="18" charset="0"/>
                <a:cs typeface="Times New Roman" panose="02020603050405020304" pitchFamily="18" charset="0"/>
              </a:rPr>
              <a:t>” 2 steps course.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3D634B3-9511-48A3-B634-9A81480792C0}"/>
              </a:ext>
            </a:extLst>
          </p:cNvPr>
          <p:cNvSpPr>
            <a:spLocks noGrp="1"/>
          </p:cNvSpPr>
          <p:nvPr>
            <p:ph type="sldNum" sz="quarter" idx="12"/>
          </p:nvPr>
        </p:nvSpPr>
        <p:spPr/>
        <p:txBody>
          <a:bodyPr/>
          <a:lstStyle/>
          <a:p>
            <a:pPr rtl="0"/>
            <a:fld id="{693B167E-EA96-4147-81DE-549160052C22}" type="slidenum">
              <a:rPr lang="en-US" altLang="zh-TW" noProof="0" smtClean="0"/>
              <a:t>29</a:t>
            </a:fld>
            <a:endParaRPr lang="zh-TW" altLang="en-US" noProof="0" dirty="0"/>
          </a:p>
        </p:txBody>
      </p:sp>
    </p:spTree>
    <p:extLst>
      <p:ext uri="{BB962C8B-B14F-4D97-AF65-F5344CB8AC3E}">
        <p14:creationId xmlns:p14="http://schemas.microsoft.com/office/powerpoint/2010/main" val="17586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Review-Situational learning 1</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r>
              <a:rPr lang="en-US" altLang="zh-TW" dirty="0">
                <a:latin typeface="Times New Roman" panose="02020603050405020304" pitchFamily="18" charset="0"/>
                <a:cs typeface="Times New Roman" panose="02020603050405020304" pitchFamily="18" charset="0"/>
              </a:rPr>
              <a:t>There are four main preconditions for classroom learning in context-based learning (Anderson, </a:t>
            </a:r>
            <a:r>
              <a:rPr lang="en-US" altLang="zh-TW" dirty="0" err="1">
                <a:latin typeface="Times New Roman" panose="02020603050405020304" pitchFamily="18" charset="0"/>
                <a:cs typeface="Times New Roman" panose="02020603050405020304" pitchFamily="18" charset="0"/>
              </a:rPr>
              <a:t>Reder</a:t>
            </a:r>
            <a:r>
              <a:rPr lang="en-US" altLang="zh-TW" dirty="0">
                <a:latin typeface="Times New Roman" panose="02020603050405020304" pitchFamily="18" charset="0"/>
                <a:cs typeface="Times New Roman" panose="02020603050405020304" pitchFamily="18" charset="0"/>
              </a:rPr>
              <a:t>, &amp; Simon 1996; Wilson 1993).Learning is built on actions in everyday situations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Knowledge is taken from the situation and then transformed into other similar situational learning is a social process that involves thinking, understanding, problem solving, and interaction with narrative and procedural knowledge.</a:t>
            </a:r>
          </a:p>
          <a:p>
            <a:r>
              <a:rPr lang="en-US" altLang="zh-TW" dirty="0">
                <a:latin typeface="Times New Roman" panose="02020603050405020304" pitchFamily="18" charset="0"/>
                <a:cs typeface="Times New Roman" panose="02020603050405020304" pitchFamily="18" charset="0"/>
              </a:rPr>
              <a:t>Except for complexity, durability, and social environment that existed from roles, behaviors, and situations, learning is learned from the reflection of context and applied in the context of everyday life..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4686DB2-A043-42BA-8E18-081600876F8D}"/>
              </a:ext>
            </a:extLst>
          </p:cNvPr>
          <p:cNvSpPr>
            <a:spLocks noGrp="1"/>
          </p:cNvSpPr>
          <p:nvPr>
            <p:ph type="sldNum" sz="quarter" idx="12"/>
          </p:nvPr>
        </p:nvSpPr>
        <p:spPr/>
        <p:txBody>
          <a:bodyPr/>
          <a:lstStyle/>
          <a:p>
            <a:pPr rtl="0"/>
            <a:fld id="{693B167E-EA96-4147-81DE-549160052C22}" type="slidenum">
              <a:rPr lang="en-US" altLang="zh-TW" noProof="0" smtClean="0"/>
              <a:t>3</a:t>
            </a:fld>
            <a:endParaRPr lang="zh-TW" altLang="en-US" noProof="0" dirty="0"/>
          </a:p>
        </p:txBody>
      </p:sp>
    </p:spTree>
    <p:extLst>
      <p:ext uri="{BB962C8B-B14F-4D97-AF65-F5344CB8AC3E}">
        <p14:creationId xmlns:p14="http://schemas.microsoft.com/office/powerpoint/2010/main" val="6204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r>
              <a:rPr lang="en-US" altLang="zh-TW" dirty="0"/>
              <a:t>ANCOVA result of the </a:t>
            </a:r>
            <a:r>
              <a:rPr lang="en-US" altLang="zh-TW" dirty="0">
                <a:solidFill>
                  <a:srgbClr val="FF0000"/>
                </a:solidFill>
              </a:rPr>
              <a:t>1st</a:t>
            </a:r>
            <a:r>
              <a:rPr lang="en-US" altLang="zh-TW" dirty="0"/>
              <a:t> and </a:t>
            </a:r>
            <a:r>
              <a:rPr lang="en-US" altLang="zh-TW" dirty="0">
                <a:solidFill>
                  <a:srgbClr val="FF0000"/>
                </a:solidFill>
              </a:rPr>
              <a:t>2nd</a:t>
            </a:r>
            <a:r>
              <a:rPr lang="en-US" altLang="zh-TW" dirty="0"/>
              <a:t> week</a:t>
            </a:r>
            <a:endParaRPr lang="zh-TW" altLang="en-US" dirty="0"/>
          </a:p>
        </p:txBody>
      </p:sp>
      <p:sp>
        <p:nvSpPr>
          <p:cNvPr id="3" name="投影片編號版面配置區 2">
            <a:extLst>
              <a:ext uri="{FF2B5EF4-FFF2-40B4-BE49-F238E27FC236}">
                <a16:creationId xmlns:a16="http://schemas.microsoft.com/office/drawing/2014/main" id="{265E073A-4231-4016-B407-9422761B2DBA}"/>
              </a:ext>
            </a:extLst>
          </p:cNvPr>
          <p:cNvSpPr>
            <a:spLocks noGrp="1"/>
          </p:cNvSpPr>
          <p:nvPr>
            <p:ph type="sldNum" sz="quarter" idx="12"/>
          </p:nvPr>
        </p:nvSpPr>
        <p:spPr/>
        <p:txBody>
          <a:bodyPr/>
          <a:lstStyle/>
          <a:p>
            <a:pPr rtl="0"/>
            <a:fld id="{693B167E-EA96-4147-81DE-549160052C22}" type="slidenum">
              <a:rPr lang="en-US" altLang="zh-TW" noProof="0" smtClean="0"/>
              <a:t>30</a:t>
            </a:fld>
            <a:endParaRPr lang="zh-TW" altLang="en-US" noProof="0" dirty="0"/>
          </a:p>
        </p:txBody>
      </p:sp>
      <p:pic>
        <p:nvPicPr>
          <p:cNvPr id="5" name="圖片 4">
            <a:extLst>
              <a:ext uri="{FF2B5EF4-FFF2-40B4-BE49-F238E27FC236}">
                <a16:creationId xmlns:a16="http://schemas.microsoft.com/office/drawing/2014/main" id="{01A6B111-E971-4EC4-BF68-905987CDAEA7}"/>
              </a:ext>
            </a:extLst>
          </p:cNvPr>
          <p:cNvPicPr>
            <a:picLocks noChangeAspect="1"/>
          </p:cNvPicPr>
          <p:nvPr/>
        </p:nvPicPr>
        <p:blipFill>
          <a:blip r:embed="rId3"/>
          <a:stretch>
            <a:fillRect/>
          </a:stretch>
        </p:blipFill>
        <p:spPr>
          <a:xfrm>
            <a:off x="1413892" y="2220921"/>
            <a:ext cx="9515475" cy="4667250"/>
          </a:xfrm>
          <a:prstGeom prst="rect">
            <a:avLst/>
          </a:prstGeom>
        </p:spPr>
      </p:pic>
    </p:spTree>
    <p:extLst>
      <p:ext uri="{BB962C8B-B14F-4D97-AF65-F5344CB8AC3E}">
        <p14:creationId xmlns:p14="http://schemas.microsoft.com/office/powerpoint/2010/main" val="623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a:xfrm>
            <a:off x="1522413" y="189723"/>
            <a:ext cx="9144000" cy="1144556"/>
          </a:xfrm>
        </p:spPr>
        <p:txBody>
          <a:bodyPr rtlCol="0"/>
          <a:lstStyle/>
          <a:p>
            <a:r>
              <a:rPr lang="en-US" altLang="zh-TW" dirty="0"/>
              <a:t>Results 2</a:t>
            </a:r>
            <a:r>
              <a:rPr lang="zh-TW" altLang="en-US" dirty="0">
                <a:latin typeface="標楷體" panose="03000509000000000000" pitchFamily="65" charset="-120"/>
                <a:ea typeface="標楷體" panose="03000509000000000000" pitchFamily="65" charset="-120"/>
              </a:rPr>
              <a:t>：</a:t>
            </a:r>
            <a:r>
              <a:rPr lang="en-US" altLang="zh-TW" dirty="0">
                <a:latin typeface="Times New Roman" panose="02020603050405020304" pitchFamily="18" charset="0"/>
                <a:cs typeface="Times New Roman" panose="02020603050405020304" pitchFamily="18" charset="0"/>
              </a:rPr>
              <a:t>“</a:t>
            </a:r>
            <a:r>
              <a:rPr lang="en-US" altLang="zh-TW" dirty="0"/>
              <a:t>learning by doing</a:t>
            </a:r>
            <a:r>
              <a:rPr lang="en-US" altLang="zh-TW"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cs typeface="Times New Roman" panose="02020603050405020304" pitchFamily="18" charset="0"/>
            </a:endParaRPr>
          </a:p>
        </p:txBody>
      </p:sp>
      <p:sp>
        <p:nvSpPr>
          <p:cNvPr id="14" name="內容預留位置 13"/>
          <p:cNvSpPr>
            <a:spLocks noGrp="1"/>
          </p:cNvSpPr>
          <p:nvPr>
            <p:ph idx="1"/>
          </p:nvPr>
        </p:nvSpPr>
        <p:spPr>
          <a:xfrm>
            <a:off x="1522413" y="1904999"/>
            <a:ext cx="9144000" cy="4953001"/>
          </a:xfrm>
        </p:spPr>
        <p:txBody>
          <a:bodyPr rtlCol="0">
            <a:normAutofit lnSpcReduction="10000"/>
          </a:bodyPr>
          <a:lstStyle/>
          <a:p>
            <a:r>
              <a:rPr lang="en-US" altLang="zh-TW" dirty="0">
                <a:latin typeface="Times New Roman" panose="02020603050405020304" pitchFamily="18" charset="0"/>
                <a:cs typeface="Times New Roman" panose="02020603050405020304" pitchFamily="18" charset="0"/>
              </a:rPr>
              <a:t>On the other hand, the means of the ratings on “ learning achievement ”, “learning attitude”, “ learning motive ”, “ perceived usefulness ” an “ perceived ease of use ” for the Indigenous group were 87.58, 3.88, 3.86, 4.36 and 4.29; and the standard deviations were 6.97, 0.57, 0.59, 0.44 and 0.48 respectively. </a:t>
            </a:r>
          </a:p>
          <a:p>
            <a:r>
              <a:rPr lang="en-US" altLang="zh-TW" dirty="0">
                <a:latin typeface="Times New Roman" panose="02020603050405020304" pitchFamily="18" charset="0"/>
                <a:cs typeface="Times New Roman" panose="02020603050405020304" pitchFamily="18" charset="0"/>
              </a:rPr>
              <a:t>It’s found that the post-questionnaire rating of the 2 groups were significantly different, as the adjusted mean of the Indigenous group were 87.57(F=1.991, p=.163), 3.86(F=1.845, p=.179), 3.86(F=.341, p=.561), 4.36(F=4.108, p&lt;.05)  and 4.28(F=15.568, p&lt;.001), and were significantly higher than the Han group (84.99, 4.04, 3.63, 3.95, 4.09 and 3.77)  only on </a:t>
            </a:r>
            <a:r>
              <a:rPr lang="en-US" altLang="zh-TW" dirty="0">
                <a:solidFill>
                  <a:srgbClr val="FF0000"/>
                </a:solidFill>
                <a:latin typeface="Times New Roman" panose="02020603050405020304" pitchFamily="18" charset="0"/>
                <a:cs typeface="Times New Roman" panose="02020603050405020304" pitchFamily="18" charset="0"/>
              </a:rPr>
              <a:t>“ perceived usefulness </a:t>
            </a:r>
            <a:r>
              <a:rPr lang="en-US" altLang="zh-TW" dirty="0">
                <a:latin typeface="Times New Roman" panose="02020603050405020304" pitchFamily="18" charset="0"/>
                <a:cs typeface="Times New Roman" panose="02020603050405020304" pitchFamily="18" charset="0"/>
              </a:rPr>
              <a:t>” and “ </a:t>
            </a:r>
            <a:r>
              <a:rPr lang="en-US" altLang="zh-TW" dirty="0">
                <a:solidFill>
                  <a:srgbClr val="FF0000"/>
                </a:solidFill>
                <a:latin typeface="Times New Roman" panose="02020603050405020304" pitchFamily="18" charset="0"/>
                <a:cs typeface="Times New Roman" panose="02020603050405020304" pitchFamily="18" charset="0"/>
              </a:rPr>
              <a:t>perceived ease of use</a:t>
            </a:r>
            <a:r>
              <a:rPr lang="en-US" altLang="zh-TW" dirty="0">
                <a:latin typeface="Times New Roman" panose="02020603050405020304" pitchFamily="18" charset="0"/>
                <a:cs typeface="Times New Roman" panose="02020603050405020304" pitchFamily="18" charset="0"/>
              </a:rPr>
              <a:t> ” , which means the “</a:t>
            </a:r>
            <a:r>
              <a:rPr lang="en-US" altLang="zh-TW" b="1" dirty="0">
                <a:solidFill>
                  <a:srgbClr val="00B050"/>
                </a:solidFill>
                <a:latin typeface="Times New Roman" panose="02020603050405020304" pitchFamily="18" charset="0"/>
                <a:cs typeface="Times New Roman" panose="02020603050405020304" pitchFamily="18" charset="0"/>
              </a:rPr>
              <a:t>learning by doing </a:t>
            </a:r>
            <a:r>
              <a:rPr lang="en-US" altLang="zh-TW" dirty="0">
                <a:latin typeface="Times New Roman" panose="02020603050405020304" pitchFamily="18" charset="0"/>
                <a:cs typeface="Times New Roman" panose="02020603050405020304" pitchFamily="18" charset="0"/>
              </a:rPr>
              <a:t>” had significant on improving the student’s “perceived usefulness” and “perceived ease of use” in the “</a:t>
            </a:r>
            <a:r>
              <a:rPr lang="en-US" altLang="zh-TW" b="1" dirty="0">
                <a:latin typeface="Times New Roman" panose="02020603050405020304" pitchFamily="18" charset="0"/>
                <a:cs typeface="Times New Roman" panose="02020603050405020304" pitchFamily="18" charset="0"/>
              </a:rPr>
              <a:t>Flipped Robot film</a:t>
            </a:r>
            <a:r>
              <a:rPr lang="en-US" altLang="zh-TW" dirty="0">
                <a:latin typeface="Times New Roman" panose="02020603050405020304" pitchFamily="18" charset="0"/>
                <a:cs typeface="Times New Roman" panose="02020603050405020304" pitchFamily="18" charset="0"/>
              </a:rPr>
              <a:t>” and “ </a:t>
            </a:r>
            <a:r>
              <a:rPr lang="en-US" altLang="zh-TW" b="1" dirty="0">
                <a:latin typeface="Times New Roman" panose="02020603050405020304" pitchFamily="18" charset="0"/>
                <a:cs typeface="Times New Roman" panose="02020603050405020304" pitchFamily="18" charset="0"/>
              </a:rPr>
              <a:t>Flipped Robot on-site learning</a:t>
            </a:r>
            <a:r>
              <a:rPr lang="en-US" altLang="zh-TW" dirty="0">
                <a:latin typeface="Times New Roman" panose="02020603050405020304" pitchFamily="18" charset="0"/>
                <a:cs typeface="Times New Roman" panose="02020603050405020304" pitchFamily="18" charset="0"/>
              </a:rPr>
              <a:t>” as Table 2 shows.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CB93353-0ADB-44A4-8364-D083D7AEB8F9}"/>
              </a:ext>
            </a:extLst>
          </p:cNvPr>
          <p:cNvSpPr>
            <a:spLocks noGrp="1"/>
          </p:cNvSpPr>
          <p:nvPr>
            <p:ph type="sldNum" sz="quarter" idx="12"/>
          </p:nvPr>
        </p:nvSpPr>
        <p:spPr/>
        <p:txBody>
          <a:bodyPr/>
          <a:lstStyle/>
          <a:p>
            <a:pPr rtl="0"/>
            <a:fld id="{693B167E-EA96-4147-81DE-549160052C22}" type="slidenum">
              <a:rPr lang="en-US" altLang="zh-TW" noProof="0" smtClean="0"/>
              <a:t>31</a:t>
            </a:fld>
            <a:endParaRPr lang="zh-TW" altLang="en-US" noProof="0" dirty="0"/>
          </a:p>
        </p:txBody>
      </p:sp>
    </p:spTree>
    <p:extLst>
      <p:ext uri="{BB962C8B-B14F-4D97-AF65-F5344CB8AC3E}">
        <p14:creationId xmlns:p14="http://schemas.microsoft.com/office/powerpoint/2010/main" val="183144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2413" y="189723"/>
            <a:ext cx="9144000" cy="1144556"/>
          </a:xfrm>
        </p:spPr>
        <p:txBody>
          <a:bodyPr rtlCol="0">
            <a:normAutofit/>
          </a:bodyPr>
          <a:lstStyle/>
          <a:p>
            <a:r>
              <a:rPr lang="en-US" altLang="zh-TW" dirty="0"/>
              <a:t>ANCOVA result of the </a:t>
            </a:r>
            <a:r>
              <a:rPr lang="en-US" altLang="zh-TW" dirty="0">
                <a:solidFill>
                  <a:srgbClr val="FF0000"/>
                </a:solidFill>
              </a:rPr>
              <a:t>3rd</a:t>
            </a:r>
            <a:r>
              <a:rPr lang="en-US" altLang="zh-TW" dirty="0"/>
              <a:t> and </a:t>
            </a:r>
            <a:r>
              <a:rPr lang="en-US" altLang="zh-TW" dirty="0">
                <a:solidFill>
                  <a:srgbClr val="FF0000"/>
                </a:solidFill>
              </a:rPr>
              <a:t>4th</a:t>
            </a:r>
            <a:r>
              <a:rPr lang="en-US" altLang="zh-TW" dirty="0"/>
              <a:t> week</a:t>
            </a:r>
            <a:endParaRPr lang="zh-TW" altLang="en-US" dirty="0"/>
          </a:p>
        </p:txBody>
      </p:sp>
      <p:sp>
        <p:nvSpPr>
          <p:cNvPr id="3" name="投影片編號版面配置區 2">
            <a:extLst>
              <a:ext uri="{FF2B5EF4-FFF2-40B4-BE49-F238E27FC236}">
                <a16:creationId xmlns:a16="http://schemas.microsoft.com/office/drawing/2014/main" id="{B32F0CE6-82DB-4539-B858-D5C63BD8BE48}"/>
              </a:ext>
            </a:extLst>
          </p:cNvPr>
          <p:cNvSpPr>
            <a:spLocks noGrp="1"/>
          </p:cNvSpPr>
          <p:nvPr>
            <p:ph type="sldNum" sz="quarter" idx="12"/>
          </p:nvPr>
        </p:nvSpPr>
        <p:spPr/>
        <p:txBody>
          <a:bodyPr/>
          <a:lstStyle/>
          <a:p>
            <a:pPr rtl="0"/>
            <a:fld id="{693B167E-EA96-4147-81DE-549160052C22}" type="slidenum">
              <a:rPr lang="en-US" altLang="zh-TW" noProof="0" smtClean="0"/>
              <a:t>32</a:t>
            </a:fld>
            <a:endParaRPr lang="zh-TW" altLang="en-US" noProof="0" dirty="0"/>
          </a:p>
        </p:txBody>
      </p:sp>
      <p:pic>
        <p:nvPicPr>
          <p:cNvPr id="6" name="圖片 5">
            <a:extLst>
              <a:ext uri="{FF2B5EF4-FFF2-40B4-BE49-F238E27FC236}">
                <a16:creationId xmlns:a16="http://schemas.microsoft.com/office/drawing/2014/main" id="{AA8BEDB2-392B-445D-84EC-3C180CDF11B1}"/>
              </a:ext>
            </a:extLst>
          </p:cNvPr>
          <p:cNvPicPr>
            <a:picLocks noChangeAspect="1"/>
          </p:cNvPicPr>
          <p:nvPr/>
        </p:nvPicPr>
        <p:blipFill>
          <a:blip r:embed="rId3"/>
          <a:stretch>
            <a:fillRect/>
          </a:stretch>
        </p:blipFill>
        <p:spPr>
          <a:xfrm>
            <a:off x="1341437" y="2230115"/>
            <a:ext cx="9505950" cy="4657725"/>
          </a:xfrm>
          <a:prstGeom prst="rect">
            <a:avLst/>
          </a:prstGeom>
        </p:spPr>
      </p:pic>
    </p:spTree>
    <p:extLst>
      <p:ext uri="{BB962C8B-B14F-4D97-AF65-F5344CB8AC3E}">
        <p14:creationId xmlns:p14="http://schemas.microsoft.com/office/powerpoint/2010/main" val="199080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pPr rtl="0"/>
            <a:r>
              <a:rPr lang="en-US" altLang="zh-TW" dirty="0"/>
              <a:t>Results 3</a:t>
            </a:r>
            <a:r>
              <a:rPr lang="zh-TW" altLang="en-US" dirty="0">
                <a:latin typeface="標楷體" panose="03000509000000000000" pitchFamily="65" charset="-120"/>
                <a:ea typeface="標楷體" panose="03000509000000000000" pitchFamily="65" charset="-120"/>
              </a:rPr>
              <a:t>：</a:t>
            </a:r>
            <a:br>
              <a:rPr lang="en-US" altLang="zh-TW" dirty="0">
                <a:latin typeface="標楷體" panose="03000509000000000000" pitchFamily="65" charset="-120"/>
                <a:ea typeface="標楷體" panose="03000509000000000000" pitchFamily="65" charset="-120"/>
              </a:rPr>
            </a:br>
            <a:r>
              <a:rPr lang="en-US" altLang="zh-TW" dirty="0">
                <a:latin typeface="+mn-ea"/>
                <a:ea typeface="+mn-ea"/>
              </a:rPr>
              <a:t>Open-ended </a:t>
            </a:r>
            <a:r>
              <a:rPr lang="en-US" altLang="zh-TW" dirty="0"/>
              <a:t>interview</a:t>
            </a:r>
            <a:endParaRPr lang="zh-TW" altLang="en-US" dirty="0"/>
          </a:p>
        </p:txBody>
      </p:sp>
      <p:sp>
        <p:nvSpPr>
          <p:cNvPr id="14" name="內容預留位置 13"/>
          <p:cNvSpPr>
            <a:spLocks noGrp="1"/>
          </p:cNvSpPr>
          <p:nvPr>
            <p:ph idx="1"/>
          </p:nvPr>
        </p:nvSpPr>
        <p:spPr/>
        <p:txBody>
          <a:bodyPr rtlCol="0">
            <a:normAutofit/>
          </a:bodyPr>
          <a:lstStyle/>
          <a:p>
            <a:r>
              <a:rPr lang="en-US" altLang="zh-TW" dirty="0">
                <a:latin typeface="Times New Roman" panose="02020603050405020304" pitchFamily="18" charset="0"/>
                <a:cs typeface="Times New Roman" panose="02020603050405020304" pitchFamily="18" charset="0"/>
              </a:rPr>
              <a:t>According to the qualitative interview results on ten members of each group, there’re 10 members of the Indigenous group all expressed their preference for using their own ethnic cultural film as learning tool for “Situated-learning”, among them, six members confirmed that robot teaching can effectively enhance learning efficiency.</a:t>
            </a:r>
          </a:p>
          <a:p>
            <a:r>
              <a:rPr lang="en-US" altLang="zh-TW" dirty="0">
                <a:latin typeface="Times New Roman" panose="02020603050405020304" pitchFamily="18" charset="0"/>
                <a:cs typeface="Times New Roman" panose="02020603050405020304" pitchFamily="18" charset="0"/>
              </a:rPr>
              <a:t>On the contrary, there are five members of the Han group complained that they did not have enough time to continue learning robots, and another three had disregarded the opinion of Indigenous cultural films as learning tool</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7D479F7-5198-49B7-896D-69982E96DFBD}"/>
              </a:ext>
            </a:extLst>
          </p:cNvPr>
          <p:cNvSpPr>
            <a:spLocks noGrp="1"/>
          </p:cNvSpPr>
          <p:nvPr>
            <p:ph type="sldNum" sz="quarter" idx="12"/>
          </p:nvPr>
        </p:nvSpPr>
        <p:spPr/>
        <p:txBody>
          <a:bodyPr/>
          <a:lstStyle/>
          <a:p>
            <a:pPr rtl="0"/>
            <a:fld id="{693B167E-EA96-4147-81DE-549160052C22}" type="slidenum">
              <a:rPr lang="en-US" altLang="zh-TW" noProof="0" smtClean="0"/>
              <a:t>33</a:t>
            </a:fld>
            <a:endParaRPr lang="zh-TW" altLang="en-US" noProof="0" dirty="0"/>
          </a:p>
        </p:txBody>
      </p:sp>
    </p:spTree>
    <p:extLst>
      <p:ext uri="{BB962C8B-B14F-4D97-AF65-F5344CB8AC3E}">
        <p14:creationId xmlns:p14="http://schemas.microsoft.com/office/powerpoint/2010/main" val="172451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Discussion and conclusions</a:t>
            </a:r>
            <a:endParaRPr lang="zh-TW" altLang="en-US" dirty="0"/>
          </a:p>
        </p:txBody>
      </p:sp>
      <p:sp>
        <p:nvSpPr>
          <p:cNvPr id="14" name="內容預留位置 13"/>
          <p:cNvSpPr>
            <a:spLocks noGrp="1"/>
          </p:cNvSpPr>
          <p:nvPr>
            <p:ph idx="1"/>
          </p:nvPr>
        </p:nvSpPr>
        <p:spPr/>
        <p:txBody>
          <a:bodyPr rtlCol="0"/>
          <a:lstStyle/>
          <a:p>
            <a:r>
              <a:rPr lang="en-US" altLang="zh-TW" dirty="0">
                <a:latin typeface="Times New Roman" panose="02020603050405020304" pitchFamily="18" charset="0"/>
                <a:cs typeface="Times New Roman" panose="02020603050405020304" pitchFamily="18" charset="0"/>
              </a:rPr>
              <a:t>Students’ cultural background would not affect their learning performances or perceptions in the “ learning by doing ” context, which is mainly mission-oriented and is not related to culture comparison.</a:t>
            </a:r>
          </a:p>
          <a:p>
            <a:r>
              <a:rPr lang="en-US" altLang="zh-TW" dirty="0">
                <a:latin typeface="Times New Roman" panose="02020603050405020304" pitchFamily="18" charset="0"/>
                <a:cs typeface="Times New Roman" panose="02020603050405020304" pitchFamily="18" charset="0"/>
              </a:rPr>
              <a:t>On the contrary, in the “ Situated-learning ” context, students with different cultural backgrounds might have different learning performances or perceptions. </a:t>
            </a:r>
          </a:p>
          <a:p>
            <a:r>
              <a:rPr lang="en-US" altLang="zh-TW" dirty="0">
                <a:latin typeface="Times New Roman" panose="02020603050405020304" pitchFamily="18" charset="0"/>
                <a:cs typeface="Times New Roman" panose="02020603050405020304" pitchFamily="18" charset="0"/>
              </a:rPr>
              <a:t>Accordingly, this study suggests that researchers need to consider the effects of cultural backgrounds in “ situated learning ” activities.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6EE3DE1-BC88-446D-A47C-4FA803F8BA4B}"/>
              </a:ext>
            </a:extLst>
          </p:cNvPr>
          <p:cNvSpPr>
            <a:spLocks noGrp="1"/>
          </p:cNvSpPr>
          <p:nvPr>
            <p:ph type="sldNum" sz="quarter" idx="12"/>
          </p:nvPr>
        </p:nvSpPr>
        <p:spPr/>
        <p:txBody>
          <a:bodyPr/>
          <a:lstStyle/>
          <a:p>
            <a:pPr rtl="0"/>
            <a:fld id="{693B167E-EA96-4147-81DE-549160052C22}" type="slidenum">
              <a:rPr lang="en-US" altLang="zh-TW" noProof="0" smtClean="0"/>
              <a:t>34</a:t>
            </a:fld>
            <a:endParaRPr lang="zh-TW" altLang="en-US" noProof="0" dirty="0"/>
          </a:p>
        </p:txBody>
      </p:sp>
    </p:spTree>
    <p:extLst>
      <p:ext uri="{BB962C8B-B14F-4D97-AF65-F5344CB8AC3E}">
        <p14:creationId xmlns:p14="http://schemas.microsoft.com/office/powerpoint/2010/main" val="10416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Suggestions</a:t>
            </a:r>
            <a:endParaRPr lang="zh-TW" altLang="en-US" dirty="0"/>
          </a:p>
        </p:txBody>
      </p:sp>
      <p:sp>
        <p:nvSpPr>
          <p:cNvPr id="14" name="內容預留位置 13"/>
          <p:cNvSpPr>
            <a:spLocks noGrp="1"/>
          </p:cNvSpPr>
          <p:nvPr>
            <p:ph idx="1"/>
          </p:nvPr>
        </p:nvSpPr>
        <p:spPr/>
        <p:txBody>
          <a:bodyPr rtlCol="0"/>
          <a:lstStyle/>
          <a:p>
            <a:r>
              <a:rPr lang="en-US" altLang="zh-TW" dirty="0">
                <a:latin typeface="Times New Roman" panose="02020603050405020304" pitchFamily="18" charset="0"/>
                <a:cs typeface="Times New Roman" panose="02020603050405020304" pitchFamily="18" charset="0"/>
              </a:rPr>
              <a:t>This study suggests future researchers, when discussing cultural differences, should consider the effectiveness of  “ learning” exist in “ a context in which learners apply in the cognitive process” rather than “ whether a culture has a cognitive process ”.</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B435DFA-8071-41D3-ABF7-4E8B19D1E4AC}"/>
              </a:ext>
            </a:extLst>
          </p:cNvPr>
          <p:cNvSpPr>
            <a:spLocks noGrp="1"/>
          </p:cNvSpPr>
          <p:nvPr>
            <p:ph type="sldNum" sz="quarter" idx="12"/>
          </p:nvPr>
        </p:nvSpPr>
        <p:spPr/>
        <p:txBody>
          <a:bodyPr/>
          <a:lstStyle/>
          <a:p>
            <a:pPr rtl="0"/>
            <a:fld id="{693B167E-EA96-4147-81DE-549160052C22}" type="slidenum">
              <a:rPr lang="en-US" altLang="zh-TW" noProof="0" smtClean="0"/>
              <a:t>35</a:t>
            </a:fld>
            <a:endParaRPr lang="zh-TW" altLang="en-US" noProof="0" dirty="0"/>
          </a:p>
        </p:txBody>
      </p:sp>
    </p:spTree>
    <p:extLst>
      <p:ext uri="{BB962C8B-B14F-4D97-AF65-F5344CB8AC3E}">
        <p14:creationId xmlns:p14="http://schemas.microsoft.com/office/powerpoint/2010/main" val="131210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The end</a:t>
            </a:r>
            <a:endParaRPr lang="zh-TW" altLang="en-US" dirty="0"/>
          </a:p>
        </p:txBody>
      </p:sp>
      <p:sp>
        <p:nvSpPr>
          <p:cNvPr id="14" name="內容預留位置 13"/>
          <p:cNvSpPr>
            <a:spLocks noGrp="1"/>
          </p:cNvSpPr>
          <p:nvPr>
            <p:ph idx="1"/>
          </p:nvPr>
        </p:nvSpPr>
        <p:spPr/>
        <p:txBody>
          <a:bodyPr rtlCol="0">
            <a:normAutofit/>
          </a:bodyPr>
          <a:lstStyle/>
          <a:p>
            <a:r>
              <a:rPr lang="en-US" altLang="zh-TW" sz="5400" dirty="0">
                <a:latin typeface="Times New Roman" panose="02020603050405020304" pitchFamily="18" charset="0"/>
                <a:cs typeface="Times New Roman" panose="02020603050405020304" pitchFamily="18" charset="0"/>
              </a:rPr>
              <a:t>Dear Lords,</a:t>
            </a:r>
          </a:p>
          <a:p>
            <a:pPr marL="0" indent="0">
              <a:buNone/>
            </a:pPr>
            <a:r>
              <a:rPr lang="en-US" altLang="zh-TW" sz="5400" dirty="0">
                <a:latin typeface="Times New Roman" panose="02020603050405020304" pitchFamily="18" charset="0"/>
                <a:cs typeface="Times New Roman" panose="02020603050405020304" pitchFamily="18" charset="0"/>
              </a:rPr>
              <a:t>Thanks for your kindly listening,</a:t>
            </a:r>
            <a:endParaRPr lang="zh-TW" altLang="en-US" sz="54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B435DFA-8071-41D3-ABF7-4E8B19D1E4AC}"/>
              </a:ext>
            </a:extLst>
          </p:cNvPr>
          <p:cNvSpPr>
            <a:spLocks noGrp="1"/>
          </p:cNvSpPr>
          <p:nvPr>
            <p:ph type="sldNum" sz="quarter" idx="12"/>
          </p:nvPr>
        </p:nvSpPr>
        <p:spPr/>
        <p:txBody>
          <a:bodyPr/>
          <a:lstStyle/>
          <a:p>
            <a:pPr rtl="0"/>
            <a:fld id="{693B167E-EA96-4147-81DE-549160052C22}" type="slidenum">
              <a:rPr lang="en-US" altLang="zh-TW" noProof="0" smtClean="0"/>
              <a:t>36</a:t>
            </a:fld>
            <a:endParaRPr lang="zh-TW" altLang="en-US" noProof="0" dirty="0"/>
          </a:p>
        </p:txBody>
      </p:sp>
    </p:spTree>
    <p:extLst>
      <p:ext uri="{BB962C8B-B14F-4D97-AF65-F5344CB8AC3E}">
        <p14:creationId xmlns:p14="http://schemas.microsoft.com/office/powerpoint/2010/main" val="28415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Review-Situational learning 2</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lnSpcReduction="10000"/>
          </a:bodyPr>
          <a:lstStyle/>
          <a:p>
            <a:r>
              <a:rPr lang="en-US" altLang="zh-TW" dirty="0" err="1">
                <a:latin typeface="Times New Roman" panose="02020603050405020304" pitchFamily="18" charset="0"/>
                <a:cs typeface="Times New Roman" panose="02020603050405020304" pitchFamily="18" charset="0"/>
              </a:rPr>
              <a:t>Barab</a:t>
            </a:r>
            <a:r>
              <a:rPr lang="en-US" altLang="zh-TW" dirty="0">
                <a:latin typeface="Times New Roman" panose="02020603050405020304" pitchFamily="18" charset="0"/>
                <a:cs typeface="Times New Roman" panose="02020603050405020304" pitchFamily="18" charset="0"/>
              </a:rPr>
              <a:t> and Duffy (2000) believe that curriculum design based on “ Situational Learning ” should grasp two key points:</a:t>
            </a:r>
          </a:p>
          <a:p>
            <a:r>
              <a:rPr lang="en-US" altLang="zh-TW" dirty="0">
                <a:latin typeface="Times New Roman" panose="02020603050405020304" pitchFamily="18" charset="0"/>
                <a:cs typeface="Times New Roman" panose="02020603050405020304" pitchFamily="18" charset="0"/>
              </a:rPr>
              <a:t>To meet specific learning needs, Authentic Learners’ activities should be integrated into learning environment, creating situations that enable them to think and solve practical problems (Senge, 1994).</a:t>
            </a:r>
          </a:p>
          <a:p>
            <a:r>
              <a:rPr lang="en-US" altLang="zh-TW" dirty="0">
                <a:latin typeface="Times New Roman" panose="02020603050405020304" pitchFamily="18" charset="0"/>
                <a:cs typeface="Times New Roman" panose="02020603050405020304" pitchFamily="18" charset="0"/>
              </a:rPr>
              <a:t>The teaching design ethic context stories should focus more on anthropological perspectives (Lave, 1996), and enter culture through story and socialization (Malinowski, 1979).</a:t>
            </a:r>
          </a:p>
          <a:p>
            <a:r>
              <a:rPr lang="en-US" altLang="zh-TW" dirty="0">
                <a:latin typeface="Times New Roman" panose="02020603050405020304" pitchFamily="18" charset="0"/>
                <a:cs typeface="Times New Roman" panose="02020603050405020304" pitchFamily="18" charset="0"/>
              </a:rPr>
              <a:t>According to James (1890), individuals contribute to the integration of situations through the motives and goals of self-contribution, as well as the community's approval and incentives. They also see peers watching various videos or developing contextual products. experience (</a:t>
            </a:r>
            <a:r>
              <a:rPr lang="en-US" altLang="zh-TW" dirty="0" err="1">
                <a:latin typeface="Times New Roman" panose="02020603050405020304" pitchFamily="18" charset="0"/>
                <a:cs typeface="Times New Roman" panose="02020603050405020304" pitchFamily="18" charset="0"/>
              </a:rPr>
              <a:t>Comello</a:t>
            </a:r>
            <a:r>
              <a:rPr lang="en-US" altLang="zh-TW" dirty="0">
                <a:latin typeface="Times New Roman" panose="02020603050405020304" pitchFamily="18" charset="0"/>
                <a:cs typeface="Times New Roman" panose="02020603050405020304" pitchFamily="18" charset="0"/>
              </a:rPr>
              <a:t> &amp; MLG, 2009).</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29873BD-543D-4BD8-816B-322FD9D9E445}"/>
              </a:ext>
            </a:extLst>
          </p:cNvPr>
          <p:cNvSpPr>
            <a:spLocks noGrp="1"/>
          </p:cNvSpPr>
          <p:nvPr>
            <p:ph type="sldNum" sz="quarter" idx="12"/>
          </p:nvPr>
        </p:nvSpPr>
        <p:spPr/>
        <p:txBody>
          <a:bodyPr/>
          <a:lstStyle/>
          <a:p>
            <a:pPr rtl="0"/>
            <a:fld id="{693B167E-EA96-4147-81DE-549160052C22}" type="slidenum">
              <a:rPr lang="en-US" altLang="zh-TW" noProof="0" smtClean="0"/>
              <a:t>4</a:t>
            </a:fld>
            <a:endParaRPr lang="zh-TW" altLang="en-US" noProof="0" dirty="0"/>
          </a:p>
        </p:txBody>
      </p:sp>
    </p:spTree>
    <p:extLst>
      <p:ext uri="{BB962C8B-B14F-4D97-AF65-F5344CB8AC3E}">
        <p14:creationId xmlns:p14="http://schemas.microsoft.com/office/powerpoint/2010/main" val="202777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Review-Situational learning 3</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r>
              <a:rPr lang="en-US" altLang="zh-TW" dirty="0">
                <a:latin typeface="Times New Roman" panose="02020603050405020304" pitchFamily="18" charset="0"/>
                <a:cs typeface="Times New Roman" panose="02020603050405020304" pitchFamily="18" charset="0"/>
              </a:rPr>
              <a:t>When the learning environment is created, it make learning easier, the natural learning environment enable learners return to reality and informal issues and the dialogue contributed by the participants, to construct solutions to solve problem with collaborative learning(Courtney and Maben-Crouch, 1996). </a:t>
            </a:r>
          </a:p>
          <a:p>
            <a:r>
              <a:rPr lang="en-US" altLang="zh-TW" dirty="0">
                <a:latin typeface="Times New Roman" panose="02020603050405020304" pitchFamily="18" charset="0"/>
                <a:cs typeface="Times New Roman" panose="02020603050405020304" pitchFamily="18" charset="0"/>
              </a:rPr>
              <a:t>Young (1993) suggested that teachers designing “situational learning” in the classroom should guiding learners involved in a complex, practical, and problem-centered behaviors to obtain knowledge.</a:t>
            </a:r>
          </a:p>
          <a:p>
            <a:r>
              <a:rPr lang="en-US" altLang="zh-TW" dirty="0">
                <a:latin typeface="Times New Roman" panose="02020603050405020304" pitchFamily="18" charset="0"/>
                <a:cs typeface="Times New Roman" panose="02020603050405020304" pitchFamily="18" charset="0"/>
              </a:rPr>
              <a:t>The environment encourages the learners to understand and increase empathy so that they can better understand the context and clues of learning (</a:t>
            </a:r>
            <a:r>
              <a:rPr lang="en-US" altLang="zh-TW" dirty="0" err="1">
                <a:latin typeface="Times New Roman" panose="02020603050405020304" pitchFamily="18" charset="0"/>
                <a:cs typeface="Times New Roman" panose="02020603050405020304" pitchFamily="18" charset="0"/>
              </a:rPr>
              <a:t>Ottosson</a:t>
            </a:r>
            <a:r>
              <a:rPr lang="en-US" altLang="zh-TW" dirty="0">
                <a:latin typeface="Times New Roman" panose="02020603050405020304" pitchFamily="18" charset="0"/>
                <a:cs typeface="Times New Roman" panose="02020603050405020304" pitchFamily="18" charset="0"/>
              </a:rPr>
              <a:t>, 1997).</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F929AF3-D171-4252-B9BF-7DF101D633AC}"/>
              </a:ext>
            </a:extLst>
          </p:cNvPr>
          <p:cNvSpPr>
            <a:spLocks noGrp="1"/>
          </p:cNvSpPr>
          <p:nvPr>
            <p:ph type="sldNum" sz="quarter" idx="12"/>
          </p:nvPr>
        </p:nvSpPr>
        <p:spPr/>
        <p:txBody>
          <a:bodyPr/>
          <a:lstStyle/>
          <a:p>
            <a:pPr rtl="0"/>
            <a:fld id="{693B167E-EA96-4147-81DE-549160052C22}" type="slidenum">
              <a:rPr lang="en-US" altLang="zh-TW" noProof="0" smtClean="0"/>
              <a:t>5</a:t>
            </a:fld>
            <a:endParaRPr lang="zh-TW" altLang="en-US" noProof="0" dirty="0"/>
          </a:p>
        </p:txBody>
      </p:sp>
    </p:spTree>
    <p:extLst>
      <p:ext uri="{BB962C8B-B14F-4D97-AF65-F5344CB8AC3E}">
        <p14:creationId xmlns:p14="http://schemas.microsoft.com/office/powerpoint/2010/main" val="12769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Review-Learning by doing 1</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r>
              <a:rPr lang="en-US" altLang="zh-TW" dirty="0">
                <a:latin typeface="Times New Roman" panose="02020603050405020304" pitchFamily="18" charset="0"/>
                <a:cs typeface="Times New Roman" panose="02020603050405020304" pitchFamily="18" charset="0"/>
              </a:rPr>
              <a:t>The United States put forward the "American Competitiveness Initiative" in its State of the Union address and believes that the key to maintaining the future national science and technology competitiveness is to cultivate talents with STEM literacy (Bush, 2006). </a:t>
            </a:r>
          </a:p>
          <a:p>
            <a:r>
              <a:rPr lang="en-US" altLang="zh-TW" dirty="0">
                <a:latin typeface="Times New Roman" panose="02020603050405020304" pitchFamily="18" charset="0"/>
                <a:cs typeface="Times New Roman" panose="02020603050405020304" pitchFamily="18" charset="0"/>
              </a:rPr>
              <a:t>STEM is a fusion of practice and interactive teaching strategies in Science, Technology, Engineering, and Mathematics to develop students' abilities to obtain knowledge and innovation in science and technology (Wendell &amp; Rogers, 2013; Kristen &amp; Chris, 2013; McDonald, 2012; </a:t>
            </a:r>
            <a:r>
              <a:rPr lang="en-US" altLang="zh-TW" dirty="0" err="1">
                <a:latin typeface="Times New Roman" panose="02020603050405020304" pitchFamily="18" charset="0"/>
                <a:cs typeface="Times New Roman" panose="02020603050405020304" pitchFamily="18" charset="0"/>
              </a:rPr>
              <a:t>Guzey</a:t>
            </a:r>
            <a:r>
              <a:rPr lang="en-US" altLang="zh-TW" dirty="0">
                <a:latin typeface="Times New Roman" panose="02020603050405020304" pitchFamily="18" charset="0"/>
                <a:cs typeface="Times New Roman" panose="02020603050405020304" pitchFamily="18" charset="0"/>
              </a:rPr>
              <a:t> , </a:t>
            </a:r>
            <a:r>
              <a:rPr lang="en-US" altLang="zh-TW" dirty="0" err="1">
                <a:latin typeface="Times New Roman" panose="02020603050405020304" pitchFamily="18" charset="0"/>
                <a:cs typeface="Times New Roman" panose="02020603050405020304" pitchFamily="18" charset="0"/>
              </a:rPr>
              <a:t>Roehrig</a:t>
            </a:r>
            <a:r>
              <a:rPr lang="en-US" altLang="zh-TW" dirty="0">
                <a:latin typeface="Times New Roman" panose="02020603050405020304" pitchFamily="18" charset="0"/>
                <a:cs typeface="Times New Roman" panose="02020603050405020304" pitchFamily="18" charset="0"/>
              </a:rPr>
              <a:t>, Tank, Moore, &amp; Wang, 2014; Petit, Ganesh, &amp; </a:t>
            </a:r>
            <a:r>
              <a:rPr lang="en-US" altLang="zh-TW" dirty="0" err="1">
                <a:latin typeface="Times New Roman" panose="02020603050405020304" pitchFamily="18" charset="0"/>
                <a:cs typeface="Times New Roman" panose="02020603050405020304" pitchFamily="18" charset="0"/>
              </a:rPr>
              <a:t>Kheddar</a:t>
            </a:r>
            <a:r>
              <a:rPr lang="en-US" altLang="zh-TW" dirty="0">
                <a:latin typeface="Times New Roman" panose="02020603050405020304" pitchFamily="18" charset="0"/>
                <a:cs typeface="Times New Roman" panose="02020603050405020304" pitchFamily="18" charset="0"/>
              </a:rPr>
              <a:t>, 2015),</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9D18CE8-5947-425F-ADB9-CDE8B518CF48}"/>
              </a:ext>
            </a:extLst>
          </p:cNvPr>
          <p:cNvSpPr>
            <a:spLocks noGrp="1"/>
          </p:cNvSpPr>
          <p:nvPr>
            <p:ph type="sldNum" sz="quarter" idx="12"/>
          </p:nvPr>
        </p:nvSpPr>
        <p:spPr/>
        <p:txBody>
          <a:bodyPr/>
          <a:lstStyle/>
          <a:p>
            <a:pPr rtl="0"/>
            <a:fld id="{693B167E-EA96-4147-81DE-549160052C22}" type="slidenum">
              <a:rPr lang="en-US" altLang="zh-TW" noProof="0" smtClean="0"/>
              <a:t>6</a:t>
            </a:fld>
            <a:endParaRPr lang="zh-TW" altLang="en-US" noProof="0" dirty="0"/>
          </a:p>
        </p:txBody>
      </p:sp>
    </p:spTree>
    <p:extLst>
      <p:ext uri="{BB962C8B-B14F-4D97-AF65-F5344CB8AC3E}">
        <p14:creationId xmlns:p14="http://schemas.microsoft.com/office/powerpoint/2010/main" val="343093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Review-Learning by doing 2</a:t>
            </a:r>
            <a:endParaRPr lang="zh-TW" altLang="en-US" dirty="0"/>
          </a:p>
        </p:txBody>
      </p:sp>
      <p:sp>
        <p:nvSpPr>
          <p:cNvPr id="14" name="內容預留位置 13"/>
          <p:cNvSpPr>
            <a:spLocks noGrp="1"/>
          </p:cNvSpPr>
          <p:nvPr>
            <p:ph idx="1"/>
          </p:nvPr>
        </p:nvSpPr>
        <p:spPr>
          <a:xfrm>
            <a:off x="1522413" y="1905000"/>
            <a:ext cx="9144000" cy="4332312"/>
          </a:xfrm>
        </p:spPr>
        <p:txBody>
          <a:bodyPr rtlCol="0">
            <a:normAutofit/>
          </a:bodyPr>
          <a:lstStyle/>
          <a:p>
            <a:r>
              <a:rPr lang="en-US" altLang="zh-TW" dirty="0">
                <a:latin typeface="Times New Roman" panose="02020603050405020304" pitchFamily="18" charset="0"/>
                <a:cs typeface="Times New Roman" panose="02020603050405020304" pitchFamily="18" charset="0"/>
              </a:rPr>
              <a:t>Lin, Deng, Chai, &amp; Tsai (2013) finds the relationship between learner's science learning of self-efficacy and scientific knowledge and belief the concept and method of scientific learning (</a:t>
            </a:r>
            <a:r>
              <a:rPr lang="en-US" altLang="zh-TW" dirty="0" err="1">
                <a:latin typeface="Times New Roman" panose="02020603050405020304" pitchFamily="18" charset="0"/>
                <a:cs typeface="Times New Roman" panose="02020603050405020304" pitchFamily="18" charset="0"/>
              </a:rPr>
              <a:t>Chiou</a:t>
            </a:r>
            <a:r>
              <a:rPr lang="en-US" altLang="zh-TW" dirty="0">
                <a:latin typeface="Times New Roman" panose="02020603050405020304" pitchFamily="18" charset="0"/>
                <a:cs typeface="Times New Roman" panose="02020603050405020304" pitchFamily="18" charset="0"/>
              </a:rPr>
              <a:t>, Liang, &amp; Tsai, 2012) </a:t>
            </a:r>
          </a:p>
          <a:p>
            <a:r>
              <a:rPr lang="en-US" altLang="zh-TW" dirty="0">
                <a:latin typeface="Times New Roman" panose="02020603050405020304" pitchFamily="18" charset="0"/>
                <a:cs typeface="Times New Roman" panose="02020603050405020304" pitchFamily="18" charset="0"/>
              </a:rPr>
              <a:t>Lin and Tsai (2012) divided the scientific learning self-efficacy into five aspects in order to understand learners’ self-efficacy in scientific learning. The following sub-items are as follows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2CA2DA29-A8C3-4244-AE1D-E4E17E6BAF41}"/>
              </a:ext>
            </a:extLst>
          </p:cNvPr>
          <p:cNvSpPr>
            <a:spLocks noGrp="1"/>
          </p:cNvSpPr>
          <p:nvPr>
            <p:ph type="sldNum" sz="quarter" idx="12"/>
          </p:nvPr>
        </p:nvSpPr>
        <p:spPr/>
        <p:txBody>
          <a:bodyPr/>
          <a:lstStyle/>
          <a:p>
            <a:pPr rtl="0"/>
            <a:fld id="{693B167E-EA96-4147-81DE-549160052C22}" type="slidenum">
              <a:rPr lang="en-US" altLang="zh-TW" noProof="0" smtClean="0"/>
              <a:t>7</a:t>
            </a:fld>
            <a:endParaRPr lang="zh-TW" altLang="en-US" noProof="0" dirty="0"/>
          </a:p>
        </p:txBody>
      </p:sp>
    </p:spTree>
    <p:extLst>
      <p:ext uri="{BB962C8B-B14F-4D97-AF65-F5344CB8AC3E}">
        <p14:creationId xmlns:p14="http://schemas.microsoft.com/office/powerpoint/2010/main" val="8490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Review-Learning by doing 3</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Conceptual understanding</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the understanding and application of cognitive skills in scientific knowledge.</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 higher-order cognitive skills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Higher-order Cognitive skill</a:t>
            </a:r>
          </a:p>
          <a:p>
            <a:pPr marL="617220" indent="-34290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Practical Work</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the cognitive or psychological level to complete the scientific experiment.</a:t>
            </a:r>
          </a:p>
          <a:p>
            <a:pPr indent="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 Everyday Application</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the application of scientific knowledge in life.</a:t>
            </a:r>
          </a:p>
          <a:p>
            <a:pPr indent="0">
              <a:buClr>
                <a:srgbClr val="FF0000"/>
              </a:buClr>
              <a:buFont typeface="Wingdings" panose="05000000000000000000" pitchFamily="2" charset="2"/>
              <a:buChar char="ü"/>
            </a:pPr>
            <a:r>
              <a:rPr lang="en-US" altLang="zh-TW" dirty="0">
                <a:latin typeface="Times New Roman" panose="02020603050405020304" pitchFamily="18" charset="0"/>
                <a:cs typeface="Times New Roman" panose="02020603050405020304" pitchFamily="18" charset="0"/>
              </a:rPr>
              <a:t> Social Communication</a:t>
            </a:r>
            <a:r>
              <a:rPr lang="zh-TW" altLang="en-US" dirty="0">
                <a:latin typeface="Times New Roman" panose="02020603050405020304" pitchFamily="18" charset="0"/>
                <a:cs typeface="Times New Roman" panose="02020603050405020304" pitchFamily="18" charset="0"/>
              </a:rPr>
              <a:t>：</a:t>
            </a:r>
            <a:r>
              <a:rPr lang="en-US" altLang="zh-TW" dirty="0">
                <a:latin typeface="Times New Roman" panose="02020603050405020304" pitchFamily="18" charset="0"/>
                <a:cs typeface="Times New Roman" panose="02020603050405020304" pitchFamily="18" charset="0"/>
              </a:rPr>
              <a:t>the ability to discuss scientific knowledge with colleagues or friends.</a:t>
            </a:r>
          </a:p>
        </p:txBody>
      </p:sp>
      <p:sp>
        <p:nvSpPr>
          <p:cNvPr id="2" name="投影片編號版面配置區 1">
            <a:extLst>
              <a:ext uri="{FF2B5EF4-FFF2-40B4-BE49-F238E27FC236}">
                <a16:creationId xmlns:a16="http://schemas.microsoft.com/office/drawing/2014/main" id="{ED9AA1F1-3953-4090-A7E0-21DD1A434F35}"/>
              </a:ext>
            </a:extLst>
          </p:cNvPr>
          <p:cNvSpPr>
            <a:spLocks noGrp="1"/>
          </p:cNvSpPr>
          <p:nvPr>
            <p:ph type="sldNum" sz="quarter" idx="12"/>
          </p:nvPr>
        </p:nvSpPr>
        <p:spPr/>
        <p:txBody>
          <a:bodyPr/>
          <a:lstStyle/>
          <a:p>
            <a:pPr rtl="0"/>
            <a:fld id="{693B167E-EA96-4147-81DE-549160052C22}" type="slidenum">
              <a:rPr lang="en-US" altLang="zh-TW" noProof="0" smtClean="0"/>
              <a:t>8</a:t>
            </a:fld>
            <a:endParaRPr lang="zh-TW" altLang="en-US" noProof="0" dirty="0"/>
          </a:p>
        </p:txBody>
      </p:sp>
    </p:spTree>
    <p:extLst>
      <p:ext uri="{BB962C8B-B14F-4D97-AF65-F5344CB8AC3E}">
        <p14:creationId xmlns:p14="http://schemas.microsoft.com/office/powerpoint/2010/main" val="20854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rtlCol="0"/>
          <a:lstStyle/>
          <a:p>
            <a:r>
              <a:rPr lang="en-US" altLang="zh-TW" dirty="0"/>
              <a:t>Literature Review-Learning by doing 4</a:t>
            </a:r>
            <a:endParaRPr lang="zh-TW" altLang="en-US" dirty="0"/>
          </a:p>
        </p:txBody>
      </p:sp>
      <p:sp>
        <p:nvSpPr>
          <p:cNvPr id="14" name="內容預留位置 13"/>
          <p:cNvSpPr>
            <a:spLocks noGrp="1"/>
          </p:cNvSpPr>
          <p:nvPr>
            <p:ph idx="1"/>
          </p:nvPr>
        </p:nvSpPr>
        <p:spPr>
          <a:xfrm>
            <a:off x="1522413" y="1905000"/>
            <a:ext cx="9144000" cy="4953000"/>
          </a:xfrm>
        </p:spPr>
        <p:txBody>
          <a:bodyPr rtlCol="0">
            <a:normAutofit/>
          </a:bodyPr>
          <a:lstStyle/>
          <a:p>
            <a:r>
              <a:rPr lang="en-US" altLang="zh-TW" dirty="0">
                <a:latin typeface="Times New Roman" panose="02020603050405020304" pitchFamily="18" charset="0"/>
                <a:cs typeface="Times New Roman" panose="02020603050405020304" pitchFamily="18" charset="0"/>
              </a:rPr>
              <a:t>The robot possesses the characteristics of diverse knowledge. Natalia and </a:t>
            </a:r>
            <a:r>
              <a:rPr lang="en-US" altLang="zh-TW" dirty="0" err="1">
                <a:latin typeface="Times New Roman" panose="02020603050405020304" pitchFamily="18" charset="0"/>
                <a:cs typeface="Times New Roman" panose="02020603050405020304" pitchFamily="18" charset="0"/>
              </a:rPr>
              <a:t>Friederike</a:t>
            </a:r>
            <a:r>
              <a:rPr lang="en-US" altLang="zh-TW" dirty="0">
                <a:latin typeface="Times New Roman" panose="02020603050405020304" pitchFamily="18" charset="0"/>
                <a:cs typeface="Times New Roman" panose="02020603050405020304" pitchFamily="18" charset="0"/>
              </a:rPr>
              <a:t> (2015) have demonstrated that the application of robots in education has a significant correlation with science, technology, engineering, and mathematics. </a:t>
            </a:r>
          </a:p>
          <a:p>
            <a:r>
              <a:rPr lang="en-US" altLang="zh-TW" dirty="0">
                <a:latin typeface="Times New Roman" panose="02020603050405020304" pitchFamily="18" charset="0"/>
                <a:cs typeface="Times New Roman" panose="02020603050405020304" pitchFamily="18" charset="0"/>
              </a:rPr>
              <a:t>Xu and Tsai (2014) found that teaching through robot programs is helpful to increase the learning achievement of students with low motivation.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50FFD7F-C9DD-41FE-AB89-B9E965C07F06}"/>
              </a:ext>
            </a:extLst>
          </p:cNvPr>
          <p:cNvSpPr>
            <a:spLocks noGrp="1"/>
          </p:cNvSpPr>
          <p:nvPr>
            <p:ph type="sldNum" sz="quarter" idx="12"/>
          </p:nvPr>
        </p:nvSpPr>
        <p:spPr/>
        <p:txBody>
          <a:bodyPr/>
          <a:lstStyle/>
          <a:p>
            <a:pPr rtl="0"/>
            <a:fld id="{693B167E-EA96-4147-81DE-549160052C22}" type="slidenum">
              <a:rPr lang="en-US" altLang="zh-TW" noProof="0" smtClean="0"/>
              <a:t>9</a:t>
            </a:fld>
            <a:endParaRPr lang="zh-TW" altLang="en-US" noProof="0" dirty="0"/>
          </a:p>
        </p:txBody>
      </p:sp>
    </p:spTree>
    <p:extLst>
      <p:ext uri="{BB962C8B-B14F-4D97-AF65-F5344CB8AC3E}">
        <p14:creationId xmlns:p14="http://schemas.microsoft.com/office/powerpoint/2010/main" val="1995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大地色調 16x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106_TF02801065.potx" id="{249CC85F-E026-4209-B2EC-C26673FF514A}" vid="{A038300D-2899-4943-85B8-06B6717D9396}"/>
    </a:ext>
  </a:extLst>
</a:theme>
</file>

<file path=ppt/theme/theme2.xml><?xml version="1.0" encoding="utf-8"?>
<a:theme xmlns:a="http://schemas.openxmlformats.org/drawingml/2006/main" name="Office 佈景主題">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佈景主題">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大地色調簡報 (寬螢幕)</Template>
  <TotalTime>1603</TotalTime>
  <Words>2973</Words>
  <Application>Microsoft Office PowerPoint</Application>
  <PresentationFormat>自訂</PresentationFormat>
  <Paragraphs>227</Paragraphs>
  <Slides>36</Slides>
  <Notes>36</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36</vt:i4>
      </vt:variant>
    </vt:vector>
  </HeadingPairs>
  <TitlesOfParts>
    <vt:vector size="43" baseType="lpstr">
      <vt:lpstr>微軟正黑體</vt:lpstr>
      <vt:lpstr>標楷體</vt:lpstr>
      <vt:lpstr>Arial</vt:lpstr>
      <vt:lpstr>Corbel</vt:lpstr>
      <vt:lpstr>Times New Roman</vt:lpstr>
      <vt:lpstr>Wingdings</vt:lpstr>
      <vt:lpstr>大地色調 16x9</vt:lpstr>
      <vt:lpstr>Effects of cultural background on sediments' learning performances and perceptions in different learning contexts </vt:lpstr>
      <vt:lpstr>Introduction</vt:lpstr>
      <vt:lpstr>Literature Review-Situational learning 1</vt:lpstr>
      <vt:lpstr>Literature Review-Situational learning 2</vt:lpstr>
      <vt:lpstr>Literature Review-Situational learning 3</vt:lpstr>
      <vt:lpstr>Literature Review-Learning by doing 1</vt:lpstr>
      <vt:lpstr>Literature Review-Learning by doing 2</vt:lpstr>
      <vt:lpstr>Literature Review-Learning by doing 3</vt:lpstr>
      <vt:lpstr>Literature Review-Learning by doing 4</vt:lpstr>
      <vt:lpstr>Research Background &amp; Motive 1</vt:lpstr>
      <vt:lpstr>Research Background &amp; Motive 2</vt:lpstr>
      <vt:lpstr>Research Background &amp; Motive 3</vt:lpstr>
      <vt:lpstr>Research Background &amp; Motive 4</vt:lpstr>
      <vt:lpstr>Research Purpose &amp; Problems</vt:lpstr>
      <vt:lpstr>Research Design</vt:lpstr>
      <vt:lpstr>Introduction of 2 learning systems 1</vt:lpstr>
      <vt:lpstr>Introduction of 2 learning systems 2</vt:lpstr>
      <vt:lpstr>Introduction of 2 learning systems 3</vt:lpstr>
      <vt:lpstr>Introduction of 2 learning systems 4</vt:lpstr>
      <vt:lpstr>Participants</vt:lpstr>
      <vt:lpstr>Instruments 1</vt:lpstr>
      <vt:lpstr>Instruments 2</vt:lpstr>
      <vt:lpstr>Instruments 3</vt:lpstr>
      <vt:lpstr>Experimental Procedure</vt:lpstr>
      <vt:lpstr>The“cultural film of medicine plants” learning at 1st week</vt:lpstr>
      <vt:lpstr>the protagonist of the film on-site learning at 2nd week</vt:lpstr>
      <vt:lpstr>The introduction film of Flipped robot at 3rd week </vt:lpstr>
      <vt:lpstr>Six-claw robots on-site learning at  4th week </vt:lpstr>
      <vt:lpstr>Results 1： “situational  learning”</vt:lpstr>
      <vt:lpstr>ANCOVA result of the 1st and 2nd week</vt:lpstr>
      <vt:lpstr>Results 2：“learning by doing”</vt:lpstr>
      <vt:lpstr>ANCOVA result of the 3rd and 4th week</vt:lpstr>
      <vt:lpstr>Results 3： Open-ended interview</vt:lpstr>
      <vt:lpstr>Discussion and conclusions</vt:lpstr>
      <vt:lpstr>Suggestions</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標題版面配置</dc:title>
  <dc:creator>I.S. Aciang</dc:creator>
  <cp:lastModifiedBy>I.S. Aciang</cp:lastModifiedBy>
  <cp:revision>430</cp:revision>
  <cp:lastPrinted>2018-05-24T00:13:01Z</cp:lastPrinted>
  <dcterms:created xsi:type="dcterms:W3CDTF">2018-05-20T07:13:32Z</dcterms:created>
  <dcterms:modified xsi:type="dcterms:W3CDTF">2018-05-24T06:21:57Z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