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notesMasterIdLst>
    <p:notesMasterId r:id="rId27"/>
  </p:notesMasterIdLst>
  <p:sldIdLst>
    <p:sldId id="256" r:id="rId2"/>
    <p:sldId id="286" r:id="rId3"/>
    <p:sldId id="258" r:id="rId4"/>
    <p:sldId id="290" r:id="rId5"/>
    <p:sldId id="289" r:id="rId6"/>
    <p:sldId id="291" r:id="rId7"/>
    <p:sldId id="264" r:id="rId8"/>
    <p:sldId id="259" r:id="rId9"/>
    <p:sldId id="260" r:id="rId10"/>
    <p:sldId id="265" r:id="rId11"/>
    <p:sldId id="272" r:id="rId12"/>
    <p:sldId id="268" r:id="rId13"/>
    <p:sldId id="274" r:id="rId14"/>
    <p:sldId id="261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3" r:id="rId23"/>
    <p:sldId id="263" r:id="rId24"/>
    <p:sldId id="284" r:id="rId25"/>
    <p:sldId id="28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10"/>
    <p:restoredTop sz="79090"/>
  </p:normalViewPr>
  <p:slideViewPr>
    <p:cSldViewPr snapToGrid="0" snapToObjects="1">
      <p:cViewPr varScale="1">
        <p:scale>
          <a:sx n="115" d="100"/>
          <a:sy n="115" d="100"/>
        </p:scale>
        <p:origin x="24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7C0C2C-B3A9-BE45-94FE-19B006195AE2}" type="datetimeFigureOut">
              <a:rPr lang="en-US" smtClean="0"/>
              <a:t>6/5/18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286-4AB5-4E42-ABB0-1DA54E114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051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850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49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999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1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455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6951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7197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Hant" dirty="0"/>
              <a:t>In</a:t>
            </a:r>
            <a:r>
              <a:rPr lang="zh-Hant" altLang="en-US" dirty="0"/>
              <a:t> </a:t>
            </a:r>
            <a:r>
              <a:rPr lang="en-US" altLang="zh-Hant" dirty="0"/>
              <a:t>this</a:t>
            </a:r>
            <a:r>
              <a:rPr lang="zh-Hant" altLang="en-US" dirty="0"/>
              <a:t> </a:t>
            </a:r>
            <a:r>
              <a:rPr lang="en-US" altLang="zh-Hant" dirty="0"/>
              <a:t>case,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teacher</a:t>
            </a:r>
            <a:r>
              <a:rPr lang="zh-Hant" altLang="en-US" dirty="0"/>
              <a:t> </a:t>
            </a:r>
            <a:r>
              <a:rPr lang="en-US" altLang="zh-Hant" dirty="0"/>
              <a:t>used</a:t>
            </a:r>
            <a:r>
              <a:rPr lang="zh-Hant" altLang="en-US" dirty="0"/>
              <a:t> </a:t>
            </a:r>
            <a:r>
              <a:rPr lang="en-US" altLang="zh-Hant" dirty="0"/>
              <a:t>Quizlet</a:t>
            </a:r>
            <a:r>
              <a:rPr lang="zh-Hant" altLang="en-US" dirty="0"/>
              <a:t> </a:t>
            </a:r>
            <a:r>
              <a:rPr lang="en-US" altLang="zh-Hant" dirty="0"/>
              <a:t>to</a:t>
            </a:r>
            <a:r>
              <a:rPr lang="zh-Hant" altLang="en-US" dirty="0"/>
              <a:t> </a:t>
            </a:r>
            <a:r>
              <a:rPr lang="en-US" altLang="zh-Hant" dirty="0"/>
              <a:t>practice</a:t>
            </a:r>
            <a:r>
              <a:rPr lang="zh-Hant" altLang="en-US" dirty="0"/>
              <a:t> </a:t>
            </a:r>
            <a:r>
              <a:rPr lang="en-US" altLang="zh-Hant" dirty="0"/>
              <a:t>students’</a:t>
            </a:r>
            <a:r>
              <a:rPr lang="zh-Hant" altLang="en-US" dirty="0"/>
              <a:t> </a:t>
            </a:r>
            <a:r>
              <a:rPr lang="en-US" altLang="zh-Hant" dirty="0"/>
              <a:t>collaboration</a:t>
            </a:r>
            <a:r>
              <a:rPr lang="zh-Hant" altLang="en-US" dirty="0"/>
              <a:t> </a:t>
            </a:r>
            <a:r>
              <a:rPr lang="en-US" altLang="zh-Hant" dirty="0"/>
              <a:t>skills.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Hant" dirty="0"/>
              <a:t>Quizlet</a:t>
            </a:r>
            <a:r>
              <a:rPr lang="zh-Hant" altLang="en-US" dirty="0"/>
              <a:t> </a:t>
            </a:r>
            <a:r>
              <a:rPr lang="en-US" altLang="zh-Hant" dirty="0"/>
              <a:t>is</a:t>
            </a:r>
            <a:r>
              <a:rPr lang="zh-Hant" altLang="en-US" dirty="0"/>
              <a:t> </a:t>
            </a:r>
            <a:r>
              <a:rPr lang="en-US" altLang="zh-Hant" dirty="0"/>
              <a:t>a</a:t>
            </a:r>
            <a:r>
              <a:rPr lang="zh-Hant" altLang="en-US" dirty="0"/>
              <a:t> </a:t>
            </a:r>
            <a:r>
              <a:rPr lang="en-US" altLang="zh-Hant" dirty="0"/>
              <a:t>mobile</a:t>
            </a:r>
            <a:r>
              <a:rPr lang="zh-Hant" altLang="en-US" dirty="0"/>
              <a:t> </a:t>
            </a:r>
            <a:r>
              <a:rPr lang="en-US" altLang="zh-Hant" dirty="0"/>
              <a:t>and</a:t>
            </a:r>
            <a:r>
              <a:rPr lang="zh-Hant" altLang="en-US" dirty="0"/>
              <a:t> </a:t>
            </a:r>
            <a:r>
              <a:rPr lang="en-US" altLang="zh-Hant" dirty="0"/>
              <a:t>web-based</a:t>
            </a:r>
            <a:r>
              <a:rPr lang="zh-Hant" altLang="en-US" dirty="0"/>
              <a:t> </a:t>
            </a:r>
            <a:r>
              <a:rPr lang="en-US" altLang="zh-Hant" dirty="0"/>
              <a:t>study</a:t>
            </a:r>
            <a:r>
              <a:rPr lang="zh-Hant" altLang="en-US" dirty="0"/>
              <a:t> </a:t>
            </a:r>
            <a:r>
              <a:rPr lang="en-US" altLang="zh-Hant" dirty="0"/>
              <a:t>application.</a:t>
            </a:r>
            <a:r>
              <a:rPr lang="zh-Hant" altLang="en-US" dirty="0"/>
              <a:t> </a:t>
            </a:r>
            <a:r>
              <a:rPr lang="en-US" altLang="zh-Hant" dirty="0"/>
              <a:t>It</a:t>
            </a:r>
            <a:r>
              <a:rPr lang="zh-Hant" altLang="en-US" dirty="0"/>
              <a:t> </a:t>
            </a:r>
            <a:r>
              <a:rPr lang="en-US" altLang="zh-Hant" dirty="0"/>
              <a:t>provides</a:t>
            </a:r>
            <a:r>
              <a:rPr lang="zh-Hant" altLang="en-US" dirty="0"/>
              <a:t> </a:t>
            </a:r>
            <a:r>
              <a:rPr lang="en-US" altLang="zh-Hant" dirty="0"/>
              <a:t>engaging</a:t>
            </a:r>
            <a:r>
              <a:rPr lang="zh-Hant" altLang="en-US" dirty="0"/>
              <a:t> </a:t>
            </a:r>
            <a:r>
              <a:rPr lang="en-US" altLang="zh-Hant" dirty="0"/>
              <a:t>games</a:t>
            </a:r>
            <a:r>
              <a:rPr lang="zh-Hant" altLang="en-US" dirty="0"/>
              <a:t> </a:t>
            </a:r>
            <a:r>
              <a:rPr lang="en-US" altLang="zh-Hant" dirty="0"/>
              <a:t>for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students.</a:t>
            </a:r>
            <a:r>
              <a:rPr lang="zh-Hant" altLang="en-US" dirty="0"/>
              <a:t> </a:t>
            </a:r>
            <a:r>
              <a:rPr lang="en-US" altLang="zh-Hant" dirty="0"/>
              <a:t>One</a:t>
            </a:r>
            <a:r>
              <a:rPr lang="zh-Hant" altLang="en-US" dirty="0"/>
              <a:t> </a:t>
            </a:r>
            <a:r>
              <a:rPr lang="en-US" altLang="zh-Hant" dirty="0"/>
              <a:t>of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games</a:t>
            </a:r>
            <a:r>
              <a:rPr lang="zh-Hant" altLang="en-US" dirty="0"/>
              <a:t> </a:t>
            </a:r>
            <a:r>
              <a:rPr lang="en-US" altLang="zh-Hant" dirty="0"/>
              <a:t>is</a:t>
            </a:r>
            <a:r>
              <a:rPr lang="zh-Hant" altLang="en-US" dirty="0"/>
              <a:t> </a:t>
            </a:r>
            <a:r>
              <a:rPr lang="en-US" altLang="zh-Hant" dirty="0"/>
              <a:t>that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students</a:t>
            </a:r>
            <a:r>
              <a:rPr lang="zh-Hant" altLang="en-US" dirty="0"/>
              <a:t> </a:t>
            </a:r>
            <a:r>
              <a:rPr lang="en-US" altLang="zh-Hant" dirty="0"/>
              <a:t>have</a:t>
            </a:r>
            <a:r>
              <a:rPr lang="zh-Hant" altLang="en-US" dirty="0"/>
              <a:t> </a:t>
            </a:r>
            <a:r>
              <a:rPr lang="en-US" altLang="zh-Hant" dirty="0"/>
              <a:t>to</a:t>
            </a:r>
            <a:r>
              <a:rPr lang="zh-Hant" altLang="en-US" dirty="0"/>
              <a:t> </a:t>
            </a:r>
            <a:r>
              <a:rPr lang="en-US" altLang="zh-Hant" dirty="0"/>
              <a:t>collaborate</a:t>
            </a:r>
            <a:r>
              <a:rPr lang="zh-Hant" altLang="en-US" dirty="0"/>
              <a:t> </a:t>
            </a:r>
            <a:r>
              <a:rPr lang="en-US" altLang="zh-Hant" dirty="0"/>
              <a:t>and</a:t>
            </a:r>
            <a:r>
              <a:rPr lang="zh-Hant" altLang="en-US" dirty="0"/>
              <a:t> </a:t>
            </a:r>
            <a:r>
              <a:rPr lang="en-US" altLang="zh-Hant" dirty="0"/>
              <a:t>compete</a:t>
            </a:r>
            <a:r>
              <a:rPr lang="zh-Hant" altLang="en-US" dirty="0"/>
              <a:t> </a:t>
            </a:r>
            <a:r>
              <a:rPr lang="en-US" altLang="zh-Hant" dirty="0"/>
              <a:t>on</a:t>
            </a:r>
            <a:r>
              <a:rPr lang="zh-Hant" altLang="en-US" dirty="0"/>
              <a:t> </a:t>
            </a:r>
            <a:r>
              <a:rPr lang="en-US" altLang="zh-Hant" dirty="0"/>
              <a:t>some</a:t>
            </a:r>
            <a:r>
              <a:rPr lang="zh-Hant" altLang="en-US" dirty="0"/>
              <a:t> </a:t>
            </a:r>
            <a:r>
              <a:rPr lang="en-US" altLang="zh-Hant" dirty="0"/>
              <a:t>tasks.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Hant" dirty="0"/>
              <a:t>It</a:t>
            </a:r>
            <a:r>
              <a:rPr lang="zh-Hant" altLang="en-US" dirty="0"/>
              <a:t> </a:t>
            </a:r>
            <a:r>
              <a:rPr lang="en-US" altLang="zh-Hant" dirty="0"/>
              <a:t>engages</a:t>
            </a:r>
            <a:r>
              <a:rPr lang="zh-Hant" altLang="en-US" dirty="0"/>
              <a:t> </a:t>
            </a:r>
            <a:r>
              <a:rPr lang="en-US" altLang="zh-Hant" dirty="0"/>
              <a:t>students</a:t>
            </a:r>
            <a:r>
              <a:rPr lang="zh-Hant" altLang="en-US" dirty="0"/>
              <a:t> </a:t>
            </a:r>
            <a:r>
              <a:rPr lang="en-US" altLang="zh-Hant" dirty="0"/>
              <a:t>and</a:t>
            </a:r>
            <a:r>
              <a:rPr lang="zh-Hant" altLang="en-US" dirty="0"/>
              <a:t> </a:t>
            </a:r>
            <a:r>
              <a:rPr lang="en-US" altLang="zh-Hant" dirty="0"/>
              <a:t>practices</a:t>
            </a:r>
            <a:r>
              <a:rPr lang="zh-Hant" altLang="en-US" dirty="0"/>
              <a:t> </a:t>
            </a:r>
            <a:r>
              <a:rPr lang="en-US" altLang="zh-Hant" dirty="0"/>
              <a:t>students’</a:t>
            </a:r>
            <a:r>
              <a:rPr lang="zh-Hant" altLang="en-US" dirty="0"/>
              <a:t> </a:t>
            </a:r>
            <a:r>
              <a:rPr lang="en-US" altLang="zh-Hant" dirty="0"/>
              <a:t>collaboration</a:t>
            </a:r>
            <a:r>
              <a:rPr lang="zh-Hant" altLang="en-US" dirty="0"/>
              <a:t> </a:t>
            </a:r>
            <a:r>
              <a:rPr lang="en-US" altLang="zh-Hant" dirty="0"/>
              <a:t>skills.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762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761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152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97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Han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2955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084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110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17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80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13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Hant" dirty="0"/>
          </a:p>
          <a:p>
            <a:endParaRPr lang="en-US" altLang="zh-Han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55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Han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60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altLang="zh-Han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3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1223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286-4AB5-4E42-ABB0-1DA54E1144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64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D2FA-8831-5C4A-97C7-89843A1B4C52}" type="datetimeFigureOut">
              <a:rPr lang="en-US" smtClean="0"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B01475D1-18AB-FB4A-96C8-6DCB9A08F181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0655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D2FA-8831-5C4A-97C7-89843A1B4C52}" type="datetimeFigureOut">
              <a:rPr lang="en-US" smtClean="0"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75D1-18AB-FB4A-96C8-6DCB9A08F181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4753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D2FA-8831-5C4A-97C7-89843A1B4C52}" type="datetimeFigureOut">
              <a:rPr lang="en-US" smtClean="0"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75D1-18AB-FB4A-96C8-6DCB9A08F181}" type="slidenum">
              <a:rPr lang="en-US" smtClean="0"/>
              <a:t>‹#›</a:t>
            </a:fld>
            <a:endParaRPr lang="en-US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986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6A03D2FA-8831-5C4A-97C7-89843A1B4C52}" type="datetimeFigureOut">
              <a:rPr lang="en-US" smtClean="0"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75D1-18AB-FB4A-96C8-6DCB9A08F181}" type="slidenum">
              <a:rPr lang="en-US" smtClean="0"/>
              <a:t>‹#›</a:t>
            </a:fld>
            <a:endParaRPr lang="en-US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666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D2FA-8831-5C4A-97C7-89843A1B4C52}" type="datetimeFigureOut">
              <a:rPr lang="en-US" smtClean="0"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75D1-18AB-FB4A-96C8-6DCB9A08F181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3318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D2FA-8831-5C4A-97C7-89843A1B4C52}" type="datetimeFigureOut">
              <a:rPr lang="en-US" smtClean="0"/>
              <a:t>6/5/18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75D1-18AB-FB4A-96C8-6DCB9A08F181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019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D2FA-8831-5C4A-97C7-89843A1B4C52}" type="datetimeFigureOut">
              <a:rPr lang="en-US" smtClean="0"/>
              <a:t>6/5/18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75D1-18AB-FB4A-96C8-6DCB9A08F181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056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D2FA-8831-5C4A-97C7-89843A1B4C52}" type="datetimeFigureOut">
              <a:rPr lang="en-US" smtClean="0"/>
              <a:t>6/5/18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75D1-18AB-FB4A-96C8-6DCB9A08F181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2443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D2FA-8831-5C4A-97C7-89843A1B4C52}" type="datetimeFigureOut">
              <a:rPr lang="en-US" smtClean="0"/>
              <a:t>6/5/18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75D1-18AB-FB4A-96C8-6DCB9A08F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8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D2FA-8831-5C4A-97C7-89843A1B4C52}" type="datetimeFigureOut">
              <a:rPr lang="en-US" smtClean="0"/>
              <a:t>6/5/18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475D1-18AB-FB4A-96C8-6DCB9A08F181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4029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6A03D2FA-8831-5C4A-97C7-89843A1B4C52}" type="datetimeFigureOut">
              <a:rPr lang="en-US" smtClean="0"/>
              <a:t>6/5/18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B01475D1-18AB-FB4A-96C8-6DCB9A08F181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539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3D2FA-8831-5C4A-97C7-89843A1B4C52}" type="datetimeFigureOut">
              <a:rPr lang="en-US" smtClean="0"/>
              <a:t>6/5/18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01475D1-18AB-FB4A-96C8-6DCB9A08F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40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2446A-1943-6142-8A44-A91CD2FC5F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HK" sz="4400" b="1" dirty="0"/>
              <a:t>Technology-facilitated gamification in school classrooms </a:t>
            </a: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27EE22-AA01-5149-BBFC-A97525AABF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2436940"/>
          </a:xfrm>
        </p:spPr>
        <p:txBody>
          <a:bodyPr>
            <a:normAutofit/>
          </a:bodyPr>
          <a:lstStyle/>
          <a:p>
            <a:r>
              <a:rPr lang="en-HK" dirty="0"/>
              <a:t>Bernardo Yuk-Wang WONG, Ivy Ming LU, and</a:t>
            </a:r>
            <a:r>
              <a:rPr lang="zh-Hant" altLang="en-US" dirty="0"/>
              <a:t> </a:t>
            </a:r>
            <a:r>
              <a:rPr lang="en-HK" dirty="0"/>
              <a:t>Paul LAM </a:t>
            </a:r>
          </a:p>
          <a:p>
            <a:r>
              <a:rPr lang="en-US" altLang="zh-Hant" dirty="0"/>
              <a:t>Centre</a:t>
            </a:r>
            <a:r>
              <a:rPr lang="zh-Hant" altLang="en-US" dirty="0"/>
              <a:t> </a:t>
            </a:r>
            <a:r>
              <a:rPr lang="en-US" altLang="zh-Hant" dirty="0"/>
              <a:t>for</a:t>
            </a:r>
            <a:r>
              <a:rPr lang="zh-Hant" altLang="en-US" dirty="0"/>
              <a:t> </a:t>
            </a:r>
            <a:r>
              <a:rPr lang="en-US" altLang="zh-Hant" dirty="0"/>
              <a:t>Learning</a:t>
            </a:r>
            <a:r>
              <a:rPr lang="zh-Hant" altLang="en-US" dirty="0"/>
              <a:t> </a:t>
            </a:r>
            <a:r>
              <a:rPr lang="en-US" altLang="zh-Hant" dirty="0"/>
              <a:t>Enhancement</a:t>
            </a:r>
            <a:r>
              <a:rPr lang="zh-Hant" altLang="en-US" dirty="0"/>
              <a:t> </a:t>
            </a:r>
            <a:r>
              <a:rPr lang="en-US" altLang="zh-Hant" dirty="0"/>
              <a:t>And</a:t>
            </a:r>
            <a:r>
              <a:rPr lang="zh-Hant" altLang="en-US" dirty="0"/>
              <a:t> </a:t>
            </a:r>
            <a:r>
              <a:rPr lang="en-US" altLang="zh-Hant" dirty="0"/>
              <a:t>Research</a:t>
            </a:r>
          </a:p>
          <a:p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Chinese</a:t>
            </a:r>
            <a:r>
              <a:rPr lang="zh-Hant" altLang="en-US" dirty="0"/>
              <a:t> </a:t>
            </a:r>
            <a:r>
              <a:rPr lang="en-US" altLang="zh-Hant" dirty="0"/>
              <a:t>University</a:t>
            </a:r>
            <a:r>
              <a:rPr lang="zh-Hant" altLang="en-US" dirty="0"/>
              <a:t> </a:t>
            </a:r>
            <a:r>
              <a:rPr lang="en-US" altLang="zh-Hant" dirty="0"/>
              <a:t>of</a:t>
            </a:r>
            <a:r>
              <a:rPr lang="zh-Hant" altLang="en-US" dirty="0"/>
              <a:t> </a:t>
            </a:r>
            <a:r>
              <a:rPr lang="en-US" altLang="zh-Hant" dirty="0"/>
              <a:t>Hong</a:t>
            </a:r>
            <a:r>
              <a:rPr lang="zh-Hant" altLang="en-US" dirty="0"/>
              <a:t> </a:t>
            </a:r>
            <a:r>
              <a:rPr lang="en-US" altLang="zh-Hant" dirty="0"/>
              <a:t>Kong</a:t>
            </a:r>
            <a:endParaRPr lang="en-HK" dirty="0"/>
          </a:p>
          <a:p>
            <a:endParaRPr lang="en-H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774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6115C-3711-D444-8B2B-6AA8174E6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Autofit/>
          </a:bodyPr>
          <a:lstStyle/>
          <a:p>
            <a:r>
              <a:rPr lang="en-US" altLang="zh-Hant" sz="2900" dirty="0"/>
              <a:t>Class:</a:t>
            </a:r>
            <a:r>
              <a:rPr lang="zh-Hant" altLang="en-US" sz="2900" dirty="0"/>
              <a:t> </a:t>
            </a:r>
            <a:r>
              <a:rPr lang="en-US" sz="2900" dirty="0"/>
              <a:t>P</a:t>
            </a:r>
            <a:r>
              <a:rPr lang="en-US" altLang="zh-Hant" sz="2900" dirty="0"/>
              <a:t>rimary</a:t>
            </a:r>
            <a:r>
              <a:rPr lang="zh-Hant" altLang="en-US" sz="2900" dirty="0"/>
              <a:t> </a:t>
            </a:r>
            <a:r>
              <a:rPr lang="en-US" altLang="zh-Hant" sz="2900" dirty="0"/>
              <a:t>5</a:t>
            </a:r>
            <a:r>
              <a:rPr lang="en-US" sz="2900" dirty="0"/>
              <a:t> </a:t>
            </a:r>
            <a:br>
              <a:rPr lang="en-US" sz="2900" dirty="0"/>
            </a:br>
            <a:r>
              <a:rPr lang="en-US" altLang="zh-Hant" sz="2900" dirty="0"/>
              <a:t>Subject:</a:t>
            </a:r>
            <a:r>
              <a:rPr lang="zh-Hant" altLang="en-US" sz="2900" dirty="0"/>
              <a:t> </a:t>
            </a:r>
            <a:r>
              <a:rPr lang="en-US" altLang="zh-Hant" sz="2900" dirty="0"/>
              <a:t>Mathematics</a:t>
            </a:r>
            <a:br>
              <a:rPr lang="en-US" altLang="zh-Hant" sz="2900" dirty="0"/>
            </a:br>
            <a:r>
              <a:rPr lang="en-US" altLang="zh-Hant" sz="2900" dirty="0"/>
              <a:t>Topic:</a:t>
            </a:r>
            <a:r>
              <a:rPr lang="zh-Hant" altLang="en-US" sz="2900" dirty="0"/>
              <a:t> </a:t>
            </a:r>
            <a:r>
              <a:rPr lang="en-US" altLang="zh-Hant" sz="2900" dirty="0"/>
              <a:t>Pictograms</a:t>
            </a:r>
            <a:endParaRPr lang="en-US" sz="2900" dirty="0"/>
          </a:p>
        </p:txBody>
      </p:sp>
      <p:sp>
        <p:nvSpPr>
          <p:cNvPr id="42" name="Content Placeholder 9">
            <a:extLst>
              <a:ext uri="{FF2B5EF4-FFF2-40B4-BE49-F238E27FC236}">
                <a16:creationId xmlns:a16="http://schemas.microsoft.com/office/drawing/2014/main" id="{3C8B1C8F-B68C-4AC5-8F50-428DA59DA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367496"/>
            <a:ext cx="4345401" cy="3308172"/>
          </a:xfrm>
        </p:spPr>
        <p:txBody>
          <a:bodyPr>
            <a:normAutofit/>
          </a:bodyPr>
          <a:lstStyle/>
          <a:p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teacher</a:t>
            </a:r>
            <a:r>
              <a:rPr lang="zh-Hant" altLang="en-US" dirty="0"/>
              <a:t> </a:t>
            </a:r>
            <a:r>
              <a:rPr lang="en-US" altLang="zh-Hant" dirty="0"/>
              <a:t>asked</a:t>
            </a:r>
            <a:r>
              <a:rPr lang="zh-Hant" altLang="en-US" dirty="0"/>
              <a:t> </a:t>
            </a:r>
            <a:r>
              <a:rPr lang="en-US" altLang="zh-Hant" dirty="0"/>
              <a:t>students</a:t>
            </a:r>
            <a:r>
              <a:rPr lang="zh-Hant" altLang="en-US" dirty="0"/>
              <a:t> </a:t>
            </a:r>
            <a:r>
              <a:rPr lang="en-US" altLang="zh-Hant" dirty="0"/>
              <a:t>to</a:t>
            </a:r>
            <a:r>
              <a:rPr lang="zh-Hant" altLang="en-US" dirty="0"/>
              <a:t> </a:t>
            </a:r>
            <a:r>
              <a:rPr lang="en-US" altLang="zh-Hant" dirty="0"/>
              <a:t>join</a:t>
            </a:r>
            <a:r>
              <a:rPr lang="zh-Hant" altLang="en-US" dirty="0"/>
              <a:t> </a:t>
            </a:r>
            <a:r>
              <a:rPr lang="en-US" altLang="zh-Hant" dirty="0"/>
              <a:t>a</a:t>
            </a:r>
            <a:r>
              <a:rPr lang="zh-Hant" altLang="en-US" dirty="0"/>
              <a:t> </a:t>
            </a:r>
            <a:r>
              <a:rPr lang="en-US" altLang="zh-Hant" dirty="0" err="1"/>
              <a:t>Kahoot</a:t>
            </a:r>
            <a:r>
              <a:rPr lang="en-US" altLang="zh-Hant" dirty="0"/>
              <a:t>!</a:t>
            </a:r>
            <a:r>
              <a:rPr lang="zh-Hant" altLang="en-US" dirty="0"/>
              <a:t> </a:t>
            </a:r>
            <a:r>
              <a:rPr lang="en-US" altLang="zh-Hant" dirty="0"/>
              <a:t>game</a:t>
            </a:r>
            <a:r>
              <a:rPr lang="zh-Hant" altLang="en-US" dirty="0"/>
              <a:t> </a:t>
            </a:r>
            <a:r>
              <a:rPr lang="en-US" altLang="zh-Hant" dirty="0"/>
              <a:t>that</a:t>
            </a:r>
            <a:r>
              <a:rPr lang="zh-Hant" altLang="en-US" dirty="0"/>
              <a:t> </a:t>
            </a:r>
            <a:r>
              <a:rPr lang="en-US" altLang="zh-Hant" dirty="0"/>
              <a:t>was</a:t>
            </a:r>
            <a:r>
              <a:rPr lang="zh-Hant" altLang="en-US" dirty="0"/>
              <a:t> </a:t>
            </a:r>
            <a:r>
              <a:rPr lang="en-US" altLang="zh-Hant" dirty="0"/>
              <a:t>created</a:t>
            </a:r>
            <a:r>
              <a:rPr lang="zh-Hant" altLang="en-US" dirty="0"/>
              <a:t> </a:t>
            </a:r>
            <a:r>
              <a:rPr lang="en-US" altLang="zh-Hant" dirty="0"/>
              <a:t>by</a:t>
            </a:r>
            <a:r>
              <a:rPr lang="zh-Hant" altLang="en-US" dirty="0"/>
              <a:t> </a:t>
            </a:r>
            <a:r>
              <a:rPr lang="en-US" altLang="zh-Hant" dirty="0"/>
              <a:t>him</a:t>
            </a:r>
            <a:r>
              <a:rPr lang="zh-Hant" altLang="en-US" dirty="0"/>
              <a:t> </a:t>
            </a:r>
            <a:r>
              <a:rPr lang="en-US" altLang="zh-Hant" dirty="0"/>
              <a:t>earlier.</a:t>
            </a:r>
          </a:p>
          <a:p>
            <a:r>
              <a:rPr lang="en-US" altLang="zh-Hant" dirty="0"/>
              <a:t>Students</a:t>
            </a:r>
            <a:r>
              <a:rPr lang="zh-Hant" altLang="en-US" dirty="0"/>
              <a:t> </a:t>
            </a:r>
            <a:r>
              <a:rPr lang="en-US" altLang="zh-Hant" dirty="0"/>
              <a:t>simply</a:t>
            </a:r>
            <a:r>
              <a:rPr lang="zh-Hant" altLang="en-US" dirty="0"/>
              <a:t> </a:t>
            </a:r>
            <a:r>
              <a:rPr lang="en-US" altLang="zh-Hant" dirty="0"/>
              <a:t>entered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session</a:t>
            </a:r>
            <a:r>
              <a:rPr lang="zh-Hant" altLang="en-US" dirty="0"/>
              <a:t> </a:t>
            </a:r>
            <a:r>
              <a:rPr lang="en-US" altLang="zh-Hant" dirty="0"/>
              <a:t>number</a:t>
            </a:r>
            <a:r>
              <a:rPr lang="zh-Hant" altLang="en-US" dirty="0"/>
              <a:t> </a:t>
            </a:r>
            <a:r>
              <a:rPr lang="en-US" altLang="zh-Hant" dirty="0"/>
              <a:t>in</a:t>
            </a:r>
            <a:r>
              <a:rPr lang="zh-Hant" altLang="en-US" dirty="0"/>
              <a:t> </a:t>
            </a:r>
            <a:r>
              <a:rPr lang="en-US" altLang="zh-Hant" dirty="0" err="1"/>
              <a:t>Kahoot</a:t>
            </a:r>
            <a:r>
              <a:rPr lang="en-US" altLang="zh-Hant" dirty="0"/>
              <a:t>!</a:t>
            </a:r>
            <a:r>
              <a:rPr lang="zh-Hant" altLang="en-US" dirty="0"/>
              <a:t> </a:t>
            </a:r>
            <a:r>
              <a:rPr lang="en-US" altLang="zh-Hant" dirty="0"/>
              <a:t>webpage</a:t>
            </a:r>
            <a:r>
              <a:rPr lang="zh-Hant" altLang="en-US" dirty="0"/>
              <a:t> </a:t>
            </a:r>
            <a:r>
              <a:rPr lang="en-US" altLang="zh-Hant" dirty="0"/>
              <a:t>to</a:t>
            </a:r>
            <a:r>
              <a:rPr lang="zh-Hant" altLang="en-US" dirty="0"/>
              <a:t> </a:t>
            </a:r>
            <a:r>
              <a:rPr lang="en-US" altLang="zh-Hant" dirty="0"/>
              <a:t>join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game.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87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6A75D-C296-DC4B-89AB-E3D1CF09C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1DE41FB-4D85-49C8-8BF1-A02EAA4FC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58175"/>
            <a:ext cx="4345401" cy="3308172"/>
          </a:xfrm>
        </p:spPr>
        <p:txBody>
          <a:bodyPr>
            <a:normAutofit/>
          </a:bodyPr>
          <a:lstStyle/>
          <a:p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game</a:t>
            </a:r>
            <a:r>
              <a:rPr lang="zh-Hant" altLang="en-US" dirty="0"/>
              <a:t> </a:t>
            </a:r>
            <a:r>
              <a:rPr lang="en-US" altLang="zh-Hant" dirty="0"/>
              <a:t>was</a:t>
            </a:r>
            <a:r>
              <a:rPr lang="zh-Hant" altLang="en-US" dirty="0"/>
              <a:t> </a:t>
            </a:r>
            <a:r>
              <a:rPr lang="en-US" altLang="zh-Hant" dirty="0"/>
              <a:t>consisted</a:t>
            </a:r>
            <a:r>
              <a:rPr lang="zh-Hant" altLang="en-US" dirty="0"/>
              <a:t> </a:t>
            </a:r>
            <a:r>
              <a:rPr lang="en-US" altLang="zh-Hant" dirty="0"/>
              <a:t>of</a:t>
            </a:r>
            <a:r>
              <a:rPr lang="zh-Hant" altLang="en-US" dirty="0"/>
              <a:t> </a:t>
            </a:r>
            <a:r>
              <a:rPr lang="en-US" altLang="zh-Hant" dirty="0"/>
              <a:t>multiple-choice</a:t>
            </a:r>
            <a:r>
              <a:rPr lang="zh-Hant" altLang="en-US" dirty="0"/>
              <a:t> </a:t>
            </a:r>
            <a:r>
              <a:rPr lang="en-US" altLang="zh-Hant" dirty="0"/>
              <a:t>questions</a:t>
            </a:r>
            <a:r>
              <a:rPr lang="zh-Hant" altLang="en-US" dirty="0"/>
              <a:t> </a:t>
            </a:r>
            <a:r>
              <a:rPr lang="en-US" altLang="zh-Hant" dirty="0"/>
              <a:t>on</a:t>
            </a:r>
            <a:r>
              <a:rPr lang="zh-Hant" altLang="en-US" dirty="0"/>
              <a:t> </a:t>
            </a:r>
            <a:r>
              <a:rPr lang="en-US" altLang="zh-Hant" dirty="0"/>
              <a:t>Pictograms.</a:t>
            </a:r>
          </a:p>
          <a:p>
            <a:r>
              <a:rPr lang="en-US" altLang="zh-Hant" dirty="0"/>
              <a:t>Students</a:t>
            </a:r>
            <a:r>
              <a:rPr lang="zh-Hant" altLang="en-US" dirty="0"/>
              <a:t> </a:t>
            </a:r>
            <a:r>
              <a:rPr lang="en-US" altLang="zh-Hant" dirty="0"/>
              <a:t>had</a:t>
            </a:r>
            <a:r>
              <a:rPr lang="zh-Hant" altLang="en-US" dirty="0"/>
              <a:t> </a:t>
            </a:r>
            <a:r>
              <a:rPr lang="en-US" altLang="zh-Hant" dirty="0"/>
              <a:t>to</a:t>
            </a:r>
            <a:r>
              <a:rPr lang="zh-Hant" altLang="en-US" dirty="0"/>
              <a:t> </a:t>
            </a:r>
            <a:r>
              <a:rPr lang="en-US" altLang="zh-Hant" dirty="0"/>
              <a:t>answer</a:t>
            </a:r>
            <a:r>
              <a:rPr lang="zh-Hant" altLang="en-US" dirty="0"/>
              <a:t> </a:t>
            </a:r>
            <a:r>
              <a:rPr lang="en-US" altLang="zh-Hant" dirty="0"/>
              <a:t>quickly</a:t>
            </a:r>
            <a:r>
              <a:rPr lang="zh-Hant" altLang="en-US" dirty="0"/>
              <a:t> </a:t>
            </a:r>
            <a:r>
              <a:rPr lang="en-US" altLang="zh-Hant" dirty="0"/>
              <a:t>and</a:t>
            </a:r>
            <a:r>
              <a:rPr lang="zh-Hant" altLang="en-US" dirty="0"/>
              <a:t> </a:t>
            </a:r>
            <a:r>
              <a:rPr lang="en-US" altLang="zh-Hant" dirty="0"/>
              <a:t>accurately</a:t>
            </a:r>
            <a:r>
              <a:rPr lang="zh-Hant" altLang="en-US" dirty="0"/>
              <a:t> </a:t>
            </a:r>
            <a:r>
              <a:rPr lang="en-US" altLang="zh-Hant" dirty="0"/>
              <a:t>in</a:t>
            </a:r>
            <a:r>
              <a:rPr lang="zh-Hant" altLang="en-US" dirty="0"/>
              <a:t> </a:t>
            </a:r>
            <a:r>
              <a:rPr lang="en-US" altLang="zh-Hant" dirty="0"/>
              <a:t>order</a:t>
            </a:r>
            <a:r>
              <a:rPr lang="zh-Hant" altLang="en-US" dirty="0"/>
              <a:t> </a:t>
            </a:r>
            <a:r>
              <a:rPr lang="en-US" altLang="zh-Hant" dirty="0"/>
              <a:t>to</a:t>
            </a:r>
            <a:r>
              <a:rPr lang="zh-Hant" altLang="en-US" dirty="0"/>
              <a:t> </a:t>
            </a:r>
            <a:r>
              <a:rPr lang="en-US" altLang="zh-Hant" dirty="0"/>
              <a:t>win.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687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014BF94-4DFC-4A65-99BF-76277891E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873EA42-E9E9-4806-A9F6-1718BE38B7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B255C7B1-10DA-4D61-B560-5E1F081B3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99D5523-0BC8-4D5A-871C-69C0725E73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>
            <a:extLst>
              <a:ext uri="{FF2B5EF4-FFF2-40B4-BE49-F238E27FC236}">
                <a16:creationId xmlns:a16="http://schemas.microsoft.com/office/drawing/2014/main" id="{88C29B8B-A62C-43CE-92FF-12EAA1D01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60419" b="36564"/>
          <a:stretch/>
        </p:blipFill>
        <p:spPr>
          <a:xfrm>
            <a:off x="1125460" y="643464"/>
            <a:ext cx="4526280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3EFF7A-BD80-D345-AE34-2F623DAB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028" y="948706"/>
            <a:ext cx="4507707" cy="104923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8E4D058-43BA-4F27-B0C0-1C8E8A37A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030" y="2167151"/>
            <a:ext cx="4503066" cy="3299194"/>
          </a:xfrm>
        </p:spPr>
        <p:txBody>
          <a:bodyPr>
            <a:normAutofit/>
          </a:bodyPr>
          <a:lstStyle/>
          <a:p>
            <a:r>
              <a:rPr lang="en-US" dirty="0"/>
              <a:t>Students</a:t>
            </a:r>
            <a:r>
              <a:rPr lang="zh-Hant" altLang="en-US" dirty="0"/>
              <a:t> </a:t>
            </a:r>
            <a:r>
              <a:rPr lang="en-US" dirty="0"/>
              <a:t>were </a:t>
            </a:r>
            <a:r>
              <a:rPr lang="en-US" altLang="zh-Hant" dirty="0"/>
              <a:t>concentrated</a:t>
            </a:r>
            <a:r>
              <a:rPr lang="zh-Hant" altLang="en-US" dirty="0"/>
              <a:t> </a:t>
            </a:r>
            <a:r>
              <a:rPr lang="en-US" altLang="zh-Hant" dirty="0"/>
              <a:t>and</a:t>
            </a:r>
            <a:r>
              <a:rPr lang="zh-Hant" altLang="en-US" dirty="0"/>
              <a:t> </a:t>
            </a:r>
            <a:r>
              <a:rPr lang="en-US" dirty="0"/>
              <a:t>waiting for </a:t>
            </a:r>
            <a:r>
              <a:rPr lang="en-US" dirty="0" err="1"/>
              <a:t>Kahoot</a:t>
            </a:r>
            <a:r>
              <a:rPr lang="en-US" dirty="0"/>
              <a:t>! to reveal the correct answer</a:t>
            </a:r>
            <a:r>
              <a:rPr lang="zh-Hant" altLang="en-US" dirty="0"/>
              <a:t> </a:t>
            </a:r>
            <a:r>
              <a:rPr lang="en-US" altLang="zh-Hant" dirty="0"/>
              <a:t>on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screen.</a:t>
            </a:r>
          </a:p>
          <a:p>
            <a:r>
              <a:rPr lang="en-US" altLang="zh-Hant" dirty="0"/>
              <a:t>They</a:t>
            </a:r>
            <a:r>
              <a:rPr lang="en-US" dirty="0"/>
              <a:t> were very excited when they had  answered the question correctly</a:t>
            </a:r>
            <a:r>
              <a:rPr lang="en-US" altLang="zh-Hant" dirty="0"/>
              <a:t>.</a:t>
            </a:r>
          </a:p>
          <a:p>
            <a:endParaRPr lang="en-US" altLang="zh-Hant" dirty="0"/>
          </a:p>
        </p:txBody>
      </p:sp>
    </p:spTree>
    <p:extLst>
      <p:ext uri="{BB962C8B-B14F-4D97-AF65-F5344CB8AC3E}">
        <p14:creationId xmlns:p14="http://schemas.microsoft.com/office/powerpoint/2010/main" val="1683107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EFF7A-BD80-D345-AE34-2F623DAB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992" y="707475"/>
            <a:ext cx="3157577" cy="1312001"/>
          </a:xfrm>
        </p:spPr>
        <p:txBody>
          <a:bodyPr anchor="t">
            <a:normAutofit/>
          </a:bodyPr>
          <a:lstStyle/>
          <a:p>
            <a:endParaRPr lang="en-US" sz="280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8E4D058-43BA-4F27-B0C0-1C8E8A37A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4137" y="2273608"/>
            <a:ext cx="3657653" cy="3940925"/>
          </a:xfrm>
        </p:spPr>
        <p:txBody>
          <a:bodyPr>
            <a:normAutofit/>
          </a:bodyPr>
          <a:lstStyle/>
          <a:p>
            <a:r>
              <a:rPr lang="en-US" altLang="zh-Hant" dirty="0"/>
              <a:t>Alongside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correct</a:t>
            </a:r>
            <a:r>
              <a:rPr lang="zh-Hant" altLang="en-US" dirty="0"/>
              <a:t> </a:t>
            </a:r>
            <a:r>
              <a:rPr lang="en-US" altLang="zh-Hant" dirty="0"/>
              <a:t>answer,</a:t>
            </a:r>
            <a:r>
              <a:rPr lang="zh-Hant" altLang="en-US" dirty="0"/>
              <a:t> </a:t>
            </a:r>
            <a:r>
              <a:rPr lang="en-US" altLang="zh-Hant" dirty="0" err="1"/>
              <a:t>Kahoot</a:t>
            </a:r>
            <a:r>
              <a:rPr lang="en-US" altLang="zh-Hant" dirty="0"/>
              <a:t>!</a:t>
            </a:r>
            <a:r>
              <a:rPr lang="zh-Hant" altLang="en-US" dirty="0"/>
              <a:t> </a:t>
            </a:r>
            <a:r>
              <a:rPr lang="en-US" altLang="zh-Hant" dirty="0"/>
              <a:t>also</a:t>
            </a:r>
            <a:r>
              <a:rPr lang="zh-Hant" altLang="en-US" dirty="0"/>
              <a:t> </a:t>
            </a:r>
            <a:r>
              <a:rPr lang="en-US" altLang="zh-Hant" dirty="0"/>
              <a:t>showed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number</a:t>
            </a:r>
            <a:r>
              <a:rPr lang="zh-Hant" altLang="en-US" dirty="0"/>
              <a:t> </a:t>
            </a:r>
            <a:r>
              <a:rPr lang="en-US" altLang="zh-Hant" dirty="0"/>
              <a:t>of</a:t>
            </a:r>
            <a:r>
              <a:rPr lang="zh-Hant" altLang="en-US" dirty="0"/>
              <a:t> </a:t>
            </a:r>
            <a:r>
              <a:rPr lang="en-US" altLang="zh-Hant" dirty="0"/>
              <a:t>responses</a:t>
            </a:r>
            <a:r>
              <a:rPr lang="zh-Hant" altLang="en-US" dirty="0"/>
              <a:t> </a:t>
            </a:r>
            <a:r>
              <a:rPr lang="en-US" altLang="zh-Hant" dirty="0"/>
              <a:t>of</a:t>
            </a:r>
            <a:r>
              <a:rPr lang="zh-Hant" altLang="en-US" dirty="0"/>
              <a:t> </a:t>
            </a:r>
            <a:r>
              <a:rPr lang="en-US" altLang="zh-Hant" dirty="0"/>
              <a:t>each</a:t>
            </a:r>
            <a:r>
              <a:rPr lang="zh-Hant" altLang="en-US" dirty="0"/>
              <a:t> </a:t>
            </a:r>
            <a:r>
              <a:rPr lang="en-US" altLang="zh-Hant" dirty="0"/>
              <a:t>choice.</a:t>
            </a:r>
          </a:p>
          <a:p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teacher</a:t>
            </a:r>
            <a:r>
              <a:rPr lang="zh-Hant" altLang="en-US" dirty="0"/>
              <a:t> </a:t>
            </a:r>
            <a:r>
              <a:rPr lang="en-US" altLang="zh-Hant" dirty="0"/>
              <a:t>then</a:t>
            </a:r>
            <a:r>
              <a:rPr lang="zh-Hant" altLang="en-US" dirty="0"/>
              <a:t> </a:t>
            </a:r>
            <a:r>
              <a:rPr lang="en-US" altLang="zh-Hant" dirty="0"/>
              <a:t>analyzed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questions</a:t>
            </a:r>
            <a:r>
              <a:rPr lang="zh-Hant" altLang="en-US" dirty="0"/>
              <a:t> </a:t>
            </a:r>
            <a:r>
              <a:rPr lang="en-US" altLang="zh-Hant" dirty="0"/>
              <a:t>with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whole</a:t>
            </a:r>
            <a:r>
              <a:rPr lang="zh-Hant" altLang="en-US" dirty="0"/>
              <a:t> </a:t>
            </a:r>
            <a:r>
              <a:rPr lang="en-US" altLang="zh-Hant" dirty="0"/>
              <a:t>class</a:t>
            </a:r>
            <a:r>
              <a:rPr lang="zh-Hant" altLang="en-US" dirty="0"/>
              <a:t> </a:t>
            </a:r>
            <a:r>
              <a:rPr lang="en-US" altLang="zh-Hant" dirty="0"/>
              <a:t>to</a:t>
            </a:r>
            <a:r>
              <a:rPr lang="zh-Hant" altLang="en-US" dirty="0"/>
              <a:t> </a:t>
            </a:r>
            <a:r>
              <a:rPr lang="en-US" altLang="zh-Hant" dirty="0"/>
              <a:t>consolidate</a:t>
            </a:r>
            <a:r>
              <a:rPr lang="zh-Hant" altLang="en-US" dirty="0"/>
              <a:t> </a:t>
            </a:r>
            <a:r>
              <a:rPr lang="en-US" altLang="zh-Hant" dirty="0"/>
              <a:t>their</a:t>
            </a:r>
            <a:r>
              <a:rPr lang="zh-Hant" altLang="en-US" dirty="0"/>
              <a:t> </a:t>
            </a:r>
            <a:r>
              <a:rPr lang="en-US" altLang="zh-Hant" dirty="0"/>
              <a:t>knowledge</a:t>
            </a:r>
            <a:r>
              <a:rPr lang="zh-Hant" altLang="en-US" dirty="0"/>
              <a:t> </a:t>
            </a:r>
            <a:r>
              <a:rPr lang="en-US" altLang="zh-Hant" dirty="0"/>
              <a:t>of</a:t>
            </a:r>
            <a:r>
              <a:rPr lang="zh-Hant" altLang="en-US" dirty="0"/>
              <a:t> </a:t>
            </a:r>
            <a:r>
              <a:rPr lang="en-US" altLang="zh-Hant" dirty="0"/>
              <a:t>Pictograms.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85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FCC7B-B14B-924E-B625-FF06489EA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t" dirty="0"/>
              <a:t>Case</a:t>
            </a:r>
            <a:r>
              <a:rPr lang="zh-Hant" altLang="en-US" dirty="0"/>
              <a:t> </a:t>
            </a:r>
            <a:r>
              <a:rPr lang="en-US" altLang="zh-Hant" dirty="0"/>
              <a:t>II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6271D-90FB-1240-84AF-0F2394B91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7131322" cy="3450613"/>
          </a:xfrm>
        </p:spPr>
        <p:txBody>
          <a:bodyPr/>
          <a:lstStyle/>
          <a:p>
            <a:r>
              <a:rPr lang="en-US" dirty="0"/>
              <a:t>Minecraft is a </a:t>
            </a:r>
            <a:r>
              <a:rPr lang="en-HK" dirty="0"/>
              <a:t>game-based learning platform that </a:t>
            </a:r>
            <a:r>
              <a:rPr lang="en-US" altLang="zh-Hant" dirty="0"/>
              <a:t>some</a:t>
            </a:r>
            <a:r>
              <a:rPr lang="en-HK" dirty="0"/>
              <a:t> educators </a:t>
            </a:r>
            <a:r>
              <a:rPr lang="en-US" altLang="zh-Hant"/>
              <a:t>use</a:t>
            </a:r>
            <a:r>
              <a:rPr lang="zh-Hant" altLang="en-US"/>
              <a:t> </a:t>
            </a:r>
            <a:r>
              <a:rPr lang="en-HK" dirty="0"/>
              <a:t>to engage students</a:t>
            </a:r>
            <a:r>
              <a:rPr lang="en-US" dirty="0"/>
              <a:t>.</a:t>
            </a:r>
          </a:p>
          <a:p>
            <a:r>
              <a:rPr lang="en-US" dirty="0"/>
              <a:t>Players are able to build whatever they can imagine with </a:t>
            </a:r>
            <a:r>
              <a:rPr lang="en-US" altLang="zh-Hant" dirty="0"/>
              <a:t>the</a:t>
            </a:r>
            <a:r>
              <a:rPr lang="en-US" dirty="0"/>
              <a:t> resources in a</a:t>
            </a:r>
            <a:r>
              <a:rPr lang="en-US" altLang="zh-Hant" dirty="0"/>
              <a:t>n</a:t>
            </a:r>
            <a:r>
              <a:rPr lang="en-US" dirty="0"/>
              <a:t> open-ended world in Minecraft.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2AAC706-FEAE-C741-A48D-F0D88C97EE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9800" y="953324"/>
            <a:ext cx="1361966" cy="136196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2D75DDF-DC0D-D848-93A7-28260520C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6423" y="3593121"/>
            <a:ext cx="5312741" cy="226206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E1B04C9-8B32-BD48-B9EF-4B9AA4F4C94E}"/>
              </a:ext>
            </a:extLst>
          </p:cNvPr>
          <p:cNvSpPr txBox="1"/>
          <p:nvPr/>
        </p:nvSpPr>
        <p:spPr>
          <a:xfrm>
            <a:off x="7991046" y="5855187"/>
            <a:ext cx="52342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50" dirty="0"/>
              <a:t>Picture</a:t>
            </a:r>
            <a:r>
              <a:rPr lang="zh-TW" altLang="en-US" sz="1050" dirty="0"/>
              <a:t> </a:t>
            </a:r>
            <a:r>
              <a:rPr lang="en-US" altLang="zh-TW" sz="1050" dirty="0"/>
              <a:t>source:</a:t>
            </a:r>
            <a:r>
              <a:rPr lang="zh-TW" altLang="en-US" sz="1050" dirty="0"/>
              <a:t> </a:t>
            </a:r>
            <a:r>
              <a:rPr lang="en-US" altLang="zh-TW" sz="1050" dirty="0" err="1"/>
              <a:t>Minecraft.net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059378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8BD3A-7322-0248-A941-F0C7E6D92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780" y="804520"/>
            <a:ext cx="8735493" cy="1049235"/>
          </a:xfrm>
        </p:spPr>
        <p:txBody>
          <a:bodyPr>
            <a:normAutofit fontScale="90000"/>
          </a:bodyPr>
          <a:lstStyle/>
          <a:p>
            <a:r>
              <a:rPr lang="en-US" altLang="zh-Hant" dirty="0"/>
              <a:t>Class:</a:t>
            </a:r>
            <a:r>
              <a:rPr lang="zh-Hant" altLang="en-US" dirty="0"/>
              <a:t> </a:t>
            </a:r>
            <a:r>
              <a:rPr lang="en-US" altLang="zh-Hant" dirty="0"/>
              <a:t>Junior</a:t>
            </a:r>
            <a:r>
              <a:rPr lang="zh-Hant" altLang="en-US" dirty="0"/>
              <a:t> </a:t>
            </a:r>
            <a:r>
              <a:rPr lang="en-US" altLang="zh-Hant" dirty="0"/>
              <a:t>Secondary</a:t>
            </a:r>
            <a:r>
              <a:rPr lang="zh-TW" altLang="en-US" dirty="0"/>
              <a:t> </a:t>
            </a:r>
            <a:r>
              <a:rPr lang="en-US" altLang="zh-TW" dirty="0"/>
              <a:t>(Special</a:t>
            </a:r>
            <a:r>
              <a:rPr lang="zh-TW" altLang="en-US" dirty="0"/>
              <a:t> </a:t>
            </a:r>
            <a:r>
              <a:rPr lang="en-US" altLang="zh-TW" dirty="0"/>
              <a:t>Education)</a:t>
            </a:r>
            <a:br>
              <a:rPr lang="en-US" altLang="zh-Hant" dirty="0"/>
            </a:br>
            <a:r>
              <a:rPr lang="en-US" altLang="zh-Hant" dirty="0"/>
              <a:t>Subject:</a:t>
            </a:r>
            <a:r>
              <a:rPr lang="zh-Hant" altLang="en-US" dirty="0"/>
              <a:t> </a:t>
            </a:r>
            <a:r>
              <a:rPr lang="en-US" altLang="zh-Hant" dirty="0"/>
              <a:t>Chinese</a:t>
            </a:r>
            <a:br>
              <a:rPr lang="en-US" altLang="zh-Hant" dirty="0"/>
            </a:br>
            <a:r>
              <a:rPr lang="en-US" altLang="zh-Hant" dirty="0"/>
              <a:t>Topic:</a:t>
            </a:r>
            <a:r>
              <a:rPr lang="zh-Hant" altLang="en-US" dirty="0"/>
              <a:t> </a:t>
            </a:r>
            <a:r>
              <a:rPr lang="en-US" altLang="zh-Hant" dirty="0"/>
              <a:t>Types</a:t>
            </a:r>
            <a:r>
              <a:rPr lang="zh-Hant" altLang="en-US" dirty="0"/>
              <a:t> </a:t>
            </a:r>
            <a:r>
              <a:rPr lang="en-US" altLang="zh-Hant" dirty="0"/>
              <a:t>of</a:t>
            </a:r>
            <a:r>
              <a:rPr lang="zh-Hant" altLang="en-US" dirty="0"/>
              <a:t> </a:t>
            </a:r>
            <a:r>
              <a:rPr lang="en-US" altLang="zh-Hant" dirty="0"/>
              <a:t>glass</a:t>
            </a:r>
            <a:r>
              <a:rPr lang="zh-Hant" altLang="en-US" dirty="0"/>
              <a:t> 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49BF180-4FF0-4592-A574-AEF002C80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4089097" cy="3450613"/>
          </a:xfrm>
        </p:spPr>
        <p:txBody>
          <a:bodyPr>
            <a:normAutofit lnSpcReduction="10000"/>
          </a:bodyPr>
          <a:lstStyle/>
          <a:p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teaching</a:t>
            </a:r>
            <a:r>
              <a:rPr lang="zh-Hant" altLang="en-US" dirty="0"/>
              <a:t> </a:t>
            </a:r>
            <a:r>
              <a:rPr lang="en-US" altLang="zh-Hant" dirty="0"/>
              <a:t>objectives</a:t>
            </a:r>
            <a:r>
              <a:rPr lang="zh-Hant" altLang="en-US" dirty="0"/>
              <a:t> </a:t>
            </a:r>
            <a:r>
              <a:rPr lang="en-US" altLang="zh-Hant" dirty="0"/>
              <a:t>of</a:t>
            </a:r>
            <a:r>
              <a:rPr lang="zh-Hant" altLang="en-US" dirty="0"/>
              <a:t> </a:t>
            </a:r>
            <a:r>
              <a:rPr lang="en-US" altLang="zh-Hant" dirty="0"/>
              <a:t>this</a:t>
            </a:r>
            <a:r>
              <a:rPr lang="zh-Hant" altLang="en-US" dirty="0"/>
              <a:t> </a:t>
            </a:r>
            <a:r>
              <a:rPr lang="en-US" altLang="zh-Hant" dirty="0"/>
              <a:t>lesson</a:t>
            </a:r>
            <a:r>
              <a:rPr lang="zh-Hant" altLang="en-US" dirty="0"/>
              <a:t> </a:t>
            </a:r>
            <a:r>
              <a:rPr lang="en-US" altLang="zh-Hant" dirty="0"/>
              <a:t>were</a:t>
            </a:r>
            <a:r>
              <a:rPr lang="zh-Hant" altLang="en-US" dirty="0"/>
              <a:t> </a:t>
            </a:r>
            <a:r>
              <a:rPr lang="en-US" altLang="zh-Hant" dirty="0"/>
              <a:t>to</a:t>
            </a:r>
            <a:r>
              <a:rPr lang="zh-Hant" altLang="en-US" dirty="0"/>
              <a:t> </a:t>
            </a:r>
            <a:r>
              <a:rPr lang="en-US" altLang="zh-Hant" dirty="0"/>
              <a:t>let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students</a:t>
            </a:r>
            <a:r>
              <a:rPr lang="zh-Hant" altLang="en-US" dirty="0"/>
              <a:t> </a:t>
            </a:r>
            <a:r>
              <a:rPr lang="en-US" altLang="zh-Hant" dirty="0"/>
              <a:t>read</a:t>
            </a:r>
            <a:r>
              <a:rPr lang="zh-Hant" altLang="en-US" dirty="0"/>
              <a:t> </a:t>
            </a:r>
            <a:r>
              <a:rPr lang="en-US" altLang="zh-Hant" dirty="0"/>
              <a:t>and</a:t>
            </a:r>
            <a:r>
              <a:rPr lang="zh-Hant" altLang="en-US" dirty="0"/>
              <a:t> </a:t>
            </a:r>
            <a:r>
              <a:rPr lang="en-US" altLang="zh-Hant" dirty="0"/>
              <a:t>understand</a:t>
            </a:r>
            <a:r>
              <a:rPr lang="zh-Hant" altLang="en-US" dirty="0"/>
              <a:t> </a:t>
            </a:r>
            <a:r>
              <a:rPr lang="en-US" altLang="zh-Hant" dirty="0"/>
              <a:t>a</a:t>
            </a:r>
            <a:r>
              <a:rPr lang="zh-Hant" altLang="en-US" dirty="0"/>
              <a:t> </a:t>
            </a:r>
            <a:r>
              <a:rPr lang="en-US" altLang="zh-Hant" dirty="0"/>
              <a:t>passage</a:t>
            </a:r>
            <a:r>
              <a:rPr lang="zh-Hant" altLang="en-US" dirty="0"/>
              <a:t> </a:t>
            </a:r>
            <a:r>
              <a:rPr lang="en-US" altLang="zh-Hant" dirty="0"/>
              <a:t>about</a:t>
            </a:r>
            <a:r>
              <a:rPr lang="zh-Hant" altLang="en-US" dirty="0"/>
              <a:t> </a:t>
            </a:r>
            <a:r>
              <a:rPr lang="en-US" altLang="zh-Hant" dirty="0"/>
              <a:t>multiple</a:t>
            </a:r>
            <a:r>
              <a:rPr lang="zh-Hant" altLang="en-US" dirty="0"/>
              <a:t> </a:t>
            </a:r>
            <a:r>
              <a:rPr lang="en-US" altLang="zh-Hant" dirty="0"/>
              <a:t>types</a:t>
            </a:r>
            <a:r>
              <a:rPr lang="zh-Hant" altLang="en-US" dirty="0"/>
              <a:t> </a:t>
            </a:r>
            <a:r>
              <a:rPr lang="en-US" altLang="zh-Hant" dirty="0"/>
              <a:t>of</a:t>
            </a:r>
            <a:r>
              <a:rPr lang="zh-Hant" altLang="en-US" dirty="0"/>
              <a:t> </a:t>
            </a:r>
            <a:r>
              <a:rPr lang="en-US" altLang="zh-Hant" dirty="0"/>
              <a:t>glass.</a:t>
            </a:r>
            <a:endParaRPr lang="en-US" dirty="0"/>
          </a:p>
          <a:p>
            <a:r>
              <a:rPr lang="en-US" altLang="zh-Hant" dirty="0"/>
              <a:t>Students</a:t>
            </a:r>
            <a:r>
              <a:rPr lang="zh-Hant" altLang="en-US" dirty="0"/>
              <a:t> </a:t>
            </a:r>
            <a:r>
              <a:rPr lang="en-US" altLang="zh-Hant" dirty="0"/>
              <a:t>first</a:t>
            </a:r>
            <a:r>
              <a:rPr lang="zh-Hant" altLang="en-US" dirty="0"/>
              <a:t> </a:t>
            </a:r>
            <a:r>
              <a:rPr lang="en-US" altLang="zh-Hant" dirty="0"/>
              <a:t>read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passage.</a:t>
            </a:r>
            <a:r>
              <a:rPr lang="zh-Hant" altLang="en-US" dirty="0"/>
              <a:t> </a:t>
            </a:r>
            <a:r>
              <a:rPr lang="en-US" altLang="zh-Hant" dirty="0"/>
              <a:t>Then,</a:t>
            </a:r>
            <a:r>
              <a:rPr lang="zh-Hant" altLang="en-US" dirty="0"/>
              <a:t> </a:t>
            </a:r>
            <a:r>
              <a:rPr lang="en-US" altLang="zh-Hant" dirty="0"/>
              <a:t>they</a:t>
            </a:r>
            <a:r>
              <a:rPr lang="zh-Hant" altLang="en-US" dirty="0"/>
              <a:t> </a:t>
            </a:r>
            <a:r>
              <a:rPr lang="en-US" altLang="zh-Hant" dirty="0"/>
              <a:t>formed</a:t>
            </a:r>
            <a:r>
              <a:rPr lang="zh-Hant" altLang="en-US" dirty="0"/>
              <a:t> </a:t>
            </a:r>
            <a:r>
              <a:rPr lang="en-US" altLang="zh-Hant" dirty="0"/>
              <a:t>into</a:t>
            </a:r>
            <a:r>
              <a:rPr lang="zh-Hant" altLang="en-US" dirty="0"/>
              <a:t> </a:t>
            </a:r>
            <a:r>
              <a:rPr lang="en-US" altLang="zh-Hant" dirty="0"/>
              <a:t>groups</a:t>
            </a:r>
            <a:r>
              <a:rPr lang="zh-Hant" altLang="en-US" dirty="0"/>
              <a:t> </a:t>
            </a:r>
            <a:r>
              <a:rPr lang="en-US" altLang="zh-Hant" dirty="0"/>
              <a:t>and</a:t>
            </a:r>
            <a:r>
              <a:rPr lang="zh-Hant" altLang="en-US" dirty="0"/>
              <a:t> </a:t>
            </a:r>
            <a:r>
              <a:rPr lang="en-US" altLang="zh-Hant" dirty="0"/>
              <a:t>completed</a:t>
            </a:r>
            <a:r>
              <a:rPr lang="zh-Hant" altLang="en-US" dirty="0"/>
              <a:t> </a:t>
            </a:r>
            <a:r>
              <a:rPr lang="en-US" altLang="zh-Hant" dirty="0"/>
              <a:t>different</a:t>
            </a:r>
            <a:r>
              <a:rPr lang="zh-Hant" altLang="en-US" dirty="0"/>
              <a:t> </a:t>
            </a:r>
            <a:r>
              <a:rPr lang="en-US" altLang="zh-Hant" dirty="0"/>
              <a:t>activities.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023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B661A-355D-C34D-9E4F-DE1BD16B2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7" y="804520"/>
            <a:ext cx="3130822" cy="104923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8" name="Content Placeholder 27">
            <a:extLst>
              <a:ext uri="{FF2B5EF4-FFF2-40B4-BE49-F238E27FC236}">
                <a16:creationId xmlns:a16="http://schemas.microsoft.com/office/drawing/2014/main" id="{24D12582-34E7-4832-988B-877DD0912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3868274" cy="3450613"/>
          </a:xfrm>
        </p:spPr>
        <p:txBody>
          <a:bodyPr>
            <a:normAutofit fontScale="92500" lnSpcReduction="10000"/>
          </a:bodyPr>
          <a:lstStyle/>
          <a:p>
            <a:r>
              <a:rPr lang="en-US" altLang="zh-Hant" dirty="0"/>
              <a:t>In</a:t>
            </a:r>
            <a:r>
              <a:rPr lang="zh-Hant" altLang="en-US" dirty="0"/>
              <a:t> </a:t>
            </a:r>
            <a:r>
              <a:rPr lang="en-US" altLang="zh-Hant" dirty="0"/>
              <a:t>one</a:t>
            </a:r>
            <a:r>
              <a:rPr lang="zh-Hant" altLang="en-US" dirty="0"/>
              <a:t> </a:t>
            </a:r>
            <a:r>
              <a:rPr lang="en-US" altLang="zh-Hant" dirty="0"/>
              <a:t>of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activities,</a:t>
            </a:r>
            <a:r>
              <a:rPr lang="zh-Hant" altLang="en-US" dirty="0"/>
              <a:t> </a:t>
            </a:r>
            <a:r>
              <a:rPr lang="en-US" altLang="zh-TW" dirty="0"/>
              <a:t>several</a:t>
            </a:r>
            <a:r>
              <a:rPr lang="en-US" dirty="0"/>
              <a:t> students were assigned to create a virtual </a:t>
            </a:r>
            <a:r>
              <a:rPr lang="en-US" altLang="zh-Hant" dirty="0"/>
              <a:t>building</a:t>
            </a:r>
            <a:r>
              <a:rPr lang="zh-Hant" altLang="en-US" dirty="0"/>
              <a:t> </a:t>
            </a:r>
            <a:r>
              <a:rPr lang="en-US" altLang="zh-Hant" dirty="0"/>
              <a:t>in</a:t>
            </a:r>
            <a:r>
              <a:rPr lang="zh-Hant" altLang="en-US" dirty="0"/>
              <a:t> </a:t>
            </a:r>
            <a:r>
              <a:rPr lang="en-US" altLang="zh-Hant" dirty="0"/>
              <a:t>Minecraft</a:t>
            </a:r>
            <a:r>
              <a:rPr lang="zh-Hant" altLang="en-US" dirty="0"/>
              <a:t> </a:t>
            </a:r>
            <a:r>
              <a:rPr lang="en-US" altLang="zh-Hant" dirty="0"/>
              <a:t>to</a:t>
            </a:r>
            <a:r>
              <a:rPr lang="zh-Hant" altLang="en-US" dirty="0"/>
              <a:t> </a:t>
            </a:r>
            <a:r>
              <a:rPr lang="en-US" altLang="zh-Hant" dirty="0"/>
              <a:t>demonstrate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types</a:t>
            </a:r>
            <a:r>
              <a:rPr lang="zh-Hant" altLang="en-US" dirty="0"/>
              <a:t> </a:t>
            </a:r>
            <a:r>
              <a:rPr lang="en-US" altLang="zh-Hant" dirty="0"/>
              <a:t>of</a:t>
            </a:r>
            <a:r>
              <a:rPr lang="zh-Hant" altLang="en-US" dirty="0"/>
              <a:t> </a:t>
            </a:r>
            <a:r>
              <a:rPr lang="en-US" altLang="zh-Hant" dirty="0"/>
              <a:t>glass</a:t>
            </a:r>
            <a:r>
              <a:rPr lang="zh-Hant" altLang="en-US" dirty="0"/>
              <a:t> </a:t>
            </a:r>
            <a:r>
              <a:rPr lang="en-US" altLang="zh-Hant" dirty="0"/>
              <a:t>that</a:t>
            </a:r>
            <a:r>
              <a:rPr lang="zh-Hant" altLang="en-US" dirty="0"/>
              <a:t> </a:t>
            </a:r>
            <a:r>
              <a:rPr lang="en-US" altLang="zh-Hant" dirty="0"/>
              <a:t>they</a:t>
            </a:r>
            <a:r>
              <a:rPr lang="zh-Hant" altLang="en-US" dirty="0"/>
              <a:t> </a:t>
            </a:r>
            <a:r>
              <a:rPr lang="en-US" altLang="zh-Hant" dirty="0"/>
              <a:t>have</a:t>
            </a:r>
            <a:r>
              <a:rPr lang="zh-Hant" altLang="en-US" dirty="0"/>
              <a:t> </a:t>
            </a:r>
            <a:r>
              <a:rPr lang="en-US" altLang="zh-Hant" dirty="0"/>
              <a:t>learned.</a:t>
            </a:r>
          </a:p>
          <a:p>
            <a:r>
              <a:rPr lang="en-US" altLang="zh-Hant" dirty="0"/>
              <a:t>For</a:t>
            </a:r>
            <a:r>
              <a:rPr lang="zh-Hant" altLang="en-US" dirty="0"/>
              <a:t> </a:t>
            </a:r>
            <a:r>
              <a:rPr lang="en-US" altLang="zh-Hant" dirty="0"/>
              <a:t>example,</a:t>
            </a:r>
            <a:r>
              <a:rPr lang="zh-Hant" altLang="en-US" dirty="0"/>
              <a:t> </a:t>
            </a:r>
            <a:r>
              <a:rPr lang="en-US" altLang="zh-Hant" dirty="0"/>
              <a:t>they</a:t>
            </a:r>
            <a:r>
              <a:rPr lang="zh-Hant" altLang="en-US" dirty="0"/>
              <a:t> </a:t>
            </a:r>
            <a:r>
              <a:rPr lang="en-US" altLang="zh-Hant" dirty="0"/>
              <a:t>built</a:t>
            </a:r>
            <a:r>
              <a:rPr lang="zh-Hant" altLang="en-US" dirty="0"/>
              <a:t> </a:t>
            </a:r>
            <a:r>
              <a:rPr lang="en-US" altLang="zh-Hant" dirty="0"/>
              <a:t>a</a:t>
            </a:r>
            <a:r>
              <a:rPr lang="zh-Hant" altLang="en-US" dirty="0"/>
              <a:t> </a:t>
            </a:r>
            <a:r>
              <a:rPr lang="en-US" altLang="zh-Hant" dirty="0"/>
              <a:t>museum</a:t>
            </a:r>
            <a:r>
              <a:rPr lang="zh-Hant" altLang="en-US" dirty="0"/>
              <a:t> </a:t>
            </a:r>
            <a:r>
              <a:rPr lang="en-US" altLang="zh-Hant" dirty="0"/>
              <a:t>with</a:t>
            </a:r>
            <a:r>
              <a:rPr lang="zh-Hant" altLang="en-US" dirty="0"/>
              <a:t> </a:t>
            </a:r>
            <a:r>
              <a:rPr lang="en-US" altLang="zh-Hant" dirty="0"/>
              <a:t>anti-theft</a:t>
            </a:r>
            <a:r>
              <a:rPr lang="zh-Hant" altLang="en-US" dirty="0"/>
              <a:t> </a:t>
            </a:r>
            <a:r>
              <a:rPr lang="en-US" altLang="zh-Hant" dirty="0"/>
              <a:t>glass</a:t>
            </a:r>
            <a:r>
              <a:rPr lang="zh-Hant" altLang="en-US" dirty="0"/>
              <a:t> </a:t>
            </a:r>
            <a:r>
              <a:rPr lang="en-US" altLang="zh-Hant" dirty="0"/>
              <a:t>to</a:t>
            </a:r>
            <a:r>
              <a:rPr lang="zh-Hant" altLang="en-US" dirty="0"/>
              <a:t> </a:t>
            </a:r>
            <a:r>
              <a:rPr lang="en-US" altLang="zh-Hant" dirty="0"/>
              <a:t>demonstrate</a:t>
            </a:r>
            <a:r>
              <a:rPr lang="zh-Hant" altLang="en-US" dirty="0"/>
              <a:t> </a:t>
            </a:r>
            <a:r>
              <a:rPr lang="en-US" altLang="zh-Hant" dirty="0"/>
              <a:t>how</a:t>
            </a:r>
            <a:r>
              <a:rPr lang="zh-Hant" altLang="en-US" dirty="0"/>
              <a:t> </a:t>
            </a:r>
            <a:r>
              <a:rPr lang="en-US" altLang="zh-Hant" dirty="0"/>
              <a:t>to</a:t>
            </a:r>
            <a:r>
              <a:rPr lang="zh-Hant" altLang="en-US" dirty="0"/>
              <a:t> </a:t>
            </a:r>
            <a:r>
              <a:rPr lang="en-US" altLang="zh-Hant" dirty="0"/>
              <a:t>prevent</a:t>
            </a:r>
            <a:r>
              <a:rPr lang="zh-Hant" altLang="en-US" dirty="0"/>
              <a:t> </a:t>
            </a:r>
            <a:r>
              <a:rPr lang="en-US" altLang="zh-Hant" dirty="0"/>
              <a:t>burglary.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250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2F071-4543-1F4B-990D-E3A349BEE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20"/>
            <a:ext cx="3099649" cy="104923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028C283-C7ED-481D-866E-DD2CF2C8B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2"/>
            <a:ext cx="3785449" cy="3450613"/>
          </a:xfrm>
        </p:spPr>
        <p:txBody>
          <a:bodyPr>
            <a:normAutofit/>
          </a:bodyPr>
          <a:lstStyle/>
          <a:p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students</a:t>
            </a:r>
            <a:r>
              <a:rPr lang="zh-Hant" altLang="en-US" dirty="0"/>
              <a:t> </a:t>
            </a:r>
            <a:r>
              <a:rPr lang="en-US" altLang="zh-Hant" dirty="0"/>
              <a:t>then</a:t>
            </a:r>
            <a:r>
              <a:rPr lang="zh-Hant" altLang="en-US" dirty="0"/>
              <a:t> </a:t>
            </a:r>
            <a:r>
              <a:rPr lang="en-US" altLang="zh-Hant" dirty="0"/>
              <a:t>presented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building</a:t>
            </a:r>
            <a:r>
              <a:rPr lang="zh-Hant" altLang="en-US" dirty="0"/>
              <a:t> </a:t>
            </a:r>
            <a:r>
              <a:rPr lang="en-US" altLang="zh-Hant" dirty="0"/>
              <a:t>to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rest</a:t>
            </a:r>
            <a:r>
              <a:rPr lang="zh-Hant" altLang="en-US" dirty="0"/>
              <a:t> </a:t>
            </a:r>
            <a:r>
              <a:rPr lang="en-US" altLang="zh-Hant" dirty="0"/>
              <a:t>of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class.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46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6C5D2-2601-C941-9ED7-5842015D7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t" dirty="0"/>
              <a:t>Case III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E5385-541C-2D42-86BC-74B1C5703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/>
              <a:t>Quizlet is a mobile and web-based study application.</a:t>
            </a:r>
          </a:p>
          <a:p>
            <a:r>
              <a:rPr lang="en-US" altLang="zh-Hant" dirty="0"/>
              <a:t>It</a:t>
            </a:r>
            <a:r>
              <a:rPr lang="en-HK" dirty="0"/>
              <a:t> provides engaging and customisable </a:t>
            </a:r>
            <a:r>
              <a:rPr lang="en-US" altLang="zh-Hant" dirty="0"/>
              <a:t>games</a:t>
            </a:r>
            <a:r>
              <a:rPr lang="zh-Hant" altLang="en-US" dirty="0"/>
              <a:t> </a:t>
            </a:r>
            <a:r>
              <a:rPr lang="en-US" altLang="zh-Hant" dirty="0"/>
              <a:t>for</a:t>
            </a:r>
            <a:r>
              <a:rPr lang="zh-Hant" altLang="en-US" dirty="0"/>
              <a:t> </a:t>
            </a:r>
            <a:r>
              <a:rPr lang="en-US" altLang="zh-Hant" dirty="0"/>
              <a:t>students.</a:t>
            </a:r>
          </a:p>
          <a:p>
            <a:r>
              <a:rPr lang="en-US" altLang="zh-Hant" dirty="0"/>
              <a:t>One</a:t>
            </a:r>
            <a:r>
              <a:rPr lang="zh-Hant" altLang="en-US" dirty="0"/>
              <a:t> </a:t>
            </a:r>
            <a:r>
              <a:rPr lang="en-US" altLang="zh-Hant" dirty="0"/>
              <a:t>of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games it provides</a:t>
            </a:r>
            <a:r>
              <a:rPr lang="zh-Hant" altLang="en-US" dirty="0"/>
              <a:t> </a:t>
            </a:r>
            <a:r>
              <a:rPr lang="en-US" altLang="zh-Hant" dirty="0"/>
              <a:t>is</a:t>
            </a:r>
            <a:r>
              <a:rPr lang="zh-Hant" altLang="en-US" dirty="0"/>
              <a:t> </a:t>
            </a:r>
            <a:r>
              <a:rPr lang="en-US" altLang="zh-Hant" dirty="0"/>
              <a:t>that</a:t>
            </a:r>
            <a:r>
              <a:rPr lang="zh-Hant" altLang="en-US" dirty="0"/>
              <a:t> </a:t>
            </a:r>
            <a:r>
              <a:rPr lang="en-US" altLang="zh-Hant" dirty="0"/>
              <a:t>students could</a:t>
            </a:r>
            <a:r>
              <a:rPr lang="zh-Hant" altLang="en-US" dirty="0"/>
              <a:t> </a:t>
            </a:r>
            <a:r>
              <a:rPr lang="en-US" altLang="zh-Hant" dirty="0"/>
              <a:t>form</a:t>
            </a:r>
            <a:r>
              <a:rPr lang="zh-Hant" altLang="en-US" dirty="0"/>
              <a:t> </a:t>
            </a:r>
            <a:r>
              <a:rPr lang="en-US" altLang="zh-Hant" dirty="0"/>
              <a:t>into</a:t>
            </a:r>
            <a:r>
              <a:rPr lang="zh-Hant" altLang="en-US" dirty="0"/>
              <a:t> </a:t>
            </a:r>
            <a:r>
              <a:rPr lang="en-US" altLang="zh-Hant" dirty="0"/>
              <a:t>groups</a:t>
            </a:r>
            <a:r>
              <a:rPr lang="zh-Hant" altLang="en-US" dirty="0"/>
              <a:t> </a:t>
            </a:r>
            <a:r>
              <a:rPr lang="en-US" altLang="zh-Hant" dirty="0"/>
              <a:t>and</a:t>
            </a:r>
            <a:r>
              <a:rPr lang="zh-Hant" altLang="en-US" dirty="0"/>
              <a:t> </a:t>
            </a:r>
            <a:r>
              <a:rPr lang="en-US" altLang="zh-Hant" dirty="0"/>
              <a:t>compete on some tasks.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A2D6143-F4B4-994F-9AF1-590316ECB1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6404" y="3710151"/>
            <a:ext cx="4944660" cy="21888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159B2C-D939-BA4C-998D-8FA494701D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1656" y="1078703"/>
            <a:ext cx="3960399" cy="7920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B2501E0-C3E6-CE40-933F-53CF79B10F0A}"/>
              </a:ext>
            </a:extLst>
          </p:cNvPr>
          <p:cNvSpPr txBox="1"/>
          <p:nvPr/>
        </p:nvSpPr>
        <p:spPr>
          <a:xfrm>
            <a:off x="5406007" y="5898987"/>
            <a:ext cx="46054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100" dirty="0"/>
              <a:t>Picture</a:t>
            </a:r>
            <a:r>
              <a:rPr lang="zh-TW" altLang="en-US" sz="1100" dirty="0"/>
              <a:t> </a:t>
            </a:r>
            <a:r>
              <a:rPr lang="en-US" altLang="zh-TW" sz="1100" dirty="0"/>
              <a:t>source:</a:t>
            </a:r>
            <a:r>
              <a:rPr lang="zh-TW" altLang="en-US" sz="1100" dirty="0"/>
              <a:t> </a:t>
            </a:r>
            <a:r>
              <a:rPr lang="en-HK" altLang="zh-TW" sz="1100" dirty="0"/>
              <a:t>http://</a:t>
            </a:r>
            <a:r>
              <a:rPr lang="en-HK" altLang="zh-TW" sz="1100" dirty="0" err="1"/>
              <a:t>digitalmobilelanguagelearning.org</a:t>
            </a:r>
            <a:r>
              <a:rPr lang="en-HK" altLang="zh-TW" sz="1100" dirty="0"/>
              <a:t>/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865424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CADC0-89F9-6848-B1B3-5C0FA68C7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780" y="804520"/>
            <a:ext cx="5443535" cy="1049235"/>
          </a:xfrm>
        </p:spPr>
        <p:txBody>
          <a:bodyPr>
            <a:normAutofit fontScale="90000"/>
          </a:bodyPr>
          <a:lstStyle/>
          <a:p>
            <a:r>
              <a:rPr lang="en-US" dirty="0"/>
              <a:t>Class: P</a:t>
            </a:r>
            <a:r>
              <a:rPr lang="en-US" altLang="zh-Hant" dirty="0"/>
              <a:t>rimary</a:t>
            </a:r>
            <a:r>
              <a:rPr lang="zh-Hant" altLang="en-US" dirty="0"/>
              <a:t> </a:t>
            </a:r>
            <a:r>
              <a:rPr lang="en-US" dirty="0"/>
              <a:t>6</a:t>
            </a:r>
            <a:br>
              <a:rPr lang="en-US" dirty="0"/>
            </a:br>
            <a:r>
              <a:rPr lang="en-US" dirty="0"/>
              <a:t>Subject: Mathematics</a:t>
            </a:r>
            <a:br>
              <a:rPr lang="en-US" dirty="0"/>
            </a:br>
            <a:r>
              <a:rPr lang="en-US" dirty="0"/>
              <a:t>Topic: Percentage and fractions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DCA408A-E43B-43BC-B5CC-9601C9ED1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780" y="2478440"/>
            <a:ext cx="4089097" cy="3450613"/>
          </a:xfrm>
        </p:spPr>
        <p:txBody>
          <a:bodyPr>
            <a:normAutofit/>
          </a:bodyPr>
          <a:lstStyle/>
          <a:p>
            <a:r>
              <a:rPr lang="en-US" altLang="zh-Hant" dirty="0"/>
              <a:t>The teacher first gave the class a lecture on percentage and fractions.</a:t>
            </a:r>
          </a:p>
          <a:p>
            <a:r>
              <a:rPr lang="en-US" dirty="0"/>
              <a:t>Then, students formed into groups and played games in Quizlet together.</a:t>
            </a:r>
          </a:p>
        </p:txBody>
      </p:sp>
    </p:spTree>
    <p:extLst>
      <p:ext uri="{BB962C8B-B14F-4D97-AF65-F5344CB8AC3E}">
        <p14:creationId xmlns:p14="http://schemas.microsoft.com/office/powerpoint/2010/main" val="264207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6187A-8037-9049-B694-9A537EF08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E7B03-1F79-C94A-9419-C228420CF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9" y="1566041"/>
            <a:ext cx="9603275" cy="4529959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US" altLang="en-US" dirty="0"/>
              <a:t>The whole project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altLang="en-US" sz="2000" dirty="0"/>
              <a:t>Three-Year Research: December 2015 – </a:t>
            </a:r>
            <a:r>
              <a:rPr lang="en-US" altLang="zh-TW" sz="2000" dirty="0"/>
              <a:t>December</a:t>
            </a:r>
            <a:r>
              <a:rPr lang="en-US" altLang="en-US" sz="2000" dirty="0"/>
              <a:t> 2018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altLang="en-US" sz="2000" dirty="0"/>
              <a:t>Participants: Fourteen schools selected by E</a:t>
            </a:r>
            <a:r>
              <a:rPr lang="en-US" altLang="zh-TW" sz="2000" dirty="0"/>
              <a:t>ducation</a:t>
            </a:r>
            <a:r>
              <a:rPr lang="zh-TW" altLang="en-US" sz="2000" dirty="0"/>
              <a:t> </a:t>
            </a:r>
            <a:r>
              <a:rPr lang="en-US" altLang="en-US" sz="2000" dirty="0"/>
              <a:t>B</a:t>
            </a:r>
            <a:r>
              <a:rPr lang="en-US" altLang="zh-TW" sz="2000" dirty="0"/>
              <a:t>ureau</a:t>
            </a:r>
            <a:r>
              <a:rPr lang="zh-TW" altLang="en-US" sz="2000" dirty="0"/>
              <a:t> </a:t>
            </a:r>
            <a:r>
              <a:rPr lang="en-US" altLang="zh-TW" sz="2000" dirty="0"/>
              <a:t>of</a:t>
            </a:r>
            <a:r>
              <a:rPr lang="zh-TW" altLang="en-US" sz="2000" dirty="0"/>
              <a:t> </a:t>
            </a:r>
            <a:r>
              <a:rPr lang="en-US" altLang="zh-TW" sz="2000" dirty="0"/>
              <a:t>Hong</a:t>
            </a:r>
            <a:r>
              <a:rPr lang="zh-TW" altLang="en-US" sz="2000" dirty="0"/>
              <a:t> </a:t>
            </a:r>
            <a:r>
              <a:rPr lang="en-US" altLang="zh-TW" sz="2000" dirty="0"/>
              <a:t>Kong</a:t>
            </a:r>
            <a:r>
              <a:rPr lang="en-US" altLang="en-US" sz="2000" dirty="0"/>
              <a:t> (including eight primary, four secondary, and two special schools)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altLang="en-US" sz="2000" dirty="0"/>
              <a:t>Research Methods: Interviews, Class observations, Surveys, Case studies on test marks in control groups 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n-US" altLang="en-US" dirty="0"/>
              <a:t>The part on gamification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altLang="en-US" sz="2000" dirty="0"/>
              <a:t>Period: February 2017 to March 2018</a:t>
            </a:r>
          </a:p>
          <a:p>
            <a:pPr lvl="1">
              <a:spcBef>
                <a:spcPct val="0"/>
              </a:spcBef>
              <a:spcAft>
                <a:spcPts val="1200"/>
              </a:spcAft>
            </a:pPr>
            <a:r>
              <a:rPr lang="en-US" altLang="en-US" sz="2000" dirty="0"/>
              <a:t>Data Source: Class observations and interviews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956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DF660-F8B1-C740-A3C8-DF4D267C8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20"/>
            <a:ext cx="4055613" cy="104923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66BC041-18AB-4F4E-A07E-D1C596843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7" y="2015732"/>
            <a:ext cx="4180304" cy="34506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each group, students had to answer some mathematical question</a:t>
            </a:r>
            <a:r>
              <a:rPr lang="en-US" altLang="zh-Hant" dirty="0"/>
              <a:t>s</a:t>
            </a:r>
            <a:r>
              <a:rPr lang="en-US" dirty="0"/>
              <a:t> in turns on their own iPads.</a:t>
            </a:r>
          </a:p>
          <a:p>
            <a:r>
              <a:rPr lang="en-US" dirty="0"/>
              <a:t>Students were working together to get as many correct answers as they could in the shortest time</a:t>
            </a:r>
            <a:r>
              <a:rPr lang="zh-Hant" altLang="en-US" dirty="0"/>
              <a:t> </a:t>
            </a:r>
            <a:r>
              <a:rPr lang="en-US" altLang="zh-Hant" dirty="0"/>
              <a:t>so</a:t>
            </a:r>
            <a:r>
              <a:rPr lang="zh-Hant" altLang="en-US" dirty="0"/>
              <a:t> </a:t>
            </a:r>
            <a:r>
              <a:rPr lang="en-US" altLang="zh-Hant" dirty="0"/>
              <a:t>they</a:t>
            </a:r>
            <a:r>
              <a:rPr lang="zh-Hant" altLang="en-US" dirty="0"/>
              <a:t> </a:t>
            </a:r>
            <a:r>
              <a:rPr lang="en-US" altLang="zh-Hant" dirty="0"/>
              <a:t>could</a:t>
            </a:r>
            <a:r>
              <a:rPr lang="zh-Hant" altLang="en-US" dirty="0"/>
              <a:t> </a:t>
            </a:r>
            <a:r>
              <a:rPr lang="en-US" altLang="zh-Hant" dirty="0"/>
              <a:t>win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game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82421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97982-5284-4F4A-8BD8-07E6415AF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781" y="804520"/>
            <a:ext cx="4093310" cy="104923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6543A2AA-F859-4E51-91C2-F651F6B49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4089097" cy="3450613"/>
          </a:xfrm>
        </p:spPr>
        <p:txBody>
          <a:bodyPr>
            <a:normAutofit/>
          </a:bodyPr>
          <a:lstStyle/>
          <a:p>
            <a:r>
              <a:rPr lang="en-US" dirty="0"/>
              <a:t>The progress of the student groups were shown on the screen.</a:t>
            </a:r>
          </a:p>
          <a:p>
            <a:r>
              <a:rPr lang="en-US" dirty="0"/>
              <a:t>The teacher knew the performances of the students immediately and offered help to the group which was having difficulties.</a:t>
            </a:r>
          </a:p>
        </p:txBody>
      </p:sp>
    </p:spTree>
    <p:extLst>
      <p:ext uri="{BB962C8B-B14F-4D97-AF65-F5344CB8AC3E}">
        <p14:creationId xmlns:p14="http://schemas.microsoft.com/office/powerpoint/2010/main" val="12792547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EBAE8-7168-1B49-BA4F-271F7AC8F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781" y="804520"/>
            <a:ext cx="4093310" cy="104923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D7B969D-E122-408C-9A6B-63CA72390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4089097" cy="3450613"/>
          </a:xfrm>
        </p:spPr>
        <p:txBody>
          <a:bodyPr>
            <a:normAutofit/>
          </a:bodyPr>
          <a:lstStyle/>
          <a:p>
            <a:r>
              <a:rPr lang="en-US" dirty="0"/>
              <a:t>Students</a:t>
            </a:r>
            <a:r>
              <a:rPr lang="zh-Hant" altLang="en-US" dirty="0"/>
              <a:t> </a:t>
            </a:r>
            <a:r>
              <a:rPr lang="en-US" altLang="zh-Hant" dirty="0"/>
              <a:t>were</a:t>
            </a:r>
            <a:r>
              <a:rPr lang="zh-Hant" altLang="en-US" dirty="0"/>
              <a:t> </a:t>
            </a:r>
            <a:r>
              <a:rPr lang="en-US" altLang="zh-Hant" dirty="0"/>
              <a:t>engaged</a:t>
            </a:r>
            <a:r>
              <a:rPr lang="zh-Hant" altLang="en-US" dirty="0"/>
              <a:t> </a:t>
            </a:r>
            <a:r>
              <a:rPr lang="en-US" altLang="zh-Hant" dirty="0"/>
              <a:t>during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game</a:t>
            </a:r>
            <a:r>
              <a:rPr lang="zh-Hant" altLang="en-US" dirty="0"/>
              <a:t> </a:t>
            </a:r>
            <a:r>
              <a:rPr lang="en-US" altLang="zh-Hant" dirty="0"/>
              <a:t>and</a:t>
            </a:r>
            <a:r>
              <a:rPr lang="zh-Hant" altLang="en-US" dirty="0"/>
              <a:t> </a:t>
            </a:r>
            <a:r>
              <a:rPr lang="en-US" altLang="zh-Hant" dirty="0"/>
              <a:t>they</a:t>
            </a:r>
            <a:r>
              <a:rPr lang="en-US" dirty="0"/>
              <a:t> felt cheerful when their group </a:t>
            </a:r>
            <a:r>
              <a:rPr lang="en-US" altLang="zh-Hant" dirty="0"/>
              <a:t>won.</a:t>
            </a:r>
          </a:p>
          <a:p>
            <a:r>
              <a:rPr lang="en-US" altLang="zh-Hant" dirty="0"/>
              <a:t>Encouragements</a:t>
            </a:r>
            <a:r>
              <a:rPr lang="zh-Hant" altLang="en-US" dirty="0"/>
              <a:t> </a:t>
            </a:r>
            <a:r>
              <a:rPr lang="en-US" altLang="zh-Hant" dirty="0"/>
              <a:t>and</a:t>
            </a:r>
            <a:r>
              <a:rPr lang="zh-Hant" altLang="en-US" dirty="0"/>
              <a:t> </a:t>
            </a:r>
            <a:r>
              <a:rPr lang="en-US" altLang="zh-Hant" dirty="0"/>
              <a:t>leadership</a:t>
            </a:r>
            <a:r>
              <a:rPr lang="zh-Hant" altLang="en-US" dirty="0"/>
              <a:t> </a:t>
            </a:r>
            <a:r>
              <a:rPr lang="en-US" altLang="zh-Hant" dirty="0"/>
              <a:t>were</a:t>
            </a:r>
            <a:r>
              <a:rPr lang="zh-Hant" altLang="en-US" dirty="0"/>
              <a:t> </a:t>
            </a:r>
            <a:r>
              <a:rPr lang="en-US" altLang="zh-Hant" dirty="0"/>
              <a:t>also</a:t>
            </a:r>
            <a:r>
              <a:rPr lang="zh-Hant" altLang="en-US" dirty="0"/>
              <a:t> </a:t>
            </a:r>
            <a:r>
              <a:rPr lang="en-US" altLang="zh-Hant" dirty="0"/>
              <a:t>observed</a:t>
            </a:r>
            <a:r>
              <a:rPr lang="zh-Hant" altLang="en-US" dirty="0"/>
              <a:t> </a:t>
            </a:r>
            <a:r>
              <a:rPr lang="en-US" altLang="zh-Hant" dirty="0"/>
              <a:t>in</a:t>
            </a:r>
            <a:r>
              <a:rPr lang="zh-Hant" altLang="en-US" dirty="0"/>
              <a:t> </a:t>
            </a:r>
            <a:r>
              <a:rPr lang="en-US" altLang="zh-Hant" dirty="0"/>
              <a:t>this</a:t>
            </a:r>
            <a:r>
              <a:rPr lang="zh-Hant" altLang="en-US" dirty="0"/>
              <a:t> </a:t>
            </a:r>
            <a:r>
              <a:rPr lang="en-US" altLang="zh-Hant" dirty="0"/>
              <a:t>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8477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79EBC-CC14-E245-BA60-C878E6D68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Discussion</a:t>
            </a:r>
            <a:r>
              <a:rPr lang="en-US" altLang="zh-Hant" dirty="0"/>
              <a:t>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82995-FBAA-1E44-8398-E6197C6F9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471448"/>
            <a:ext cx="9520158" cy="4582511"/>
          </a:xfrm>
        </p:spPr>
        <p:txBody>
          <a:bodyPr>
            <a:normAutofit/>
          </a:bodyPr>
          <a:lstStyle/>
          <a:p>
            <a:r>
              <a:rPr lang="en-US" altLang="zh-Hant" dirty="0"/>
              <a:t>M</a:t>
            </a:r>
            <a:r>
              <a:rPr lang="en-HK" dirty="0"/>
              <a:t>ore convenient and user-friendly </a:t>
            </a:r>
            <a:r>
              <a:rPr lang="en-US" altLang="zh-Hant" dirty="0"/>
              <a:t>games</a:t>
            </a:r>
            <a:r>
              <a:rPr lang="en-HK" dirty="0"/>
              <a:t> are readily available</a:t>
            </a:r>
            <a:r>
              <a:rPr lang="en-US" altLang="zh-Hant" dirty="0"/>
              <a:t>.</a:t>
            </a:r>
            <a:endParaRPr lang="en-HK" dirty="0"/>
          </a:p>
          <a:p>
            <a:r>
              <a:rPr lang="en-US" altLang="zh-Hant" dirty="0"/>
              <a:t>T</a:t>
            </a:r>
            <a:r>
              <a:rPr lang="en-HK" dirty="0" err="1"/>
              <a:t>eachers</a:t>
            </a:r>
            <a:r>
              <a:rPr lang="en-HK" dirty="0"/>
              <a:t> are able to take the opportunity to transform traditional classroom activities into more engaging activities with gaming elements. </a:t>
            </a:r>
          </a:p>
          <a:p>
            <a:r>
              <a:rPr lang="en-US" altLang="zh-Hant" dirty="0"/>
              <a:t>S</a:t>
            </a:r>
            <a:r>
              <a:rPr lang="en-HK" dirty="0" err="1"/>
              <a:t>uch</a:t>
            </a:r>
            <a:r>
              <a:rPr lang="en-HK" dirty="0"/>
              <a:t> practice will become more and more popular when more teachers are aware of what the technology can offer. </a:t>
            </a:r>
          </a:p>
          <a:p>
            <a:r>
              <a:rPr lang="en-US" altLang="zh-Hant" dirty="0"/>
              <a:t>Characteristics</a:t>
            </a:r>
            <a:r>
              <a:rPr lang="zh-Hant" altLang="en-US" dirty="0"/>
              <a:t> </a:t>
            </a:r>
            <a:r>
              <a:rPr lang="en-US" altLang="zh-Hant" dirty="0"/>
              <a:t>of</a:t>
            </a:r>
            <a:r>
              <a:rPr lang="zh-Hant" altLang="en-US" dirty="0"/>
              <a:t> </a:t>
            </a:r>
            <a:r>
              <a:rPr lang="en-US" altLang="zh-Hant" dirty="0"/>
              <a:t>gamification</a:t>
            </a:r>
            <a:r>
              <a:rPr lang="zh-Hant" altLang="en-US" dirty="0"/>
              <a:t> </a:t>
            </a:r>
            <a:r>
              <a:rPr lang="en-US" altLang="zh-Hant" dirty="0"/>
              <a:t>in</a:t>
            </a:r>
            <a:r>
              <a:rPr lang="zh-Hant" altLang="en-US" dirty="0"/>
              <a:t> </a:t>
            </a:r>
            <a:r>
              <a:rPr lang="en-US" altLang="zh-Hant" dirty="0"/>
              <a:t>these</a:t>
            </a:r>
            <a:r>
              <a:rPr lang="zh-Hant" altLang="en-US" dirty="0"/>
              <a:t> </a:t>
            </a:r>
            <a:r>
              <a:rPr lang="en-US" altLang="zh-Hant" dirty="0"/>
              <a:t>cases</a:t>
            </a:r>
            <a:endParaRPr lang="en-HK" altLang="zh-Hant" dirty="0"/>
          </a:p>
          <a:p>
            <a:pPr lvl="1"/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tools</a:t>
            </a:r>
            <a:r>
              <a:rPr lang="zh-Hant" altLang="en-US" dirty="0"/>
              <a:t> </a:t>
            </a:r>
            <a:r>
              <a:rPr lang="en-US" altLang="zh-Hant" dirty="0"/>
              <a:t>are</a:t>
            </a:r>
            <a:r>
              <a:rPr lang="zh-Hant" altLang="en-US" dirty="0"/>
              <a:t> </a:t>
            </a:r>
            <a:r>
              <a:rPr lang="en-US" altLang="zh-Hant" dirty="0"/>
              <a:t>free</a:t>
            </a:r>
            <a:r>
              <a:rPr lang="zh-Hant" altLang="en-US" dirty="0"/>
              <a:t> </a:t>
            </a:r>
            <a:r>
              <a:rPr lang="en-US" altLang="zh-Hant" dirty="0"/>
              <a:t>and</a:t>
            </a:r>
            <a:r>
              <a:rPr lang="zh-Hant" altLang="en-US" dirty="0"/>
              <a:t> </a:t>
            </a:r>
            <a:r>
              <a:rPr lang="en-US" altLang="zh-Hant" dirty="0"/>
              <a:t>easy</a:t>
            </a:r>
            <a:r>
              <a:rPr lang="zh-Hant" altLang="en-US" dirty="0"/>
              <a:t> </a:t>
            </a:r>
            <a:r>
              <a:rPr lang="en-US" altLang="zh-Hant" dirty="0"/>
              <a:t>to</a:t>
            </a:r>
            <a:r>
              <a:rPr lang="zh-Hant" altLang="en-US" dirty="0"/>
              <a:t> </a:t>
            </a:r>
            <a:r>
              <a:rPr lang="en-US" altLang="zh-Hant" dirty="0"/>
              <a:t>use.</a:t>
            </a:r>
          </a:p>
          <a:p>
            <a:pPr lvl="1"/>
            <a:r>
              <a:rPr lang="en-US" altLang="zh-Hant" dirty="0"/>
              <a:t>It</a:t>
            </a:r>
            <a:r>
              <a:rPr lang="zh-Hant" altLang="en-US" dirty="0"/>
              <a:t> </a:t>
            </a:r>
            <a:r>
              <a:rPr lang="en-US" altLang="zh-Hant" dirty="0"/>
              <a:t>is applied to achieve the teaching </a:t>
            </a:r>
            <a:r>
              <a:rPr lang="en-US" altLang="zh-TW" dirty="0"/>
              <a:t>and</a:t>
            </a:r>
            <a:r>
              <a:rPr lang="en-US" altLang="zh-Hant" dirty="0"/>
              <a:t> learning objectives.</a:t>
            </a:r>
          </a:p>
          <a:p>
            <a:pPr lvl="1"/>
            <a:r>
              <a:rPr lang="en-US" altLang="zh-Hant" dirty="0"/>
              <a:t>There were follow-up evaluation or consolidation after the games.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375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5FC6E-BDA8-5240-9683-35E4328D0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t" dirty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B8F27-830A-044D-8D98-585ABB10B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HK" dirty="0"/>
              <a:t>Dempsey, J. V., Haynes, L. L., Lucassen, B. A. &amp; Casey, M. S. (2002). Forty simple computer games and what they could mean to educators. Simulation &amp; Gaming, 33(2), 157–68. </a:t>
            </a:r>
          </a:p>
          <a:p>
            <a:r>
              <a:rPr lang="en-HK" dirty="0"/>
              <a:t>Kapp, K. M. (2012). </a:t>
            </a:r>
            <a:r>
              <a:rPr lang="en-HK" i="1" dirty="0"/>
              <a:t>The gamification of learning and instruction</a:t>
            </a:r>
            <a:r>
              <a:rPr lang="en-HK" dirty="0"/>
              <a:t>. San Francisco: Wiley. </a:t>
            </a:r>
          </a:p>
          <a:p>
            <a:r>
              <a:rPr lang="en-HK" dirty="0"/>
              <a:t>Kim, AJ. (2011, March 32). Gamification 101: Designing the player journey. </a:t>
            </a:r>
            <a:r>
              <a:rPr lang="en-HK" i="1" dirty="0"/>
              <a:t>Google Tech Talk.</a:t>
            </a:r>
          </a:p>
          <a:p>
            <a:r>
              <a:rPr lang="en-HK" dirty="0" err="1"/>
              <a:t>Koster</a:t>
            </a:r>
            <a:r>
              <a:rPr lang="en-HK" dirty="0"/>
              <a:t>, R. (2005). </a:t>
            </a:r>
            <a:r>
              <a:rPr lang="en-HK" i="1" dirty="0"/>
              <a:t>A theory of fun for game design</a:t>
            </a:r>
            <a:r>
              <a:rPr lang="en-HK" dirty="0"/>
              <a:t>. Scottsdale, AZ: </a:t>
            </a:r>
            <a:r>
              <a:rPr lang="en-HK" dirty="0" err="1"/>
              <a:t>Paralyph</a:t>
            </a:r>
            <a:r>
              <a:rPr lang="en-HK" dirty="0"/>
              <a:t>. Press, p. 34</a:t>
            </a:r>
          </a:p>
        </p:txBody>
      </p:sp>
    </p:spTree>
    <p:extLst>
      <p:ext uri="{BB962C8B-B14F-4D97-AF65-F5344CB8AC3E}">
        <p14:creationId xmlns:p14="http://schemas.microsoft.com/office/powerpoint/2010/main" val="994588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C95F-D3FA-2D4F-9D27-E73B19F6B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4781" y="2691071"/>
            <a:ext cx="9520158" cy="1049235"/>
          </a:xfrm>
        </p:spPr>
        <p:txBody>
          <a:bodyPr/>
          <a:lstStyle/>
          <a:p>
            <a:r>
              <a:rPr lang="en-US" altLang="zh-Hant" dirty="0"/>
              <a:t>Thank</a:t>
            </a:r>
            <a:r>
              <a:rPr lang="zh-Hant" altLang="en-US" dirty="0"/>
              <a:t> </a:t>
            </a:r>
            <a:r>
              <a:rPr lang="en-US" altLang="zh-Hant" dirty="0"/>
              <a:t>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164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B9A2F-4D2D-B143-BE19-E3A753E86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t" dirty="0"/>
              <a:t>Literature</a:t>
            </a:r>
            <a:r>
              <a:rPr lang="zh-Hant" altLang="en-US" dirty="0"/>
              <a:t> </a:t>
            </a:r>
            <a:r>
              <a:rPr lang="en-US" altLang="zh-Hant" dirty="0"/>
              <a:t>review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2E419-6443-E640-9549-E915A2326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9" y="2002559"/>
            <a:ext cx="9603275" cy="3179716"/>
          </a:xfrm>
        </p:spPr>
        <p:txBody>
          <a:bodyPr>
            <a:normAutofit/>
          </a:bodyPr>
          <a:lstStyle/>
          <a:p>
            <a:r>
              <a:rPr lang="en-HK" dirty="0"/>
              <a:t>‘Gamification’ is the practice of turning everyday tasks into game-like activities for the sake of enhancing motivation and engagement (Kapp, 2012).</a:t>
            </a:r>
          </a:p>
          <a:p>
            <a:r>
              <a:rPr lang="en-HK" dirty="0"/>
              <a:t>Gamification is using game-based mechanics, aesthetics and game thinking to engage people, motivate action, promote learning, and solving problem (Kapp, 2012).</a:t>
            </a:r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H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387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EE6CF-98A5-5B47-BDB4-FD721BE59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88628-D6A7-FA41-AC13-87F8A415F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HK" dirty="0"/>
              <a:t>Gamification is using game-based mechanics, aesthetics and game thinking to engage people, motivate action, promote learning, and solving problem (Kapp, 2012).</a:t>
            </a:r>
          </a:p>
          <a:p>
            <a:endParaRPr lang="en-US" dirty="0"/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82B60471-9A0C-BF47-B030-B583F6AA17A7}"/>
              </a:ext>
            </a:extLst>
          </p:cNvPr>
          <p:cNvSpPr/>
          <p:nvPr/>
        </p:nvSpPr>
        <p:spPr>
          <a:xfrm>
            <a:off x="5722883" y="2279866"/>
            <a:ext cx="1460938" cy="304800"/>
          </a:xfrm>
          <a:prstGeom prst="frame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Frame 4">
            <a:extLst>
              <a:ext uri="{FF2B5EF4-FFF2-40B4-BE49-F238E27FC236}">
                <a16:creationId xmlns:a16="http://schemas.microsoft.com/office/drawing/2014/main" id="{20366D22-7B2C-244B-B9A9-10419B722D6B}"/>
              </a:ext>
            </a:extLst>
          </p:cNvPr>
          <p:cNvSpPr/>
          <p:nvPr/>
        </p:nvSpPr>
        <p:spPr>
          <a:xfrm>
            <a:off x="7241628" y="2270234"/>
            <a:ext cx="1282262" cy="304800"/>
          </a:xfrm>
          <a:prstGeom prst="frame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DA8CFD12-9803-654E-A537-4933BDE28A1B}"/>
              </a:ext>
            </a:extLst>
          </p:cNvPr>
          <p:cNvSpPr/>
          <p:nvPr/>
        </p:nvSpPr>
        <p:spPr>
          <a:xfrm>
            <a:off x="9075683" y="2270234"/>
            <a:ext cx="856593" cy="304800"/>
          </a:xfrm>
          <a:prstGeom prst="frame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7EC994D8-BFD1-C346-8F5B-DFD1760FDBFA}"/>
              </a:ext>
            </a:extLst>
          </p:cNvPr>
          <p:cNvSpPr/>
          <p:nvPr/>
        </p:nvSpPr>
        <p:spPr>
          <a:xfrm>
            <a:off x="1366345" y="2575033"/>
            <a:ext cx="1061545" cy="367863"/>
          </a:xfrm>
          <a:prstGeom prst="frame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Frame 7">
            <a:extLst>
              <a:ext uri="{FF2B5EF4-FFF2-40B4-BE49-F238E27FC236}">
                <a16:creationId xmlns:a16="http://schemas.microsoft.com/office/drawing/2014/main" id="{8EA4420E-6DFA-3F49-8247-C332FCD0F57D}"/>
              </a:ext>
            </a:extLst>
          </p:cNvPr>
          <p:cNvSpPr/>
          <p:nvPr/>
        </p:nvSpPr>
        <p:spPr>
          <a:xfrm>
            <a:off x="4014076" y="2270233"/>
            <a:ext cx="1651000" cy="304800"/>
          </a:xfrm>
          <a:prstGeom prst="frame">
            <a:avLst>
              <a:gd name="adj1" fmla="val 0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911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1F760-F1CE-BA47-A85A-33B6AC733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6780A-64A4-8746-8C11-CC8330537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Game-based </a:t>
            </a:r>
          </a:p>
          <a:p>
            <a:pPr lvl="1"/>
            <a:r>
              <a:rPr lang="en-US" altLang="zh-Hant" dirty="0"/>
              <a:t>A</a:t>
            </a:r>
            <a:r>
              <a:rPr lang="zh-Hant" altLang="en-US" dirty="0"/>
              <a:t> </a:t>
            </a:r>
            <a:r>
              <a:rPr lang="en-US" altLang="zh-Hant" dirty="0"/>
              <a:t>game</a:t>
            </a:r>
            <a:r>
              <a:rPr lang="zh-Hant" altLang="en-US" dirty="0"/>
              <a:t> </a:t>
            </a:r>
            <a:r>
              <a:rPr lang="en-US" altLang="zh-Hant" dirty="0"/>
              <a:t>is</a:t>
            </a:r>
            <a:r>
              <a:rPr lang="zh-Hant" altLang="en-US" dirty="0"/>
              <a:t> </a:t>
            </a:r>
            <a:r>
              <a:rPr lang="en-US" altLang="zh-Hant" dirty="0"/>
              <a:t>a</a:t>
            </a:r>
            <a:r>
              <a:rPr lang="zh-Hant" altLang="en-US" dirty="0"/>
              <a:t> </a:t>
            </a:r>
            <a:r>
              <a:rPr lang="en-US" altLang="zh-Hant" dirty="0"/>
              <a:t>system</a:t>
            </a:r>
            <a:r>
              <a:rPr lang="zh-Hant" altLang="en-US" dirty="0"/>
              <a:t> </a:t>
            </a:r>
            <a:r>
              <a:rPr lang="en-US" altLang="zh-Hant" dirty="0"/>
              <a:t>in</a:t>
            </a:r>
            <a:r>
              <a:rPr lang="zh-Hant" altLang="en-US" dirty="0"/>
              <a:t> </a:t>
            </a:r>
            <a:r>
              <a:rPr lang="en-US" altLang="zh-Hant" dirty="0"/>
              <a:t>which</a:t>
            </a:r>
            <a:r>
              <a:rPr lang="zh-Hant" altLang="en-US" dirty="0"/>
              <a:t> </a:t>
            </a:r>
            <a:r>
              <a:rPr lang="en-US" altLang="zh-Hant" dirty="0"/>
              <a:t>players</a:t>
            </a:r>
            <a:r>
              <a:rPr lang="zh-Hant" altLang="en-US" dirty="0"/>
              <a:t> </a:t>
            </a:r>
            <a:r>
              <a:rPr lang="en-US" altLang="zh-Hant" dirty="0"/>
              <a:t>engage</a:t>
            </a:r>
            <a:r>
              <a:rPr lang="zh-Hant" altLang="en-US" dirty="0"/>
              <a:t> </a:t>
            </a:r>
            <a:r>
              <a:rPr lang="en-US" altLang="zh-Hant" dirty="0"/>
              <a:t>in</a:t>
            </a:r>
            <a:r>
              <a:rPr lang="zh-Hant" altLang="en-US" dirty="0"/>
              <a:t> </a:t>
            </a:r>
            <a:r>
              <a:rPr lang="en-US" altLang="zh-Hant" dirty="0"/>
              <a:t>an</a:t>
            </a:r>
            <a:r>
              <a:rPr lang="zh-Hant" altLang="en-US" dirty="0"/>
              <a:t> </a:t>
            </a:r>
            <a:r>
              <a:rPr lang="en-US" altLang="zh-Hant" dirty="0"/>
              <a:t>abstract</a:t>
            </a:r>
            <a:r>
              <a:rPr lang="zh-Hant" altLang="en-US" dirty="0"/>
              <a:t> </a:t>
            </a:r>
            <a:r>
              <a:rPr lang="en-US" altLang="zh-Hant" dirty="0"/>
              <a:t>challenge,</a:t>
            </a:r>
            <a:r>
              <a:rPr lang="zh-Hant" altLang="en-US" dirty="0"/>
              <a:t> </a:t>
            </a:r>
            <a:r>
              <a:rPr lang="en-US" altLang="zh-Hant" dirty="0"/>
              <a:t>defined</a:t>
            </a:r>
            <a:r>
              <a:rPr lang="zh-Hant" altLang="en-US" dirty="0"/>
              <a:t> </a:t>
            </a:r>
            <a:r>
              <a:rPr lang="en-US" altLang="zh-Hant" dirty="0"/>
              <a:t>by</a:t>
            </a:r>
            <a:r>
              <a:rPr lang="zh-Hant" altLang="en-US" dirty="0"/>
              <a:t> </a:t>
            </a:r>
            <a:r>
              <a:rPr lang="en-US" altLang="zh-Hant" dirty="0"/>
              <a:t>rules,</a:t>
            </a:r>
            <a:r>
              <a:rPr lang="zh-Hant" altLang="en-US" dirty="0"/>
              <a:t> </a:t>
            </a:r>
            <a:r>
              <a:rPr lang="en-US" altLang="zh-Hant" dirty="0"/>
              <a:t>interactivity,</a:t>
            </a:r>
            <a:r>
              <a:rPr lang="zh-Hant" altLang="en-US" dirty="0"/>
              <a:t> </a:t>
            </a:r>
            <a:r>
              <a:rPr lang="en-US" altLang="zh-Hant" dirty="0"/>
              <a:t>and</a:t>
            </a:r>
            <a:r>
              <a:rPr lang="zh-Hant" altLang="en-US" dirty="0"/>
              <a:t> </a:t>
            </a:r>
            <a:r>
              <a:rPr lang="en-US" altLang="zh-Hant" dirty="0"/>
              <a:t>feedback,</a:t>
            </a:r>
            <a:r>
              <a:rPr lang="zh-Hant" altLang="en-US" dirty="0"/>
              <a:t> </a:t>
            </a:r>
            <a:r>
              <a:rPr lang="en-US" altLang="zh-Hant" dirty="0"/>
              <a:t>that</a:t>
            </a:r>
            <a:r>
              <a:rPr lang="zh-Hant" altLang="en-US" dirty="0"/>
              <a:t> </a:t>
            </a:r>
            <a:r>
              <a:rPr lang="en-US" altLang="zh-Hant" dirty="0"/>
              <a:t>results</a:t>
            </a:r>
            <a:r>
              <a:rPr lang="zh-Hant" altLang="en-US" dirty="0"/>
              <a:t> </a:t>
            </a:r>
            <a:r>
              <a:rPr lang="en-US" altLang="zh-Hant" dirty="0"/>
              <a:t>in</a:t>
            </a:r>
            <a:r>
              <a:rPr lang="zh-Hant" altLang="en-US" dirty="0"/>
              <a:t> </a:t>
            </a:r>
            <a:r>
              <a:rPr lang="en-US" altLang="zh-Hant" dirty="0"/>
              <a:t>a</a:t>
            </a:r>
            <a:r>
              <a:rPr lang="zh-Hant" altLang="en-US" dirty="0"/>
              <a:t> </a:t>
            </a:r>
            <a:r>
              <a:rPr lang="en-US" altLang="zh-Hant" dirty="0"/>
              <a:t>quantifiable</a:t>
            </a:r>
            <a:r>
              <a:rPr lang="zh-Hant" altLang="en-US" dirty="0"/>
              <a:t> </a:t>
            </a:r>
            <a:r>
              <a:rPr lang="en-US" altLang="zh-Hant" dirty="0"/>
              <a:t>outcome</a:t>
            </a:r>
            <a:r>
              <a:rPr lang="zh-Hant" altLang="en-US" dirty="0"/>
              <a:t> </a:t>
            </a:r>
            <a:r>
              <a:rPr lang="en-US" altLang="zh-Hant" dirty="0"/>
              <a:t>often</a:t>
            </a:r>
            <a:r>
              <a:rPr lang="zh-Hant" altLang="en-US" dirty="0"/>
              <a:t> </a:t>
            </a:r>
            <a:r>
              <a:rPr lang="en-US" altLang="zh-Hant" dirty="0"/>
              <a:t>eliciting</a:t>
            </a:r>
            <a:r>
              <a:rPr lang="zh-Hant" altLang="en-US" dirty="0"/>
              <a:t> </a:t>
            </a:r>
            <a:r>
              <a:rPr lang="en-US" altLang="zh-Hant" dirty="0"/>
              <a:t>an</a:t>
            </a:r>
            <a:r>
              <a:rPr lang="zh-Hant" altLang="en-US" dirty="0"/>
              <a:t> </a:t>
            </a:r>
            <a:r>
              <a:rPr lang="en-US" altLang="zh-Hant" dirty="0"/>
              <a:t>emotional</a:t>
            </a:r>
            <a:r>
              <a:rPr lang="zh-Hant" altLang="en-US" dirty="0"/>
              <a:t> </a:t>
            </a:r>
            <a:r>
              <a:rPr lang="en-US" altLang="zh-Hant" dirty="0"/>
              <a:t>reaction(</a:t>
            </a:r>
            <a:r>
              <a:rPr lang="en-US" altLang="zh-Hant" dirty="0" err="1"/>
              <a:t>Koster</a:t>
            </a:r>
            <a:r>
              <a:rPr lang="en-US" altLang="zh-Hant" dirty="0"/>
              <a:t>, 2005).</a:t>
            </a:r>
          </a:p>
          <a:p>
            <a:pPr lvl="1"/>
            <a:r>
              <a:rPr lang="en-HK" dirty="0"/>
              <a:t>A game is a set of activities involving one or more players. It has goals, constraints, payoffs, and consequences. A game is rule-guided and artificial in some respects. Finally, a game involves some aspect of competition, even if that competition is with oneself</a:t>
            </a:r>
            <a:r>
              <a:rPr lang="zh-Hant" altLang="en-US" dirty="0"/>
              <a:t> </a:t>
            </a:r>
            <a:r>
              <a:rPr lang="en-US" altLang="zh-Hant" dirty="0"/>
              <a:t>(Dempsey</a:t>
            </a:r>
            <a:r>
              <a:rPr lang="zh-Hant" altLang="en-US" dirty="0"/>
              <a:t> </a:t>
            </a:r>
            <a:r>
              <a:rPr lang="en-US" altLang="zh-Hant" dirty="0"/>
              <a:t>et</a:t>
            </a:r>
            <a:r>
              <a:rPr lang="zh-Hant" altLang="en-US" dirty="0"/>
              <a:t> </a:t>
            </a:r>
            <a:r>
              <a:rPr lang="en-US" altLang="zh-Hant" dirty="0"/>
              <a:t>al,</a:t>
            </a:r>
            <a:r>
              <a:rPr lang="zh-Hant" altLang="en-US" dirty="0"/>
              <a:t> </a:t>
            </a:r>
            <a:r>
              <a:rPr lang="en-US" altLang="zh-Hant" dirty="0"/>
              <a:t>2002).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600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9A23E-3D86-ED40-B23B-05D69E91F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0B8B8-D168-8A4D-89C6-4E2276B5D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8"/>
            <a:ext cx="9603275" cy="3871679"/>
          </a:xfrm>
        </p:spPr>
        <p:txBody>
          <a:bodyPr>
            <a:normAutofit/>
          </a:bodyPr>
          <a:lstStyle/>
          <a:p>
            <a:r>
              <a:rPr lang="en-US" dirty="0"/>
              <a:t>Mechanics</a:t>
            </a:r>
          </a:p>
          <a:p>
            <a:pPr lvl="1"/>
            <a:r>
              <a:rPr lang="en-US" dirty="0"/>
              <a:t>The mechanics of playing a game include levels, earning badges, point systems, scores, and time constraints.</a:t>
            </a:r>
          </a:p>
          <a:p>
            <a:r>
              <a:rPr lang="en-US" dirty="0"/>
              <a:t>Aesthetics</a:t>
            </a:r>
          </a:p>
          <a:p>
            <a:pPr lvl="1"/>
            <a:r>
              <a:rPr lang="en-US" dirty="0"/>
              <a:t>Engaging graphics or well-designed experienced.</a:t>
            </a:r>
          </a:p>
          <a:p>
            <a:r>
              <a:rPr lang="en-US" dirty="0"/>
              <a:t>Game thinking</a:t>
            </a:r>
          </a:p>
          <a:p>
            <a:pPr lvl="1"/>
            <a:r>
              <a:rPr lang="en-US" dirty="0"/>
              <a:t>It is the idea of thinking about everyday experience and converting it into an activity that has elements of competition, cooperation, exploration and storytelling (Kim, 2011).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13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C32D7-FF01-E24D-87A2-0F4443B7E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t" dirty="0"/>
              <a:t>Methodology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14F68-63BE-114A-8DF0-3DDA011D4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Hant" dirty="0"/>
              <a:t>Interviews</a:t>
            </a:r>
            <a:endParaRPr lang="en-HK" altLang="zh-Hant" dirty="0"/>
          </a:p>
          <a:p>
            <a:pPr lvl="1"/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HK" dirty="0"/>
              <a:t>teachers and students whose classes were observed on the days of school visits were interviewed so that </a:t>
            </a:r>
            <a:r>
              <a:rPr lang="en-HK" dirty="0" err="1"/>
              <a:t>ePedagogy</a:t>
            </a:r>
            <a:r>
              <a:rPr lang="en-HK" dirty="0"/>
              <a:t> in the key learning areas in the teaching processes could be examined with more scrutiny</a:t>
            </a:r>
            <a:r>
              <a:rPr lang="en-US" altLang="zh-Hant" dirty="0"/>
              <a:t>.</a:t>
            </a:r>
            <a:r>
              <a:rPr lang="en-HK" dirty="0"/>
              <a:t> </a:t>
            </a:r>
          </a:p>
          <a:p>
            <a:r>
              <a:rPr lang="en-US" altLang="zh-Hant" dirty="0"/>
              <a:t>Class</a:t>
            </a:r>
            <a:r>
              <a:rPr lang="zh-Hant" altLang="en-US" dirty="0"/>
              <a:t> </a:t>
            </a:r>
            <a:r>
              <a:rPr lang="en-US" altLang="zh-Hant" dirty="0"/>
              <a:t>observations</a:t>
            </a:r>
          </a:p>
          <a:p>
            <a:pPr lvl="1"/>
            <a:r>
              <a:rPr lang="en-HK" dirty="0"/>
              <a:t>The research assistants applied an observation protocol. Each class was observed by two research team members and a timesheet was marked separately.</a:t>
            </a:r>
            <a:r>
              <a:rPr lang="zh-Hant" altLang="en-US" dirty="0"/>
              <a:t> </a:t>
            </a:r>
            <a:r>
              <a:rPr lang="en-US" altLang="zh-Hant" dirty="0"/>
              <a:t>For</a:t>
            </a:r>
            <a:r>
              <a:rPr lang="zh-Hant" altLang="en-US" dirty="0"/>
              <a:t> </a:t>
            </a:r>
            <a:r>
              <a:rPr lang="en-US" altLang="zh-Hant" dirty="0"/>
              <a:t>an</a:t>
            </a:r>
            <a:r>
              <a:rPr lang="zh-Hant" altLang="en-US" dirty="0"/>
              <a:t> </a:t>
            </a:r>
            <a:r>
              <a:rPr lang="en-US" altLang="zh-Hant" dirty="0"/>
              <a:t>example,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members</a:t>
            </a:r>
            <a:r>
              <a:rPr lang="zh-Hant" altLang="en-US" dirty="0"/>
              <a:t> </a:t>
            </a:r>
            <a:r>
              <a:rPr lang="en-US" altLang="zh-Hant" dirty="0"/>
              <a:t>marked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timesheet</a:t>
            </a:r>
            <a:r>
              <a:rPr lang="zh-Hant" altLang="en-US" dirty="0"/>
              <a:t> </a:t>
            </a:r>
            <a:r>
              <a:rPr lang="en-US" altLang="zh-Hant" dirty="0"/>
              <a:t>when</a:t>
            </a:r>
            <a:r>
              <a:rPr lang="zh-Hant" altLang="en-US" dirty="0"/>
              <a:t> </a:t>
            </a:r>
            <a:r>
              <a:rPr lang="en-US" altLang="zh-Hant" dirty="0"/>
              <a:t>they</a:t>
            </a:r>
            <a:r>
              <a:rPr lang="zh-Hant" altLang="en-US" dirty="0"/>
              <a:t> </a:t>
            </a:r>
            <a:r>
              <a:rPr lang="en-US" altLang="zh-Hant" dirty="0"/>
              <a:t>observed</a:t>
            </a:r>
            <a:r>
              <a:rPr lang="zh-Hant" altLang="en-US" dirty="0"/>
              <a:t> </a:t>
            </a:r>
            <a:r>
              <a:rPr lang="en-US" altLang="zh-Hant" dirty="0"/>
              <a:t>students</a:t>
            </a:r>
            <a:r>
              <a:rPr lang="zh-Hant" altLang="en-US" dirty="0"/>
              <a:t> </a:t>
            </a:r>
            <a:r>
              <a:rPr lang="en-US" altLang="zh-Hant" dirty="0"/>
              <a:t>learned</a:t>
            </a:r>
            <a:r>
              <a:rPr lang="zh-Hant" altLang="en-US" dirty="0"/>
              <a:t> </a:t>
            </a:r>
            <a:r>
              <a:rPr lang="en-US" altLang="zh-Hant" dirty="0"/>
              <a:t>by</a:t>
            </a:r>
            <a:r>
              <a:rPr lang="zh-Hant" altLang="en-US" dirty="0"/>
              <a:t> </a:t>
            </a:r>
            <a:r>
              <a:rPr lang="en-US" altLang="zh-Hant" dirty="0"/>
              <a:t>playing</a:t>
            </a:r>
            <a:r>
              <a:rPr lang="zh-Hant" altLang="en-US" dirty="0"/>
              <a:t> </a:t>
            </a:r>
            <a:r>
              <a:rPr lang="en-US" altLang="zh-Hant" dirty="0"/>
              <a:t>games</a:t>
            </a:r>
            <a:r>
              <a:rPr lang="zh-Hant" altLang="en-US" dirty="0"/>
              <a:t> </a:t>
            </a:r>
            <a:r>
              <a:rPr lang="en-US" altLang="zh-Hant" dirty="0"/>
              <a:t>happily.</a:t>
            </a:r>
            <a:endParaRPr lang="en-H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053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A605A-276C-0643-845A-372F818F7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ant" dirty="0"/>
              <a:t>Findings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7EEFD-03B4-4846-B2DC-9F0455BD5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ant" dirty="0"/>
              <a:t>Teachers</a:t>
            </a:r>
            <a:r>
              <a:rPr lang="zh-Hant" altLang="en-US" dirty="0"/>
              <a:t> </a:t>
            </a:r>
            <a:r>
              <a:rPr lang="en-US" altLang="zh-Hant" dirty="0"/>
              <a:t>turned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everyday</a:t>
            </a:r>
            <a:r>
              <a:rPr lang="zh-Hant" altLang="en-US" dirty="0"/>
              <a:t> </a:t>
            </a:r>
            <a:r>
              <a:rPr lang="en-US" altLang="zh-Hant" dirty="0"/>
              <a:t>tasks,</a:t>
            </a:r>
            <a:r>
              <a:rPr lang="zh-Hant" altLang="en-US" dirty="0"/>
              <a:t> </a:t>
            </a:r>
            <a:r>
              <a:rPr lang="en-US" altLang="zh-Hant" dirty="0"/>
              <a:t>such</a:t>
            </a:r>
            <a:r>
              <a:rPr lang="zh-Hant" altLang="en-US" dirty="0"/>
              <a:t> </a:t>
            </a:r>
            <a:r>
              <a:rPr lang="en-US" altLang="zh-Hant" dirty="0"/>
              <a:t>as</a:t>
            </a:r>
            <a:r>
              <a:rPr lang="zh-Hant" altLang="en-US" dirty="0"/>
              <a:t> </a:t>
            </a:r>
            <a:r>
              <a:rPr lang="en-US" altLang="zh-Hant" dirty="0"/>
              <a:t>exercises,</a:t>
            </a:r>
            <a:r>
              <a:rPr lang="zh-Hant" altLang="en-US" dirty="0"/>
              <a:t> </a:t>
            </a:r>
            <a:r>
              <a:rPr lang="en-US" altLang="zh-Hant" dirty="0"/>
              <a:t>presentations</a:t>
            </a:r>
            <a:r>
              <a:rPr lang="zh-TW" altLang="en-US" dirty="0"/>
              <a:t> </a:t>
            </a:r>
            <a:r>
              <a:rPr lang="en-US" altLang="zh-TW" dirty="0"/>
              <a:t>and</a:t>
            </a:r>
            <a:r>
              <a:rPr lang="zh-Hant" altLang="en-US" dirty="0"/>
              <a:t> </a:t>
            </a:r>
            <a:r>
              <a:rPr lang="en-US" altLang="zh-Hant" dirty="0"/>
              <a:t>group</a:t>
            </a:r>
            <a:r>
              <a:rPr lang="zh-Hant" altLang="en-US" dirty="0"/>
              <a:t> </a:t>
            </a:r>
            <a:r>
              <a:rPr lang="en-US" altLang="zh-Hant" dirty="0"/>
              <a:t>collaboration,</a:t>
            </a:r>
            <a:r>
              <a:rPr lang="zh-Hant" altLang="en-US" dirty="0"/>
              <a:t> </a:t>
            </a:r>
            <a:r>
              <a:rPr lang="en-US" altLang="zh-Hant" dirty="0"/>
              <a:t>into</a:t>
            </a:r>
            <a:r>
              <a:rPr lang="zh-Hant" altLang="en-US" dirty="0"/>
              <a:t> </a:t>
            </a:r>
            <a:r>
              <a:rPr lang="en-US" altLang="zh-Hant" dirty="0"/>
              <a:t>game-like</a:t>
            </a:r>
            <a:r>
              <a:rPr lang="zh-Hant" altLang="en-US" dirty="0"/>
              <a:t> </a:t>
            </a:r>
            <a:r>
              <a:rPr lang="en-US" altLang="zh-Hant" dirty="0"/>
              <a:t>activities.</a:t>
            </a:r>
          </a:p>
          <a:p>
            <a:r>
              <a:rPr lang="en-US" altLang="zh-Hant" dirty="0"/>
              <a:t>Students</a:t>
            </a:r>
            <a:r>
              <a:rPr lang="zh-Hant" altLang="en-US" dirty="0"/>
              <a:t> </a:t>
            </a:r>
            <a:r>
              <a:rPr lang="en-US" altLang="zh-Hant" dirty="0"/>
              <a:t>were</a:t>
            </a:r>
            <a:r>
              <a:rPr lang="zh-Hant" altLang="en-US" dirty="0"/>
              <a:t> </a:t>
            </a:r>
            <a:r>
              <a:rPr lang="en-US" altLang="zh-Hant" dirty="0"/>
              <a:t>highly</a:t>
            </a:r>
            <a:r>
              <a:rPr lang="zh-Hant" altLang="en-US" dirty="0"/>
              <a:t> </a:t>
            </a:r>
            <a:r>
              <a:rPr lang="en-US" altLang="zh-Hant" dirty="0"/>
              <a:t>motivated</a:t>
            </a:r>
            <a:r>
              <a:rPr lang="zh-Hant" altLang="en-US" dirty="0"/>
              <a:t> </a:t>
            </a:r>
            <a:r>
              <a:rPr lang="en-US" altLang="zh-Hant" dirty="0"/>
              <a:t>and</a:t>
            </a:r>
            <a:r>
              <a:rPr lang="zh-Hant" altLang="en-US" dirty="0"/>
              <a:t> </a:t>
            </a:r>
            <a:r>
              <a:rPr lang="en-US" altLang="zh-Hant" dirty="0"/>
              <a:t>engaged</a:t>
            </a:r>
            <a:r>
              <a:rPr lang="zh-Hant" altLang="en-US" dirty="0"/>
              <a:t> </a:t>
            </a:r>
            <a:r>
              <a:rPr lang="en-US" altLang="zh-Hant" dirty="0"/>
              <a:t>when</a:t>
            </a:r>
            <a:r>
              <a:rPr lang="zh-Hant" altLang="en-US" dirty="0"/>
              <a:t> </a:t>
            </a:r>
            <a:r>
              <a:rPr lang="en-US" altLang="zh-Hant" dirty="0"/>
              <a:t>they</a:t>
            </a:r>
            <a:r>
              <a:rPr lang="zh-Hant" altLang="en-US" dirty="0"/>
              <a:t> </a:t>
            </a:r>
            <a:r>
              <a:rPr lang="en-US" altLang="zh-Hant" dirty="0"/>
              <a:t>were</a:t>
            </a:r>
            <a:r>
              <a:rPr lang="zh-Hant" altLang="en-US" dirty="0"/>
              <a:t> </a:t>
            </a:r>
            <a:r>
              <a:rPr lang="en-US" altLang="zh-Hant" dirty="0"/>
              <a:t>playing</a:t>
            </a:r>
            <a:r>
              <a:rPr lang="zh-Hant" altLang="en-US" dirty="0"/>
              <a:t> </a:t>
            </a:r>
            <a:r>
              <a:rPr lang="en-US" altLang="zh-Hant" dirty="0"/>
              <a:t>games.</a:t>
            </a:r>
          </a:p>
          <a:p>
            <a:r>
              <a:rPr lang="en-US" altLang="zh-Hant" dirty="0" err="1"/>
              <a:t>Kahoot</a:t>
            </a:r>
            <a:r>
              <a:rPr lang="en-US" altLang="zh-Hant" dirty="0"/>
              <a:t>!,</a:t>
            </a:r>
            <a:r>
              <a:rPr lang="zh-Hant" altLang="en-US" dirty="0"/>
              <a:t> </a:t>
            </a:r>
            <a:r>
              <a:rPr lang="en-US" altLang="zh-Hant" dirty="0"/>
              <a:t>Quizlet</a:t>
            </a:r>
            <a:r>
              <a:rPr lang="zh-Hant" altLang="en-US" dirty="0"/>
              <a:t> </a:t>
            </a:r>
            <a:r>
              <a:rPr lang="en-US" altLang="zh-Hant" dirty="0"/>
              <a:t>and</a:t>
            </a:r>
            <a:r>
              <a:rPr lang="zh-Hant" altLang="en-US" dirty="0"/>
              <a:t> </a:t>
            </a:r>
            <a:r>
              <a:rPr lang="en-US" altLang="zh-Hant" dirty="0"/>
              <a:t>Minecraft</a:t>
            </a:r>
            <a:r>
              <a:rPr lang="zh-Hant" altLang="en-US" dirty="0"/>
              <a:t> </a:t>
            </a:r>
            <a:r>
              <a:rPr lang="en-US" altLang="zh-Hant" dirty="0"/>
              <a:t>are examples of</a:t>
            </a:r>
            <a:r>
              <a:rPr lang="zh-Hant" altLang="en-US" dirty="0"/>
              <a:t> </a:t>
            </a:r>
            <a:r>
              <a:rPr lang="en-US" altLang="zh-Hant" dirty="0"/>
              <a:t>games</a:t>
            </a:r>
            <a:r>
              <a:rPr lang="zh-Hant" altLang="en-US" dirty="0"/>
              <a:t> </a:t>
            </a:r>
            <a:r>
              <a:rPr lang="en-US" altLang="zh-Hant" dirty="0"/>
              <a:t>and</a:t>
            </a:r>
            <a:r>
              <a:rPr lang="zh-Hant" altLang="en-US" dirty="0"/>
              <a:t> </a:t>
            </a:r>
            <a:r>
              <a:rPr lang="en-US" altLang="zh-Hant" dirty="0"/>
              <a:t>platforms</a:t>
            </a:r>
            <a:r>
              <a:rPr lang="zh-Hant" altLang="en-US" dirty="0"/>
              <a:t> </a:t>
            </a:r>
            <a:r>
              <a:rPr lang="en-US" altLang="zh-Hant" dirty="0"/>
              <a:t>that</a:t>
            </a:r>
            <a:r>
              <a:rPr lang="zh-Hant" altLang="en-US" dirty="0"/>
              <a:t> </a:t>
            </a:r>
            <a:r>
              <a:rPr lang="en-US" altLang="zh-Hant" dirty="0"/>
              <a:t>allow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students</a:t>
            </a:r>
            <a:r>
              <a:rPr lang="zh-Hant" altLang="en-US" dirty="0"/>
              <a:t> </a:t>
            </a:r>
            <a:r>
              <a:rPr lang="en-US" altLang="zh-Hant" dirty="0"/>
              <a:t>to</a:t>
            </a:r>
            <a:r>
              <a:rPr lang="zh-Hant" altLang="en-US" dirty="0"/>
              <a:t> </a:t>
            </a:r>
            <a:r>
              <a:rPr lang="en-US" altLang="zh-Hant" dirty="0"/>
              <a:t>achieve</a:t>
            </a:r>
            <a:r>
              <a:rPr lang="zh-Hant" altLang="en-US" dirty="0"/>
              <a:t> </a:t>
            </a:r>
            <a:r>
              <a:rPr lang="en-US" altLang="zh-Hant" dirty="0"/>
              <a:t>the</a:t>
            </a:r>
            <a:r>
              <a:rPr lang="en-US" altLang="zh-TW" dirty="0"/>
              <a:t>ir</a:t>
            </a:r>
            <a:r>
              <a:rPr lang="zh-Hant" altLang="en-US" dirty="0"/>
              <a:t> </a:t>
            </a:r>
            <a:r>
              <a:rPr lang="en-US" altLang="zh-Hant" dirty="0"/>
              <a:t>learning</a:t>
            </a:r>
            <a:r>
              <a:rPr lang="zh-Hant" altLang="en-US" dirty="0"/>
              <a:t> </a:t>
            </a:r>
            <a:r>
              <a:rPr lang="en-US" altLang="zh-Hant" dirty="0"/>
              <a:t>objectives.</a:t>
            </a:r>
          </a:p>
          <a:p>
            <a:pPr lvl="1"/>
            <a:r>
              <a:rPr lang="en-US" altLang="zh-Hant" dirty="0"/>
              <a:t>The</a:t>
            </a:r>
            <a:r>
              <a:rPr lang="zh-Hant" altLang="en-US" dirty="0"/>
              <a:t> </a:t>
            </a:r>
            <a:r>
              <a:rPr lang="en-US" altLang="zh-Hant" dirty="0"/>
              <a:t>games</a:t>
            </a:r>
            <a:r>
              <a:rPr lang="zh-Hant" altLang="en-US" dirty="0"/>
              <a:t> </a:t>
            </a:r>
            <a:r>
              <a:rPr lang="en-US" altLang="zh-Hant" dirty="0"/>
              <a:t>have</a:t>
            </a:r>
            <a:r>
              <a:rPr lang="zh-Hant" altLang="en-US" dirty="0"/>
              <a:t> </a:t>
            </a:r>
            <a:r>
              <a:rPr lang="en-US" altLang="zh-Hant" dirty="0"/>
              <a:t>goals,</a:t>
            </a:r>
            <a:r>
              <a:rPr lang="zh-Hant" altLang="en-US" dirty="0"/>
              <a:t> </a:t>
            </a:r>
            <a:r>
              <a:rPr lang="en-US" altLang="zh-Hant" dirty="0"/>
              <a:t>constraints,</a:t>
            </a:r>
            <a:r>
              <a:rPr lang="zh-Hant" altLang="en-US" dirty="0"/>
              <a:t> </a:t>
            </a:r>
            <a:r>
              <a:rPr lang="en-US" altLang="zh-Hant" dirty="0"/>
              <a:t>and</a:t>
            </a:r>
            <a:r>
              <a:rPr lang="zh-Hant" altLang="en-US" dirty="0"/>
              <a:t> </a:t>
            </a:r>
            <a:r>
              <a:rPr lang="en-US" altLang="zh-Hant" dirty="0"/>
              <a:t>some</a:t>
            </a:r>
            <a:r>
              <a:rPr lang="zh-Hant" altLang="en-US" dirty="0"/>
              <a:t> </a:t>
            </a:r>
            <a:r>
              <a:rPr lang="en-US" altLang="zh-Hant" dirty="0"/>
              <a:t>of</a:t>
            </a:r>
            <a:r>
              <a:rPr lang="zh-Hant" altLang="en-US" dirty="0"/>
              <a:t> </a:t>
            </a:r>
            <a:r>
              <a:rPr lang="en-US" altLang="zh-Hant" dirty="0"/>
              <a:t>them</a:t>
            </a:r>
            <a:r>
              <a:rPr lang="zh-Hant" altLang="en-US" dirty="0"/>
              <a:t> </a:t>
            </a:r>
            <a:r>
              <a:rPr lang="en-US" altLang="zh-Hant" dirty="0"/>
              <a:t>involve</a:t>
            </a:r>
            <a:r>
              <a:rPr lang="zh-Hant" altLang="en-US" dirty="0"/>
              <a:t> </a:t>
            </a:r>
            <a:r>
              <a:rPr lang="en-US" altLang="zh-Hant" dirty="0"/>
              <a:t>an</a:t>
            </a:r>
            <a:r>
              <a:rPr lang="zh-Hant" altLang="en-US" dirty="0"/>
              <a:t> </a:t>
            </a:r>
            <a:r>
              <a:rPr lang="en-US" altLang="zh-Hant" dirty="0"/>
              <a:t>element</a:t>
            </a:r>
            <a:r>
              <a:rPr lang="zh-Hant" altLang="en-US" dirty="0"/>
              <a:t> </a:t>
            </a:r>
            <a:r>
              <a:rPr lang="en-US" altLang="zh-Hant" dirty="0"/>
              <a:t>of</a:t>
            </a:r>
            <a:r>
              <a:rPr lang="zh-Hant" altLang="en-US" dirty="0"/>
              <a:t> </a:t>
            </a:r>
            <a:r>
              <a:rPr lang="en-US" altLang="zh-Hant" dirty="0"/>
              <a:t>competition.</a:t>
            </a:r>
            <a:r>
              <a:rPr lang="zh-Hant" altLang="en-US" dirty="0"/>
              <a:t> </a:t>
            </a:r>
            <a:endParaRPr lang="en-HK" altLang="zh-Hant" dirty="0"/>
          </a:p>
          <a:p>
            <a:pPr lvl="1"/>
            <a:endParaRPr lang="en-US" altLang="zh-Han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113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ACD30-5256-9B40-920E-389559390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66018"/>
            <a:ext cx="9603275" cy="1049235"/>
          </a:xfrm>
        </p:spPr>
        <p:txBody>
          <a:bodyPr/>
          <a:lstStyle/>
          <a:p>
            <a:r>
              <a:rPr lang="en-US" altLang="zh-Hant" dirty="0"/>
              <a:t>Case</a:t>
            </a:r>
            <a:r>
              <a:rPr lang="zh-Hant" altLang="en-US" dirty="0"/>
              <a:t> </a:t>
            </a:r>
            <a:r>
              <a:rPr lang="en-US" altLang="zh-Hant" dirty="0"/>
              <a:t>I</a:t>
            </a:r>
            <a:r>
              <a:rPr lang="zh-Hant" altLang="en-US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6892F-5BFD-644D-A97A-39234BD2E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815253"/>
            <a:ext cx="9775623" cy="3651092"/>
          </a:xfrm>
        </p:spPr>
        <p:txBody>
          <a:bodyPr/>
          <a:lstStyle/>
          <a:p>
            <a:r>
              <a:rPr lang="en-HK" dirty="0" err="1"/>
              <a:t>Kahoot</a:t>
            </a:r>
            <a:r>
              <a:rPr lang="en-HK" dirty="0"/>
              <a:t>! is a</a:t>
            </a:r>
            <a:r>
              <a:rPr lang="zh-Hant" altLang="en-US" dirty="0"/>
              <a:t> </a:t>
            </a:r>
            <a:r>
              <a:rPr lang="en-US" altLang="zh-Hant" dirty="0"/>
              <a:t>free</a:t>
            </a:r>
            <a:r>
              <a:rPr lang="en-HK" dirty="0"/>
              <a:t> game-based learning platform for teachers and students.</a:t>
            </a:r>
          </a:p>
          <a:p>
            <a:r>
              <a:rPr lang="en-HK" dirty="0"/>
              <a:t>Procedures</a:t>
            </a:r>
          </a:p>
          <a:p>
            <a:pPr lvl="1"/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/>
              <a:t>t</a:t>
            </a:r>
            <a:r>
              <a:rPr lang="en-HK" dirty="0" err="1"/>
              <a:t>eacher</a:t>
            </a:r>
            <a:r>
              <a:rPr lang="en-HK" dirty="0"/>
              <a:t> first creates a learning game which consists a series of multiple</a:t>
            </a:r>
            <a:r>
              <a:rPr lang="en-US" altLang="zh-Hant" dirty="0"/>
              <a:t>-</a:t>
            </a:r>
            <a:r>
              <a:rPr lang="en-HK" dirty="0"/>
              <a:t>choice questions.</a:t>
            </a:r>
          </a:p>
          <a:p>
            <a:pPr lvl="1"/>
            <a:r>
              <a:rPr lang="en-HK" dirty="0"/>
              <a:t>Then the students answer the question</a:t>
            </a:r>
            <a:r>
              <a:rPr lang="en-US" altLang="zh-TW" dirty="0"/>
              <a:t>s</a:t>
            </a:r>
            <a:r>
              <a:rPr lang="en-HK" dirty="0"/>
              <a:t> on their own devices, while the games are displayed on a shared screen.</a:t>
            </a:r>
          </a:p>
          <a:p>
            <a:r>
              <a:rPr lang="en-US" altLang="zh-TW" dirty="0" err="1"/>
              <a:t>Kahoot</a:t>
            </a:r>
            <a:r>
              <a:rPr lang="en-US" altLang="zh-TW" dirty="0"/>
              <a:t>!</a:t>
            </a:r>
            <a:r>
              <a:rPr lang="en-HK" dirty="0"/>
              <a:t> involves an element of competition and enhances </a:t>
            </a:r>
            <a:br>
              <a:rPr lang="en-HK" dirty="0"/>
            </a:br>
            <a:r>
              <a:rPr lang="en-HK" dirty="0"/>
              <a:t>students motivation.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829D12-194C-5A41-85BD-F914507CC9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4172" y="977053"/>
            <a:ext cx="2425700" cy="838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E2C1F8B-CD5B-804F-8252-F30822917A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09103" y="4110440"/>
            <a:ext cx="3382537" cy="173109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B959AA1-8DC7-CE45-875B-D42792642ED3}"/>
              </a:ext>
            </a:extLst>
          </p:cNvPr>
          <p:cNvSpPr txBox="1"/>
          <p:nvPr/>
        </p:nvSpPr>
        <p:spPr>
          <a:xfrm>
            <a:off x="8155261" y="5862131"/>
            <a:ext cx="39363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000" dirty="0"/>
              <a:t>Picture</a:t>
            </a:r>
            <a:r>
              <a:rPr lang="zh-TW" altLang="en-US" sz="1000" dirty="0"/>
              <a:t> </a:t>
            </a:r>
            <a:r>
              <a:rPr lang="en-US" altLang="zh-TW" sz="1000" dirty="0"/>
              <a:t>source:</a:t>
            </a:r>
            <a:r>
              <a:rPr lang="zh-TW" altLang="en-US" sz="1000" dirty="0"/>
              <a:t> </a:t>
            </a:r>
            <a:r>
              <a:rPr lang="en-HK" altLang="zh-TW" sz="1000" dirty="0"/>
              <a:t>http://</a:t>
            </a:r>
            <a:r>
              <a:rPr lang="en-HK" altLang="zh-TW" sz="1000" dirty="0" err="1"/>
              <a:t>www.elteaching.com</a:t>
            </a:r>
            <a:r>
              <a:rPr lang="en-HK" altLang="zh-TW" sz="1000" dirty="0"/>
              <a:t>/?</a:t>
            </a:r>
            <a:r>
              <a:rPr lang="en-HK" altLang="zh-TW" sz="1000" dirty="0" err="1"/>
              <a:t>page_id</a:t>
            </a:r>
            <a:r>
              <a:rPr lang="en-HK" altLang="zh-TW" sz="1000" dirty="0"/>
              <a:t>=278</a:t>
            </a:r>
            <a:r>
              <a:rPr lang="zh-TW" altLang="en-US" sz="1000" dirty="0"/>
              <a:t>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81747543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{7A299E1E-CE65-5B41-B828-50D7E0A29382}tf10001119</Template>
  <TotalTime>2546</TotalTime>
  <Words>1276</Words>
  <Application>Microsoft Macintosh PowerPoint</Application>
  <PresentationFormat>Widescreen</PresentationFormat>
  <Paragraphs>144</Paragraphs>
  <Slides>25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新細明體</vt:lpstr>
      <vt:lpstr>Arial</vt:lpstr>
      <vt:lpstr>Calibri</vt:lpstr>
      <vt:lpstr>Century Gothic</vt:lpstr>
      <vt:lpstr>Gallery</vt:lpstr>
      <vt:lpstr>Technology-facilitated gamification in school classrooms </vt:lpstr>
      <vt:lpstr>Introduction</vt:lpstr>
      <vt:lpstr>Literature review</vt:lpstr>
      <vt:lpstr>PowerPoint Presentation</vt:lpstr>
      <vt:lpstr>PowerPoint Presentation</vt:lpstr>
      <vt:lpstr>PowerPoint Presentation</vt:lpstr>
      <vt:lpstr>Methodology</vt:lpstr>
      <vt:lpstr>Findings</vt:lpstr>
      <vt:lpstr>Case I </vt:lpstr>
      <vt:lpstr>Class: Primary 5  Subject: Mathematics Topic: Pictograms</vt:lpstr>
      <vt:lpstr>PowerPoint Presentation</vt:lpstr>
      <vt:lpstr>PowerPoint Presentation</vt:lpstr>
      <vt:lpstr>PowerPoint Presentation</vt:lpstr>
      <vt:lpstr>Case II</vt:lpstr>
      <vt:lpstr>Class: Junior Secondary (Special Education) Subject: Chinese Topic: Types of glass </vt:lpstr>
      <vt:lpstr>PowerPoint Presentation</vt:lpstr>
      <vt:lpstr>PowerPoint Presentation</vt:lpstr>
      <vt:lpstr>Case III</vt:lpstr>
      <vt:lpstr>Class: Primary 6 Subject: Mathematics Topic: Percentage and fractions</vt:lpstr>
      <vt:lpstr>PowerPoint Presentation</vt:lpstr>
      <vt:lpstr>PowerPoint Presentation</vt:lpstr>
      <vt:lpstr>PowerPoint Presentation</vt:lpstr>
      <vt:lpstr>Discussions</vt:lpstr>
      <vt:lpstr>References</vt:lpstr>
      <vt:lpstr>Thank you!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122</cp:revision>
  <cp:lastPrinted>2018-05-16T02:06:33Z</cp:lastPrinted>
  <dcterms:created xsi:type="dcterms:W3CDTF">2018-05-09T01:36:12Z</dcterms:created>
  <dcterms:modified xsi:type="dcterms:W3CDTF">2018-06-05T08:26:47Z</dcterms:modified>
</cp:coreProperties>
</file>