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3"/>
    <p:sldMasterId id="2147483651" r:id="rId4"/>
    <p:sldMasterId id="2147483670" r:id="rId5"/>
  </p:sldMasterIdLst>
  <p:handoutMasterIdLst>
    <p:handoutMasterId r:id="rId19"/>
  </p:handoutMasterIdLst>
  <p:sldIdLst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2" r:id="rId14"/>
    <p:sldId id="293" r:id="rId15"/>
    <p:sldId id="295" r:id="rId16"/>
    <p:sldId id="294" r:id="rId17"/>
    <p:sldId id="291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12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018"/>
    <a:srgbClr val="000000"/>
    <a:srgbClr val="474B55"/>
    <a:srgbClr val="891545"/>
    <a:srgbClr val="FFFFFF"/>
    <a:srgbClr val="9C004E"/>
    <a:srgbClr val="595A62"/>
    <a:srgbClr val="931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4" autoAdjust="0"/>
  </p:normalViewPr>
  <p:slideViewPr>
    <p:cSldViewPr snapToObjects="1">
      <p:cViewPr varScale="1">
        <p:scale>
          <a:sx n="110" d="100"/>
          <a:sy n="110" d="100"/>
        </p:scale>
        <p:origin x="1644" y="102"/>
      </p:cViewPr>
      <p:guideLst>
        <p:guide orient="horz" pos="206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6F87C8A-69FA-41ED-856D-A069ECEAB168}" type="datetimeFigureOut">
              <a:rPr lang="en-SG"/>
              <a:pPr>
                <a:defRPr/>
              </a:pPr>
              <a:t>02/05/2018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E39663-9531-47E3-815B-9793396B2DCF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14587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1560" y="2819400"/>
            <a:ext cx="7914456" cy="609600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r>
              <a:rPr lang="en-US" alt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11560" y="3564178"/>
            <a:ext cx="7914456" cy="360000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0" baseline="0">
                <a:solidFill>
                  <a:schemeClr val="bg1"/>
                </a:solidFill>
                <a:latin typeface="Lucida sans"/>
                <a:cs typeface="Lucida sans"/>
              </a:defRPr>
            </a:lvl1pPr>
            <a:lvl2pPr marL="1588" indent="-1588">
              <a:buFontTx/>
              <a:buNone/>
              <a:tabLst/>
              <a:defRPr sz="1400"/>
            </a:lvl2pPr>
          </a:lstStyle>
          <a:p>
            <a:pPr lvl="0"/>
            <a:r>
              <a:rPr lang="en-US" altLang="en-US" dirty="0" smtClean="0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11560" y="3933096"/>
            <a:ext cx="7914456" cy="360000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0" baseline="0">
                <a:solidFill>
                  <a:schemeClr val="bg1"/>
                </a:solidFill>
                <a:latin typeface="Lucida sans"/>
                <a:cs typeface="Lucida sans"/>
              </a:defRPr>
            </a:lvl1pPr>
            <a:lvl2pPr marL="1588" indent="-1588">
              <a:buFontTx/>
              <a:buNone/>
              <a:tabLst/>
              <a:defRPr sz="1400"/>
            </a:lvl2pPr>
          </a:lstStyle>
          <a:p>
            <a:pPr lvl="0"/>
            <a:r>
              <a:rPr lang="en-US" alt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764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85800" y="1387810"/>
            <a:ext cx="7543800" cy="4572000"/>
          </a:xfrm>
          <a:prstGeom prst="rect">
            <a:avLst/>
          </a:prstGeom>
        </p:spPr>
        <p:txBody>
          <a:bodyPr vert="horz"/>
          <a:lstStyle>
            <a:lvl1pPr marL="108000" marR="0" indent="-216000" algn="l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600" baseline="0">
                <a:solidFill>
                  <a:schemeClr val="tx1"/>
                </a:solidFill>
                <a:latin typeface="Lucida Sans" panose="020B0602040502020204" pitchFamily="34" charset="0"/>
                <a:cs typeface="Lucida Sans" panose="020B0602040502020204" pitchFamily="34" charset="0"/>
              </a:defRPr>
            </a:lvl1pPr>
            <a:lvl2pPr marL="468000" indent="-252000">
              <a:spcBef>
                <a:spcPts val="0"/>
              </a:spcBef>
              <a:defRPr sz="1600">
                <a:latin typeface="Lucida Sans" panose="020B0602040502020204" pitchFamily="34" charset="0"/>
                <a:cs typeface="Lucida Sans" panose="020B0602040502020204" pitchFamily="34" charset="0"/>
              </a:defRPr>
            </a:lvl2pPr>
            <a:lvl3pPr marL="720000" indent="-288000">
              <a:spcBef>
                <a:spcPts val="0"/>
              </a:spcBef>
              <a:buFont typeface="Wingdings" panose="05000000000000000000" pitchFamily="2" charset="2"/>
              <a:buChar char="Ø"/>
              <a:defRPr sz="1600">
                <a:latin typeface="Lucida Sans" panose="020B0602040502020204" pitchFamily="34" charset="0"/>
                <a:cs typeface="Lucida Sans" panose="020B0602040502020204" pitchFamily="34" charset="0"/>
              </a:defRPr>
            </a:lvl3pPr>
            <a:lvl4pPr marL="936000" indent="-216000">
              <a:spcBef>
                <a:spcPts val="0"/>
              </a:spcBef>
              <a:buFont typeface="Wingdings" panose="05000000000000000000" pitchFamily="2" charset="2"/>
              <a:buChar char="§"/>
              <a:defRPr sz="1600">
                <a:latin typeface="Lucida Sans" panose="020B0602040502020204" pitchFamily="34" charset="0"/>
                <a:cs typeface="Lucida Sans" panose="020B0602040502020204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543800" cy="609600"/>
          </a:xfrm>
          <a:prstGeom prst="rect">
            <a:avLst/>
          </a:prstGeom>
        </p:spPr>
        <p:txBody>
          <a:bodyPr/>
          <a:lstStyle>
            <a:lvl1pPr algn="l">
              <a:defRPr sz="2400" b="1" baseline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r>
              <a:rPr lang="en-US" alt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85800" y="990600"/>
            <a:ext cx="7543800" cy="304800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 baseline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pPr lvl="0"/>
            <a:r>
              <a:rPr lang="en-US" alt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95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1560" y="2819400"/>
            <a:ext cx="7914456" cy="609600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r>
              <a:rPr lang="en-US" alt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11560" y="3564178"/>
            <a:ext cx="7914456" cy="360000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0" baseline="0">
                <a:solidFill>
                  <a:schemeClr val="bg1"/>
                </a:solidFill>
                <a:latin typeface="Lucida sans"/>
                <a:cs typeface="Lucida sans"/>
              </a:defRPr>
            </a:lvl1pPr>
            <a:lvl2pPr marL="1588" indent="-1588">
              <a:buFontTx/>
              <a:buNone/>
              <a:tabLst/>
              <a:defRPr sz="1400"/>
            </a:lvl2pPr>
          </a:lstStyle>
          <a:p>
            <a:pPr lvl="0"/>
            <a:r>
              <a:rPr lang="en-US" altLang="en-US" dirty="0" smtClean="0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11560" y="3933096"/>
            <a:ext cx="7914456" cy="360000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0" baseline="0">
                <a:solidFill>
                  <a:schemeClr val="bg1"/>
                </a:solidFill>
                <a:latin typeface="Lucida sans"/>
                <a:cs typeface="Lucida sans"/>
              </a:defRPr>
            </a:lvl1pPr>
            <a:lvl2pPr marL="1588" indent="-1588">
              <a:buFontTx/>
              <a:buNone/>
              <a:tabLst/>
              <a:defRPr sz="1400"/>
            </a:lvl2pPr>
          </a:lstStyle>
          <a:p>
            <a:pPr lvl="0"/>
            <a:r>
              <a:rPr lang="en-US" alt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558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1588" y="0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890018">
                  <a:shade val="30000"/>
                  <a:satMod val="115000"/>
                </a:srgbClr>
              </a:gs>
              <a:gs pos="50000">
                <a:srgbClr val="890018">
                  <a:shade val="67500"/>
                  <a:satMod val="115000"/>
                </a:srgbClr>
              </a:gs>
              <a:gs pos="100000">
                <a:srgbClr val="890018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27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238" y="280988"/>
            <a:ext cx="2936875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510338"/>
            <a:ext cx="8640763" cy="17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1" name="Rectangle 10"/>
          <p:cNvSpPr/>
          <p:nvPr userDrawn="1"/>
        </p:nvSpPr>
        <p:spPr>
          <a:xfrm>
            <a:off x="0" y="6562725"/>
            <a:ext cx="8712200" cy="36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2" name="Rectangle 11"/>
          <p:cNvSpPr/>
          <p:nvPr userDrawn="1"/>
        </p:nvSpPr>
        <p:spPr>
          <a:xfrm>
            <a:off x="-1588" y="6637338"/>
            <a:ext cx="8785226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3" name="Rectangle 12"/>
          <p:cNvSpPr/>
          <p:nvPr userDrawn="1"/>
        </p:nvSpPr>
        <p:spPr>
          <a:xfrm rot="16200000">
            <a:off x="6225381" y="4101307"/>
            <a:ext cx="4824413" cy="19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6163469" y="4040981"/>
            <a:ext cx="5075238" cy="34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6" name="Rectangle 15"/>
          <p:cNvSpPr/>
          <p:nvPr userDrawn="1"/>
        </p:nvSpPr>
        <p:spPr>
          <a:xfrm rot="16200000">
            <a:off x="6122988" y="3995737"/>
            <a:ext cx="5327650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ocument 19"/>
          <p:cNvSpPr/>
          <p:nvPr userDrawn="1"/>
        </p:nvSpPr>
        <p:spPr>
          <a:xfrm>
            <a:off x="-17463" y="-26988"/>
            <a:ext cx="9178926" cy="1008063"/>
          </a:xfrm>
          <a:prstGeom prst="flowChartDocument">
            <a:avLst/>
          </a:prstGeom>
          <a:solidFill>
            <a:srgbClr val="890018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pic>
        <p:nvPicPr>
          <p:cNvPr id="2051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63" y="6456363"/>
            <a:ext cx="146843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6527800"/>
            <a:ext cx="6767513" cy="19050"/>
          </a:xfrm>
          <a:prstGeom prst="rect">
            <a:avLst/>
          </a:prstGeom>
          <a:solidFill>
            <a:srgbClr val="8900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2" name="Rectangle 11"/>
          <p:cNvSpPr/>
          <p:nvPr userDrawn="1"/>
        </p:nvSpPr>
        <p:spPr>
          <a:xfrm>
            <a:off x="0" y="6573838"/>
            <a:ext cx="6767513" cy="36512"/>
          </a:xfrm>
          <a:prstGeom prst="rect">
            <a:avLst/>
          </a:prstGeom>
          <a:solidFill>
            <a:srgbClr val="8900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3" name="Rectangle 12"/>
          <p:cNvSpPr/>
          <p:nvPr userDrawn="1"/>
        </p:nvSpPr>
        <p:spPr>
          <a:xfrm>
            <a:off x="1588" y="6637338"/>
            <a:ext cx="6767512" cy="53975"/>
          </a:xfrm>
          <a:prstGeom prst="rect">
            <a:avLst/>
          </a:prstGeom>
          <a:solidFill>
            <a:srgbClr val="8900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21" name="Rectangle 20"/>
          <p:cNvSpPr/>
          <p:nvPr userDrawn="1"/>
        </p:nvSpPr>
        <p:spPr>
          <a:xfrm>
            <a:off x="8785225" y="6518275"/>
            <a:ext cx="360363" cy="19050"/>
          </a:xfrm>
          <a:prstGeom prst="rect">
            <a:avLst/>
          </a:prstGeom>
          <a:solidFill>
            <a:srgbClr val="8900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22" name="Rectangle 21"/>
          <p:cNvSpPr/>
          <p:nvPr userDrawn="1"/>
        </p:nvSpPr>
        <p:spPr>
          <a:xfrm>
            <a:off x="8786813" y="6564313"/>
            <a:ext cx="360362" cy="36512"/>
          </a:xfrm>
          <a:prstGeom prst="rect">
            <a:avLst/>
          </a:prstGeom>
          <a:solidFill>
            <a:srgbClr val="8900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23" name="Rectangle 22"/>
          <p:cNvSpPr/>
          <p:nvPr userDrawn="1"/>
        </p:nvSpPr>
        <p:spPr>
          <a:xfrm>
            <a:off x="8785225" y="6627813"/>
            <a:ext cx="360363" cy="53975"/>
          </a:xfrm>
          <a:prstGeom prst="rect">
            <a:avLst/>
          </a:prstGeom>
          <a:solidFill>
            <a:srgbClr val="8900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1588" y="0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890018">
                  <a:shade val="30000"/>
                  <a:satMod val="115000"/>
                </a:srgbClr>
              </a:gs>
              <a:gs pos="50000">
                <a:srgbClr val="890018">
                  <a:shade val="67500"/>
                  <a:satMod val="115000"/>
                </a:srgbClr>
              </a:gs>
              <a:gs pos="100000">
                <a:srgbClr val="890018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0" charset="-128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238" y="280988"/>
            <a:ext cx="2936875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510338"/>
            <a:ext cx="8640763" cy="17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1" name="Rectangle 10"/>
          <p:cNvSpPr/>
          <p:nvPr userDrawn="1"/>
        </p:nvSpPr>
        <p:spPr>
          <a:xfrm>
            <a:off x="0" y="6562725"/>
            <a:ext cx="8712200" cy="36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2" name="Rectangle 11"/>
          <p:cNvSpPr/>
          <p:nvPr userDrawn="1"/>
        </p:nvSpPr>
        <p:spPr>
          <a:xfrm>
            <a:off x="-1588" y="6637338"/>
            <a:ext cx="8785226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3" name="Rectangle 12"/>
          <p:cNvSpPr/>
          <p:nvPr userDrawn="1"/>
        </p:nvSpPr>
        <p:spPr>
          <a:xfrm rot="16200000">
            <a:off x="6225381" y="4101307"/>
            <a:ext cx="4824413" cy="19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6163469" y="4040981"/>
            <a:ext cx="5075238" cy="34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6" name="Rectangle 15"/>
          <p:cNvSpPr/>
          <p:nvPr userDrawn="1"/>
        </p:nvSpPr>
        <p:spPr>
          <a:xfrm rot="16200000">
            <a:off x="6122988" y="3995737"/>
            <a:ext cx="5327650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634460" y="1700808"/>
            <a:ext cx="7915275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</a:t>
            </a:r>
            <a:b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</a:br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5123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11188" y="3563938"/>
            <a:ext cx="7915275" cy="360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SG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Sze Kiu YEUNG</a:t>
            </a:r>
          </a:p>
        </p:txBody>
      </p:sp>
      <p:sp>
        <p:nvSpPr>
          <p:cNvPr id="5124" name="Text Placeholder 1"/>
          <p:cNvSpPr>
            <a:spLocks noGrp="1"/>
          </p:cNvSpPr>
          <p:nvPr>
            <p:ph type="body" sz="quarter" idx="12"/>
          </p:nvPr>
        </p:nvSpPr>
        <p:spPr bwMode="auto">
          <a:xfrm>
            <a:off x="611188" y="3933825"/>
            <a:ext cx="7915275" cy="358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24 May 2018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634460" y="3140646"/>
            <a:ext cx="7915275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0" kern="1200" baseline="0">
                <a:solidFill>
                  <a:schemeClr val="bg1"/>
                </a:solidFill>
                <a:latin typeface="Lucida sans"/>
                <a:ea typeface="ヒラギノ角ゴ Pro W3" charset="-128"/>
                <a:cs typeface="Lucida sans"/>
              </a:defRPr>
            </a:lvl1pPr>
            <a:lvl2pPr marL="1588" indent="-15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sz="1400" kern="1200">
                <a:solidFill>
                  <a:schemeClr val="tx1"/>
                </a:solidFill>
                <a:latin typeface="+mn-lt"/>
                <a:ea typeface="ヒラギノ角ゴ Pro W3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ヒラギノ角ゴ Pro W3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ヒラギノ角ゴ Pro W3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ヒラギノ角ゴ Pro W3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SG" altLang="en-US" sz="2000" dirty="0" smtClean="0">
                <a:latin typeface="Lucida Sans" panose="020B0602040502020204" pitchFamily="34" charset="0"/>
                <a:ea typeface="ヒラギノ角ゴ Pro W3" pitchFamily="120" charset="-128"/>
              </a:rPr>
              <a:t>eLearning Forum Asia 2018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en-SG" sz="2000" dirty="0" smtClean="0"/>
              <a:t>Breaking down</a:t>
            </a:r>
          </a:p>
          <a:p>
            <a:pPr marL="0" lvl="0" indent="0">
              <a:buNone/>
            </a:pPr>
            <a:endParaRPr lang="en-SG" sz="2000" dirty="0" smtClean="0"/>
          </a:p>
          <a:p>
            <a:pPr marL="0" lvl="0" indent="0">
              <a:buNone/>
            </a:pPr>
            <a:r>
              <a:rPr lang="en-SG" sz="2000" dirty="0" smtClean="0"/>
              <a:t>Context_Modules</a:t>
            </a:r>
          </a:p>
          <a:p>
            <a:pPr marL="0" lvl="0" indent="0">
              <a:buNone/>
            </a:pPr>
            <a:r>
              <a:rPr lang="en-SG" sz="2000" dirty="0" smtClean="0"/>
              <a:t>&amp;</a:t>
            </a:r>
          </a:p>
          <a:p>
            <a:pPr marL="0" lvl="0" indent="0">
              <a:buNone/>
            </a:pPr>
            <a:r>
              <a:rPr lang="en-SG" sz="2000" dirty="0" smtClean="0"/>
              <a:t>External_Tools</a:t>
            </a:r>
          </a:p>
          <a:p>
            <a:pPr marL="0" lvl="0" indent="0">
              <a:buNone/>
            </a:pPr>
            <a:endParaRPr lang="en-SG" sz="2000" dirty="0" smtClean="0"/>
          </a:p>
          <a:p>
            <a:pPr marL="0" lvl="0" indent="0">
              <a:buNone/>
            </a:pPr>
            <a:r>
              <a:rPr lang="en-SG" sz="2000" dirty="0" smtClean="0"/>
              <a:t>we observe the </a:t>
            </a:r>
          </a:p>
          <a:p>
            <a:pPr marL="0" lvl="0" indent="0">
              <a:buNone/>
            </a:pPr>
            <a:endParaRPr lang="en-SG" sz="2000" dirty="0" smtClean="0"/>
          </a:p>
          <a:p>
            <a:pPr marL="0" lvl="0" indent="0">
              <a:buNone/>
            </a:pPr>
            <a:r>
              <a:rPr lang="en-SG" sz="2000" dirty="0" smtClean="0"/>
              <a:t>Elements </a:t>
            </a:r>
          </a:p>
          <a:p>
            <a:pPr marL="0" lvl="0" indent="0">
              <a:buNone/>
            </a:pPr>
            <a:r>
              <a:rPr lang="en-SG" sz="2000" dirty="0" smtClean="0"/>
              <a:t>(i.e. </a:t>
            </a:r>
            <a:r>
              <a:rPr lang="en-US" sz="2000" dirty="0" smtClean="0"/>
              <a:t>Modules, </a:t>
            </a:r>
          </a:p>
          <a:p>
            <a:pPr marL="0" lvl="0" indent="0">
              <a:buNone/>
            </a:pPr>
            <a:r>
              <a:rPr lang="en-US" sz="2000" dirty="0" smtClean="0"/>
              <a:t>Classroom</a:t>
            </a:r>
          </a:p>
          <a:p>
            <a:pPr marL="0" lvl="0" indent="0">
              <a:buNone/>
            </a:pPr>
            <a:r>
              <a:rPr lang="en-US" sz="2000" dirty="0" smtClean="0"/>
              <a:t>Recording, etc)</a:t>
            </a:r>
            <a:endParaRPr lang="en-SG" sz="2000" dirty="0" smtClean="0"/>
          </a:p>
          <a:p>
            <a:pPr marL="0" lvl="0" indent="0">
              <a:buNone/>
            </a:pPr>
            <a:r>
              <a:rPr lang="en-SG" sz="2000" dirty="0" smtClean="0"/>
              <a:t>available that all </a:t>
            </a:r>
          </a:p>
          <a:p>
            <a:pPr marL="0" lvl="0" indent="0">
              <a:buNone/>
            </a:pPr>
            <a:r>
              <a:rPr lang="en-SG" sz="2000" dirty="0"/>
              <a:t>s</a:t>
            </a:r>
            <a:r>
              <a:rPr lang="en-SG" sz="2000" dirty="0" smtClean="0"/>
              <a:t>tudents in L01</a:t>
            </a:r>
          </a:p>
          <a:p>
            <a:pPr marL="0" lvl="0" indent="0">
              <a:buNone/>
            </a:pPr>
            <a:r>
              <a:rPr lang="en-SG" sz="2000" dirty="0" smtClean="0"/>
              <a:t>accessed in Canvas LMS     </a:t>
            </a:r>
            <a:endParaRPr lang="en-US" altLang="en-US" sz="20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10443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Results &amp; Discussion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3491880" y="1582658"/>
            <a:ext cx="4876800" cy="194246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3563888" y="4065432"/>
            <a:ext cx="4889500" cy="194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3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endParaRPr lang="en-SG" sz="2400" dirty="0" smtClean="0"/>
          </a:p>
          <a:p>
            <a:pPr marL="0" lvl="0" indent="0">
              <a:buNone/>
            </a:pPr>
            <a:endParaRPr lang="en-SG" sz="2400" dirty="0" smtClean="0"/>
          </a:p>
          <a:p>
            <a:pPr marL="0" lvl="0" indent="0">
              <a:buNone/>
            </a:pPr>
            <a:endParaRPr lang="en-SG" sz="2400" dirty="0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10443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Results &amp; Discussion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" b="8000"/>
          <a:stretch/>
        </p:blipFill>
        <p:spPr>
          <a:xfrm>
            <a:off x="43555" y="1594991"/>
            <a:ext cx="9108504" cy="4731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03648" y="2564904"/>
            <a:ext cx="504056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Rectangle 8"/>
          <p:cNvSpPr/>
          <p:nvPr/>
        </p:nvSpPr>
        <p:spPr>
          <a:xfrm>
            <a:off x="1403648" y="2880432"/>
            <a:ext cx="864096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Rectangle 9"/>
          <p:cNvSpPr/>
          <p:nvPr/>
        </p:nvSpPr>
        <p:spPr>
          <a:xfrm>
            <a:off x="1403648" y="3234283"/>
            <a:ext cx="648072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Rectangle 10"/>
          <p:cNvSpPr/>
          <p:nvPr/>
        </p:nvSpPr>
        <p:spPr>
          <a:xfrm>
            <a:off x="1425622" y="3565463"/>
            <a:ext cx="504056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Rectangle 11"/>
          <p:cNvSpPr/>
          <p:nvPr/>
        </p:nvSpPr>
        <p:spPr>
          <a:xfrm>
            <a:off x="1403648" y="4323277"/>
            <a:ext cx="648072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Rectangle 12"/>
          <p:cNvSpPr/>
          <p:nvPr/>
        </p:nvSpPr>
        <p:spPr>
          <a:xfrm>
            <a:off x="1403648" y="4654457"/>
            <a:ext cx="504056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Rectangle 13"/>
          <p:cNvSpPr/>
          <p:nvPr/>
        </p:nvSpPr>
        <p:spPr>
          <a:xfrm>
            <a:off x="1403648" y="5662100"/>
            <a:ext cx="648072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Rectangle 14"/>
          <p:cNvSpPr/>
          <p:nvPr/>
        </p:nvSpPr>
        <p:spPr>
          <a:xfrm>
            <a:off x="481188" y="3018259"/>
            <a:ext cx="706435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Rectangle 15"/>
          <p:cNvSpPr/>
          <p:nvPr/>
        </p:nvSpPr>
        <p:spPr>
          <a:xfrm>
            <a:off x="483405" y="3318962"/>
            <a:ext cx="504056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Rectangle 16"/>
          <p:cNvSpPr/>
          <p:nvPr/>
        </p:nvSpPr>
        <p:spPr>
          <a:xfrm>
            <a:off x="483404" y="3526708"/>
            <a:ext cx="560203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Rectangle 17"/>
          <p:cNvSpPr/>
          <p:nvPr/>
        </p:nvSpPr>
        <p:spPr>
          <a:xfrm>
            <a:off x="485622" y="3753900"/>
            <a:ext cx="504056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Rectangle 20"/>
          <p:cNvSpPr/>
          <p:nvPr/>
        </p:nvSpPr>
        <p:spPr>
          <a:xfrm>
            <a:off x="1188151" y="6313497"/>
            <a:ext cx="5760114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/>
          <p:cNvSpPr txBox="1"/>
          <p:nvPr/>
        </p:nvSpPr>
        <p:spPr>
          <a:xfrm>
            <a:off x="1127432" y="6222666"/>
            <a:ext cx="5982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 in Canvas </a:t>
            </a:r>
            <a:r>
              <a:rPr lang="en-US" sz="1400" dirty="0" smtClean="0"/>
              <a:t>LMS captured by Context_Module &amp; External_Tools</a:t>
            </a:r>
            <a:r>
              <a:rPr lang="en-US" dirty="0" smtClean="0"/>
              <a:t>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44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endParaRPr lang="en-SG" sz="2400" dirty="0" smtClean="0"/>
          </a:p>
          <a:p>
            <a:pPr marL="0" lvl="0" indent="0">
              <a:buNone/>
            </a:pPr>
            <a:r>
              <a:rPr lang="en-SG" sz="2000" dirty="0" smtClean="0"/>
              <a:t>When 2 students’</a:t>
            </a:r>
          </a:p>
          <a:p>
            <a:pPr marL="0" lvl="0" indent="0">
              <a:buNone/>
            </a:pPr>
            <a:r>
              <a:rPr lang="en-SG" sz="2000" dirty="0" smtClean="0"/>
              <a:t>Learning Pattern are</a:t>
            </a:r>
          </a:p>
          <a:p>
            <a:pPr marL="0" lvl="0" indent="0">
              <a:buNone/>
            </a:pPr>
            <a:r>
              <a:rPr lang="en-SG" sz="2000" dirty="0" smtClean="0"/>
              <a:t>identified we see that</a:t>
            </a:r>
          </a:p>
          <a:p>
            <a:pPr marL="0" lvl="0" indent="0">
              <a:buNone/>
            </a:pPr>
            <a:endParaRPr lang="en-SG" sz="2000" dirty="0" smtClean="0"/>
          </a:p>
          <a:p>
            <a:pPr marL="0" lvl="0" indent="0">
              <a:buNone/>
            </a:pPr>
            <a:r>
              <a:rPr lang="en-SG" sz="2000" dirty="0" smtClean="0"/>
              <a:t>Y1670345 </a:t>
            </a:r>
          </a:p>
          <a:p>
            <a:pPr marL="0" lvl="0" indent="0">
              <a:buNone/>
            </a:pPr>
            <a:r>
              <a:rPr lang="en-SG" sz="2000" dirty="0" smtClean="0"/>
              <a:t>accessed LMS 665 times </a:t>
            </a:r>
          </a:p>
          <a:p>
            <a:pPr marL="0" lvl="0" indent="0">
              <a:buNone/>
            </a:pPr>
            <a:r>
              <a:rPr lang="en-SG" sz="2000" dirty="0" smtClean="0"/>
              <a:t>(OCAS 76.6%) </a:t>
            </a:r>
          </a:p>
          <a:p>
            <a:pPr marL="0" lvl="0" indent="0">
              <a:buNone/>
            </a:pPr>
            <a:r>
              <a:rPr lang="en-US" altLang="en-US" sz="2000" dirty="0" smtClean="0">
                <a:ea typeface="ヒラギノ角ゴ Pro W3" pitchFamily="120" charset="-128"/>
              </a:rPr>
              <a:t>and</a:t>
            </a:r>
          </a:p>
          <a:p>
            <a:pPr marL="0" lvl="0" indent="0">
              <a:buNone/>
            </a:pPr>
            <a:r>
              <a:rPr lang="en-US" altLang="en-US" sz="2000" dirty="0" smtClean="0">
                <a:ea typeface="ヒラギノ角ゴ Pro W3" pitchFamily="120" charset="-128"/>
              </a:rPr>
              <a:t>H1611234 </a:t>
            </a:r>
          </a:p>
          <a:p>
            <a:pPr marL="0" indent="0">
              <a:buNone/>
            </a:pPr>
            <a:r>
              <a:rPr lang="en-SG" sz="2000" dirty="0"/>
              <a:t>accessed LMS </a:t>
            </a:r>
            <a:r>
              <a:rPr lang="en-SG" sz="2000" dirty="0" smtClean="0"/>
              <a:t>24 </a:t>
            </a:r>
            <a:r>
              <a:rPr lang="en-SG" sz="2000" dirty="0"/>
              <a:t>times </a:t>
            </a:r>
          </a:p>
          <a:p>
            <a:pPr marL="0" lvl="0" indent="0">
              <a:buNone/>
            </a:pPr>
            <a:r>
              <a:rPr lang="en-US" altLang="en-US" sz="2000" dirty="0" smtClean="0">
                <a:ea typeface="ヒラギノ角ゴ Pro W3" pitchFamily="120" charset="-128"/>
              </a:rPr>
              <a:t>(OCAS 29.6%)</a:t>
            </a:r>
          </a:p>
          <a:p>
            <a:pPr marL="0" lvl="0" indent="0">
              <a:buNone/>
            </a:pPr>
            <a:endParaRPr lang="en-US" altLang="en-US" sz="2000" dirty="0" smtClean="0">
              <a:ea typeface="ヒラギノ角ゴ Pro W3" pitchFamily="120" charset="-128"/>
            </a:endParaRPr>
          </a:p>
          <a:p>
            <a:pPr marL="0" lvl="0" indent="0">
              <a:buNone/>
            </a:pPr>
            <a:r>
              <a:rPr lang="en-US" altLang="en-US" sz="2000" dirty="0" smtClean="0">
                <a:ea typeface="ヒラギノ角ゴ Pro W3" pitchFamily="120" charset="-128"/>
              </a:rPr>
              <a:t>with the Elements that </a:t>
            </a:r>
          </a:p>
          <a:p>
            <a:pPr marL="0" lvl="0" indent="0">
              <a:buNone/>
            </a:pPr>
            <a:r>
              <a:rPr lang="en-US" altLang="en-US" sz="2000" dirty="0" smtClean="0">
                <a:ea typeface="ヒラギノ角ゴ Pro W3" pitchFamily="120" charset="-128"/>
              </a:rPr>
              <a:t>they accessed. </a:t>
            </a:r>
            <a:r>
              <a:rPr lang="en-US" altLang="en-US" sz="2000" dirty="0" smtClean="0">
                <a:ea typeface="ヒラギノ角ゴ Pro W3" pitchFamily="120" charset="-128"/>
              </a:rPr>
              <a:t> </a:t>
            </a:r>
            <a:endParaRPr lang="en-US" altLang="en-US" sz="20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10443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Results &amp; Discussion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3650930" y="1564091"/>
            <a:ext cx="4614545" cy="183832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3752529" y="3819451"/>
            <a:ext cx="4411345" cy="175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51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484784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en-SG" sz="1800" dirty="0" smtClean="0"/>
              <a:t>Clearly, the above data visualisation shows that to be successful in learning/e-learning it is necessary to use the LMS at timely</a:t>
            </a:r>
          </a:p>
          <a:p>
            <a:pPr marL="0" lvl="0" indent="0">
              <a:buNone/>
            </a:pPr>
            <a:r>
              <a:rPr lang="en-SG" sz="1800" dirty="0"/>
              <a:t>i</a:t>
            </a:r>
            <a:r>
              <a:rPr lang="en-SG" sz="1800" dirty="0" smtClean="0"/>
              <a:t>ntervals during the semester (Research Question 2)</a:t>
            </a:r>
          </a:p>
          <a:p>
            <a:pPr marL="0" lvl="0" indent="0">
              <a:buNone/>
            </a:pPr>
            <a:endParaRPr lang="en-US" sz="1800" dirty="0" smtClean="0"/>
          </a:p>
          <a:p>
            <a:pPr marL="0" lvl="0" indent="0">
              <a:buNone/>
            </a:pPr>
            <a:r>
              <a:rPr lang="en-US" sz="1800" dirty="0" smtClean="0"/>
              <a:t>Elements that are accessed most include</a:t>
            </a:r>
          </a:p>
          <a:p>
            <a:pPr marL="0" lvl="0" indent="0">
              <a:buNone/>
            </a:pPr>
            <a:r>
              <a:rPr lang="en-US" sz="1800" dirty="0" smtClean="0"/>
              <a:t>Modules, Study Guide, Chunked Lessons, Course Notes, Classroom Recordings &amp; Pass Year Exam Papers </a:t>
            </a:r>
          </a:p>
          <a:p>
            <a:pPr marL="0" lvl="0" indent="0">
              <a:buNone/>
            </a:pPr>
            <a:r>
              <a:rPr lang="en-US" sz="1800" dirty="0" smtClean="0"/>
              <a:t>(Research Question 1)</a:t>
            </a:r>
          </a:p>
          <a:p>
            <a:pPr marL="0" lvl="0" indent="0">
              <a:buNone/>
            </a:pPr>
            <a:endParaRPr lang="en-US" sz="1800" dirty="0"/>
          </a:p>
          <a:p>
            <a:pPr marL="0" lvl="0" indent="0">
              <a:buNone/>
            </a:pPr>
            <a:r>
              <a:rPr lang="en-US" sz="1800" dirty="0" smtClean="0"/>
              <a:t>While this study looks at 1 course, Canvas Data </a:t>
            </a:r>
          </a:p>
          <a:p>
            <a:pPr marL="0" lvl="0" indent="0">
              <a:buNone/>
            </a:pPr>
            <a:r>
              <a:rPr lang="en-US" sz="1800" dirty="0" smtClean="0"/>
              <a:t>provides data for every course/school/level for further analysis</a:t>
            </a:r>
          </a:p>
          <a:p>
            <a:pPr marL="0" lvl="0" indent="0">
              <a:buNone/>
            </a:pPr>
            <a:endParaRPr lang="en-US" sz="1800" dirty="0"/>
          </a:p>
          <a:p>
            <a:pPr marL="0" lvl="0" indent="0">
              <a:buNone/>
            </a:pPr>
            <a:r>
              <a:rPr lang="en-US" sz="1800" dirty="0" smtClean="0"/>
              <a:t>Page Views data, while not easy to extract, is provided to</a:t>
            </a:r>
          </a:p>
          <a:p>
            <a:pPr marL="0" lvl="0" indent="0">
              <a:buNone/>
            </a:pPr>
            <a:r>
              <a:rPr lang="en-US" sz="1800" dirty="0" smtClean="0"/>
              <a:t>SUSS’ Institutional Research &amp; Analytics Unit for their </a:t>
            </a:r>
            <a:r>
              <a:rPr lang="en-US" sz="1800" dirty="0" smtClean="0"/>
              <a:t>use also      </a:t>
            </a:r>
            <a:endParaRPr lang="en-US" sz="1800" dirty="0" smtClean="0"/>
          </a:p>
          <a:p>
            <a:pPr marL="0" lvl="0" indent="0">
              <a:buNone/>
            </a:pPr>
            <a:endParaRPr lang="en-US" sz="1800" dirty="0" smtClean="0"/>
          </a:p>
          <a:p>
            <a:pPr marL="0" lvl="0" indent="0">
              <a:buNone/>
            </a:pPr>
            <a:r>
              <a:rPr lang="en-US" sz="1800" dirty="0" smtClean="0"/>
              <a:t>This is presentation showed data that can be extracted for learning analytics purposes </a:t>
            </a:r>
            <a:endParaRPr lang="en-SG" sz="1800" dirty="0"/>
          </a:p>
          <a:p>
            <a:pPr marL="0" lvl="0" indent="0">
              <a:buNone/>
            </a:pPr>
            <a:r>
              <a:rPr lang="en-SG" sz="2400" dirty="0" smtClean="0"/>
              <a:t>   </a:t>
            </a:r>
            <a:endParaRPr lang="en-US" altLang="en-US" sz="24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10443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Conclusion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674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Learning Management System (LMS) switched from Blackboard to Canvas in 2015 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July 2016 semester, all Level 1 courses started to use Canvas LMS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ea typeface="ヒラギノ角ゴ Pro W3" pitchFamily="120" charset="-128"/>
              </a:rPr>
              <a:t>Canvas Data, a data service, </a:t>
            </a:r>
            <a:r>
              <a:rPr lang="en-US" altLang="en-US" sz="2400" dirty="0" smtClean="0">
                <a:ea typeface="ヒラギノ角ゴ Pro W3" pitchFamily="120" charset="-128"/>
              </a:rPr>
              <a:t>became available </a:t>
            </a:r>
            <a:r>
              <a:rPr lang="en-US" altLang="en-US" sz="2400" dirty="0">
                <a:ea typeface="ヒラギノ角ゴ Pro W3" pitchFamily="120" charset="-128"/>
              </a:rPr>
              <a:t>in </a:t>
            </a:r>
            <a:r>
              <a:rPr lang="en-US" altLang="en-US" sz="2400" dirty="0" smtClean="0">
                <a:ea typeface="ヒラギノ角ゴ Pro W3" pitchFamily="120" charset="-128"/>
              </a:rPr>
              <a:t>2016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This presentation discuss the use of Canvas Data on students’ learning pattern.</a:t>
            </a: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8919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Introduction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755576" y="1387475"/>
            <a:ext cx="7848872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A data warehouse provided by Instructure (the company that runs Canvas LMS)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Data is available for [1] Download OR [2] stored on the Cloud via Amazon Redshift data warehouse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SUSS uses the Download option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Based on the Dimensional Modelling structure, the tables are downloaded as FACT (measurements) and DIMENSION (categories)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Data is compressed as TEXT files  </a:t>
            </a: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8919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Canvas Data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1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ea typeface="ヒラギノ角ゴ Pro W3" pitchFamily="120" charset="-128"/>
              </a:rPr>
              <a:t>A</a:t>
            </a:r>
            <a:r>
              <a:rPr lang="en-US" altLang="en-US" sz="2400" dirty="0" smtClean="0">
                <a:ea typeface="ヒラギノ角ゴ Pro W3" pitchFamily="120" charset="-128"/>
              </a:rPr>
              <a:t>dheres to the Star Schema convention in that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a FACT table is merged by a series of DIMENSIONAL tables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Example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ea typeface="ヒラギノ角ゴ Pro W3" pitchFamily="120" charset="-128"/>
              </a:rPr>
              <a:t>	</a:t>
            </a:r>
            <a:r>
              <a:rPr lang="en-US" altLang="en-US" sz="2400" dirty="0" smtClean="0">
                <a:ea typeface="ヒラギノ角ゴ Pro W3" pitchFamily="120" charset="-128"/>
              </a:rPr>
              <a:t>				</a:t>
            </a:r>
            <a:r>
              <a:rPr lang="en-US" altLang="en-US" sz="1800" dirty="0" smtClean="0">
                <a:ea typeface="ヒラギノ角ゴ Pro W3" pitchFamily="120" charset="-128"/>
              </a:rPr>
              <a:t>Star Schema for Enrollment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8919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Canvas Data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564904"/>
            <a:ext cx="53340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sz="2400" dirty="0" smtClean="0">
                <a:ea typeface="ヒラギノ角ゴ Pro W3" pitchFamily="120" charset="-128"/>
              </a:rPr>
              <a:t>Provides data in the following categories: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ea typeface="ヒラギノ角ゴ Pro W3" pitchFamily="120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8919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Canvas Data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394192"/>
              </p:ext>
            </p:extLst>
          </p:nvPr>
        </p:nvGraphicFramePr>
        <p:xfrm>
          <a:off x="2915816" y="1916832"/>
          <a:ext cx="2524125" cy="4402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412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 </a:t>
                      </a:r>
                      <a:r>
                        <a:rPr lang="en-SG" sz="1800" b="0" dirty="0" smtClean="0">
                          <a:effectLst/>
                        </a:rPr>
                        <a:t>Accounts</a:t>
                      </a:r>
                      <a:r>
                        <a:rPr lang="en-SG" sz="1800" b="0" dirty="0">
                          <a:effectLst/>
                        </a:rPr>
                        <a:t>, Courses, Users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 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Enrollments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 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Logins, Pseudonyms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 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Assignment Submission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 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Quiz Submission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 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Discussions, Conversations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 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Page Views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800" b="0" dirty="0">
                          <a:effectLst/>
                        </a:rPr>
                        <a:t> 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139952" y="5877272"/>
            <a:ext cx="1800200" cy="0"/>
          </a:xfrm>
          <a:prstGeom prst="straightConnector1">
            <a:avLst/>
          </a:prstGeom>
          <a:ln w="19050">
            <a:solidFill>
              <a:srgbClr val="00B050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8144" y="5497810"/>
            <a:ext cx="24416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Big Data (e.g. 150GB;</a:t>
            </a:r>
          </a:p>
          <a:p>
            <a:r>
              <a:rPr lang="en-US" dirty="0" smtClean="0"/>
              <a:t>Extract [4GB] has </a:t>
            </a:r>
          </a:p>
          <a:p>
            <a:r>
              <a:rPr lang="en-US" dirty="0" smtClean="0"/>
              <a:t>32millions</a:t>
            </a:r>
            <a:r>
              <a:rPr lang="en-US" dirty="0"/>
              <a:t> </a:t>
            </a:r>
            <a:r>
              <a:rPr lang="en-US" dirty="0" smtClean="0"/>
              <a:t>records)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942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endParaRPr lang="en-SG" sz="2400" dirty="0" smtClean="0"/>
          </a:p>
          <a:p>
            <a:pPr marL="0" lvl="0" indent="0">
              <a:buNone/>
            </a:pPr>
            <a:r>
              <a:rPr lang="en-SG" sz="2400" dirty="0" smtClean="0"/>
              <a:t>1. What </a:t>
            </a:r>
            <a:r>
              <a:rPr lang="en-SG" sz="2400" dirty="0"/>
              <a:t>is students’ learning patterns </a:t>
            </a:r>
            <a:r>
              <a:rPr lang="en-SG" sz="2400" dirty="0" smtClean="0"/>
              <a:t>on Canvas LMS for the </a:t>
            </a:r>
            <a:r>
              <a:rPr lang="en-SG" sz="2400" i="1" dirty="0" smtClean="0"/>
              <a:t>SSC109 </a:t>
            </a:r>
            <a:r>
              <a:rPr lang="en-SG" sz="2400" i="1" dirty="0"/>
              <a:t>Introduction to Social </a:t>
            </a:r>
            <a:r>
              <a:rPr lang="en-SG" sz="2400" i="1" dirty="0" smtClean="0"/>
              <a:t>Sciences</a:t>
            </a:r>
            <a:r>
              <a:rPr lang="en-SG" sz="2400" dirty="0" smtClean="0"/>
              <a:t> course in the July 2016 semester?</a:t>
            </a:r>
          </a:p>
          <a:p>
            <a:pPr marL="0" indent="0">
              <a:buNone/>
            </a:pPr>
            <a:r>
              <a:rPr lang="en-SG" sz="2400" dirty="0" smtClean="0"/>
              <a:t> </a:t>
            </a:r>
          </a:p>
          <a:p>
            <a:pPr marL="0" lvl="0" indent="0">
              <a:buNone/>
            </a:pPr>
            <a:r>
              <a:rPr lang="en-SG" sz="2400" dirty="0" smtClean="0"/>
              <a:t>2. Do </a:t>
            </a:r>
            <a:r>
              <a:rPr lang="en-SG" sz="2400" dirty="0"/>
              <a:t>students who performed well in SSC109 use the </a:t>
            </a:r>
            <a:r>
              <a:rPr lang="en-SG" sz="2400" dirty="0" smtClean="0"/>
              <a:t>Canvas LMS </a:t>
            </a:r>
            <a:r>
              <a:rPr lang="en-SG" sz="2400" dirty="0"/>
              <a:t>more often compared to students who performed poorly?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10443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Research Questions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73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SG" sz="2400" dirty="0"/>
              <a:t>Siemens (2011</a:t>
            </a:r>
            <a:r>
              <a:rPr lang="en-SG" sz="2400" dirty="0" smtClean="0"/>
              <a:t>) defined </a:t>
            </a:r>
            <a:r>
              <a:rPr lang="en-SG" sz="2400" dirty="0"/>
              <a:t>learning analytics </a:t>
            </a:r>
            <a:r>
              <a:rPr lang="en-SG" sz="2400" dirty="0" smtClean="0"/>
              <a:t>as </a:t>
            </a:r>
            <a:r>
              <a:rPr lang="en-SG" sz="2400" dirty="0"/>
              <a:t>the “measurement, collection, analysis and reporting of data about </a:t>
            </a:r>
            <a:r>
              <a:rPr lang="en-SG" sz="2400" dirty="0" smtClean="0"/>
              <a:t>learners .....”</a:t>
            </a:r>
          </a:p>
          <a:p>
            <a:pPr marL="0" indent="0">
              <a:spcBef>
                <a:spcPct val="0"/>
              </a:spcBef>
              <a:buNone/>
            </a:pPr>
            <a:endParaRPr lang="en-SG" sz="2400" dirty="0"/>
          </a:p>
          <a:p>
            <a:pPr marL="0" indent="0">
              <a:spcBef>
                <a:spcPct val="0"/>
              </a:spcBef>
              <a:buNone/>
            </a:pPr>
            <a:r>
              <a:rPr lang="en-SG" sz="2400" dirty="0" smtClean="0"/>
              <a:t>However, </a:t>
            </a:r>
            <a:r>
              <a:rPr lang="en-SG" sz="2400" dirty="0" err="1" smtClean="0"/>
              <a:t>Macfadyen</a:t>
            </a:r>
            <a:r>
              <a:rPr lang="en-SG" sz="2400" dirty="0" smtClean="0"/>
              <a:t> </a:t>
            </a:r>
            <a:r>
              <a:rPr lang="en-SG" sz="2400" dirty="0"/>
              <a:t>and Dawson (2010) pointed </a:t>
            </a:r>
            <a:r>
              <a:rPr lang="en-SG" sz="2400" dirty="0" smtClean="0"/>
              <a:t>out that extracting LMS </a:t>
            </a:r>
            <a:r>
              <a:rPr lang="en-SG" sz="2400" dirty="0"/>
              <a:t>data </a:t>
            </a:r>
            <a:r>
              <a:rPr lang="en-SG" sz="2400" dirty="0" smtClean="0"/>
              <a:t>was slow </a:t>
            </a:r>
            <a:r>
              <a:rPr lang="en-SG" sz="2400" dirty="0"/>
              <a:t>and cumbersome </a:t>
            </a:r>
            <a:r>
              <a:rPr lang="en-SG" sz="2400" dirty="0" smtClean="0"/>
              <a:t>because </a:t>
            </a:r>
            <a:r>
              <a:rPr lang="en-SG" sz="2400" dirty="0"/>
              <a:t>the Blackboard </a:t>
            </a:r>
            <a:r>
              <a:rPr lang="en-SG" sz="2400" dirty="0" smtClean="0"/>
              <a:t>LMS offered limited </a:t>
            </a:r>
            <a:r>
              <a:rPr lang="en-SG" sz="2400" dirty="0"/>
              <a:t>data interrogation and </a:t>
            </a:r>
            <a:r>
              <a:rPr lang="en-SG" sz="2400" dirty="0" smtClean="0"/>
              <a:t>reporting</a:t>
            </a:r>
          </a:p>
          <a:p>
            <a:pPr marL="0" indent="0">
              <a:spcBef>
                <a:spcPct val="0"/>
              </a:spcBef>
              <a:buNone/>
            </a:pPr>
            <a:endParaRPr lang="en-SG" sz="2400" dirty="0"/>
          </a:p>
          <a:p>
            <a:pPr marL="0" indent="0">
              <a:buNone/>
            </a:pPr>
            <a:r>
              <a:rPr lang="en-SG" sz="2400" dirty="0" smtClean="0"/>
              <a:t>In Australian a </a:t>
            </a:r>
            <a:r>
              <a:rPr lang="en-SG" sz="2400" i="1" dirty="0"/>
              <a:t>Loop</a:t>
            </a:r>
            <a:r>
              <a:rPr lang="en-SG" sz="2400" dirty="0"/>
              <a:t> </a:t>
            </a:r>
            <a:r>
              <a:rPr lang="en-SG" sz="2400" dirty="0" smtClean="0"/>
              <a:t>system is available that </a:t>
            </a:r>
            <a:r>
              <a:rPr lang="en-SG" sz="2400" dirty="0"/>
              <a:t>provides </a:t>
            </a:r>
            <a:r>
              <a:rPr lang="en-SG" sz="2400" dirty="0" smtClean="0"/>
              <a:t>learning </a:t>
            </a:r>
            <a:r>
              <a:rPr lang="en-SG" sz="2400" dirty="0"/>
              <a:t>analytics </a:t>
            </a:r>
            <a:r>
              <a:rPr lang="en-SG" sz="2400" dirty="0" smtClean="0"/>
              <a:t>data for visualisation (Corrin</a:t>
            </a:r>
            <a:r>
              <a:rPr lang="en-SG" sz="2400" dirty="0"/>
              <a:t>, Kennedy, Barba, </a:t>
            </a:r>
            <a:r>
              <a:rPr lang="en-SG" sz="2400" dirty="0" err="1"/>
              <a:t>Bakharia</a:t>
            </a:r>
            <a:r>
              <a:rPr lang="en-SG" sz="2400" dirty="0"/>
              <a:t>, Lockyer, </a:t>
            </a:r>
            <a:r>
              <a:rPr lang="en-SG" sz="2400" dirty="0" err="1"/>
              <a:t>Gasevic</a:t>
            </a:r>
            <a:r>
              <a:rPr lang="en-SG" sz="2400" dirty="0"/>
              <a:t>, Williams, Dawson </a:t>
            </a:r>
            <a:r>
              <a:rPr lang="en-SG" sz="2400" dirty="0" smtClean="0"/>
              <a:t>&amp; Copeland</a:t>
            </a:r>
            <a:r>
              <a:rPr lang="en-SG" sz="2400" dirty="0"/>
              <a:t>, 2015</a:t>
            </a:r>
            <a:r>
              <a:rPr lang="en-SG" sz="2400" dirty="0" smtClean="0"/>
              <a:t>)</a:t>
            </a:r>
            <a:endParaRPr lang="en-US" altLang="en-US" sz="24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8919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Literature Review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20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endParaRPr lang="en-SG" sz="2400" dirty="0" smtClean="0"/>
          </a:p>
          <a:p>
            <a:pPr marL="0" lvl="0" indent="0">
              <a:buNone/>
            </a:pPr>
            <a:endParaRPr lang="en-SG" sz="2400" dirty="0" smtClean="0"/>
          </a:p>
          <a:p>
            <a:pPr marL="0" lvl="0" indent="0">
              <a:buNone/>
            </a:pPr>
            <a:endParaRPr lang="en-SG" sz="2400" dirty="0"/>
          </a:p>
          <a:p>
            <a:pPr marL="0" lvl="0" indent="0">
              <a:buNone/>
            </a:pPr>
            <a:r>
              <a:rPr lang="en-SG" sz="2400" dirty="0" smtClean="0"/>
              <a:t>Page Views for </a:t>
            </a:r>
          </a:p>
          <a:p>
            <a:pPr marL="0" lvl="0" indent="0">
              <a:buNone/>
            </a:pPr>
            <a:r>
              <a:rPr lang="en-SG" sz="2400" i="1" dirty="0" smtClean="0"/>
              <a:t>SSC109 Introductory</a:t>
            </a:r>
          </a:p>
          <a:p>
            <a:pPr marL="0" lvl="0" indent="0">
              <a:buNone/>
            </a:pPr>
            <a:r>
              <a:rPr lang="en-SG" sz="2400" i="1" dirty="0"/>
              <a:t>t</a:t>
            </a:r>
            <a:r>
              <a:rPr lang="en-SG" sz="2400" i="1" dirty="0" smtClean="0"/>
              <a:t>o Social Sciences</a:t>
            </a:r>
          </a:p>
          <a:p>
            <a:pPr marL="0" lvl="0" indent="0">
              <a:buNone/>
            </a:pPr>
            <a:r>
              <a:rPr lang="en-SG" sz="2400" dirty="0"/>
              <a:t>(</a:t>
            </a:r>
            <a:r>
              <a:rPr lang="en-SG" sz="2400" dirty="0" smtClean="0"/>
              <a:t>July 2016 semester)</a:t>
            </a:r>
          </a:p>
          <a:p>
            <a:pPr marL="0" lvl="0" indent="0">
              <a:buNone/>
            </a:pPr>
            <a:r>
              <a:rPr lang="en-SG" sz="2400" dirty="0" smtClean="0"/>
              <a:t>by Groups</a:t>
            </a:r>
            <a:endParaRPr lang="en-US" altLang="en-US" sz="24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10443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Results &amp; Discussion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80728"/>
            <a:ext cx="4210050" cy="521462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64718" y="6192897"/>
            <a:ext cx="374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Resit    L01   T01   T02  T03   T04   T05  T06    T07  </a:t>
            </a:r>
            <a:endParaRPr lang="en-SG" sz="1200" dirty="0"/>
          </a:p>
        </p:txBody>
      </p:sp>
    </p:spTree>
    <p:extLst>
      <p:ext uri="{BB962C8B-B14F-4D97-AF65-F5344CB8AC3E}">
        <p14:creationId xmlns:p14="http://schemas.microsoft.com/office/powerpoint/2010/main" val="2910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85800" y="1387475"/>
            <a:ext cx="7543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en-SG" sz="2400" dirty="0" smtClean="0"/>
              <a:t> </a:t>
            </a:r>
            <a:endParaRPr lang="en-US" altLang="en-US" sz="2400" dirty="0" smtClean="0">
              <a:ea typeface="ヒラギノ角ゴ Pro W3" pitchFamily="120" charset="-128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685800" y="188913"/>
            <a:ext cx="7543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Lucida Sans" panose="020B0602040502020204" pitchFamily="34" charset="0"/>
                <a:ea typeface="ヒラギノ角ゴ Pro W3" pitchFamily="120" charset="-128"/>
              </a:rPr>
              <a:t>Student Learning Pattern &amp; Page Views Data</a:t>
            </a:r>
            <a:endParaRPr lang="en-SG" altLang="en-US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685800" y="1044352"/>
            <a:ext cx="7543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smtClean="0">
                <a:latin typeface="Lucida Sans" panose="020B0602040502020204" pitchFamily="34" charset="0"/>
                <a:ea typeface="ヒラギノ角ゴ Pro W3" pitchFamily="120" charset="-128"/>
              </a:rPr>
              <a:t>Results &amp; Discussion</a:t>
            </a:r>
            <a:endParaRPr lang="en-SG" altLang="en-US" sz="2400" dirty="0" smtClean="0">
              <a:latin typeface="Lucida Sans" panose="020B0602040502020204" pitchFamily="34" charset="0"/>
              <a:ea typeface="ヒラギノ角ゴ Pro W3" pitchFamily="120" charset="-12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412776"/>
            <a:ext cx="5731510" cy="4422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0074" y="1957854"/>
            <a:ext cx="309732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Page Views for all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tudents in L01</a:t>
            </a:r>
          </a:p>
          <a:p>
            <a:endParaRPr lang="en-US" sz="2000" dirty="0" smtClean="0"/>
          </a:p>
          <a:p>
            <a:r>
              <a:rPr lang="en-US" sz="2000" dirty="0" smtClean="0"/>
              <a:t>Context_Modules</a:t>
            </a:r>
          </a:p>
          <a:p>
            <a:r>
              <a:rPr lang="en-US" sz="2000" dirty="0"/>
              <a:t>&amp;</a:t>
            </a:r>
            <a:endParaRPr lang="en-US" sz="2000" dirty="0" smtClean="0"/>
          </a:p>
          <a:p>
            <a:r>
              <a:rPr lang="en-US" sz="2000" dirty="0" smtClean="0"/>
              <a:t>External_Tools</a:t>
            </a:r>
          </a:p>
          <a:p>
            <a:endParaRPr lang="en-US" sz="2000" dirty="0"/>
          </a:p>
          <a:p>
            <a:r>
              <a:rPr lang="en-US" sz="2000" dirty="0" smtClean="0"/>
              <a:t>provide details of </a:t>
            </a:r>
          </a:p>
          <a:p>
            <a:r>
              <a:rPr lang="en-US" sz="2000" dirty="0" smtClean="0"/>
              <a:t>Student Learning Pattern</a:t>
            </a:r>
            <a:r>
              <a:rPr lang="en-US" dirty="0" smtClean="0"/>
              <a:t> </a:t>
            </a:r>
            <a:endParaRPr lang="en-SG" dirty="0"/>
          </a:p>
        </p:txBody>
      </p:sp>
      <p:sp>
        <p:nvSpPr>
          <p:cNvPr id="3" name="Oval 2"/>
          <p:cNvSpPr/>
          <p:nvPr/>
        </p:nvSpPr>
        <p:spPr>
          <a:xfrm>
            <a:off x="4326260" y="3861048"/>
            <a:ext cx="173732" cy="1656184"/>
          </a:xfrm>
          <a:prstGeom prst="ellipse">
            <a:avLst/>
          </a:prstGeom>
          <a:noFill/>
          <a:ln w="15875">
            <a:solidFill>
              <a:srgbClr val="FF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Oval 7"/>
          <p:cNvSpPr/>
          <p:nvPr/>
        </p:nvSpPr>
        <p:spPr>
          <a:xfrm>
            <a:off x="4974332" y="4275674"/>
            <a:ext cx="173732" cy="1241558"/>
          </a:xfrm>
          <a:prstGeom prst="ellipse">
            <a:avLst/>
          </a:prstGeom>
          <a:noFill/>
          <a:ln w="15875">
            <a:solidFill>
              <a:srgbClr val="FF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8203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sentation Title Lucida Sans 35pt&amp;quot;&quot;/&gt;&lt;property id=&quot;20307&quot; value=&quot;280&quot;/&gt;&lt;/object&gt;&lt;object type=&quot;3&quot; unique_id=&quot;10005&quot;&gt;&lt;property id=&quot;20148&quot; value=&quot;5&quot;/&gt;&lt;property id=&quot;20300&quot; value=&quot;Slide 2 - &amp;quot;Header Lucida Sans 24pt&amp;quot;&quot;/&gt;&lt;property id=&quot;20307&quot; value=&quot;278&quot;/&gt;&lt;/object&gt;&lt;object type=&quot;3&quot; unique_id=&quot;10006&quot;&gt;&lt;property id=&quot;20148&quot; value=&quot;5&quot;/&gt;&lt;property id=&quot;20300&quot; value=&quot;Slide 3 - &amp;quot;Thank You Lucida Sans 35pt&amp;quot;&quot;/&gt;&lt;property id=&quot;20307&quot; value=&quot;27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19F809B878CD4A8143B76AE6A08FAC" ma:contentTypeVersion="1" ma:contentTypeDescription="Create a new document." ma:contentTypeScope="" ma:versionID="4ea1b1e036626d7f961cbc0cc2d0a29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2A081C-3BCB-4908-A74B-7B24EFA1C3E6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1356E2D-A842-4F8C-B38E-A1C6E0A781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640</Words>
  <Application>Microsoft Office PowerPoint</Application>
  <PresentationFormat>On-screen Show (4:3)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Lucida Sans</vt:lpstr>
      <vt:lpstr>Lucida Sans</vt:lpstr>
      <vt:lpstr>Times New Roman</vt:lpstr>
      <vt:lpstr>Wingdings</vt:lpstr>
      <vt:lpstr>ヒラギノ角ゴ Pro W3</vt:lpstr>
      <vt:lpstr>3_Office Theme</vt:lpstr>
      <vt:lpstr>1_Office Theme</vt:lpstr>
      <vt:lpstr>6_Office Theme</vt:lpstr>
      <vt:lpstr>Student Learning Pattern &amp; 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  <vt:lpstr>Student Learning Pattern &amp; Page Views Data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Joscans</dc:creator>
  <cp:lastModifiedBy>Yeung Sze Kiu (UniSIM)</cp:lastModifiedBy>
  <cp:revision>255</cp:revision>
  <dcterms:created xsi:type="dcterms:W3CDTF">2012-01-26T10:45:43Z</dcterms:created>
  <dcterms:modified xsi:type="dcterms:W3CDTF">2018-05-02T06:47:02Z</dcterms:modified>
</cp:coreProperties>
</file>