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12" r:id="rId1"/>
  </p:sldMasterIdLst>
  <p:notesMasterIdLst>
    <p:notesMasterId r:id="rId17"/>
  </p:notesMasterIdLst>
  <p:sldIdLst>
    <p:sldId id="256" r:id="rId2"/>
    <p:sldId id="264" r:id="rId3"/>
    <p:sldId id="265" r:id="rId4"/>
    <p:sldId id="266" r:id="rId5"/>
    <p:sldId id="268" r:id="rId6"/>
    <p:sldId id="281" r:id="rId7"/>
    <p:sldId id="282" r:id="rId8"/>
    <p:sldId id="270" r:id="rId9"/>
    <p:sldId id="279" r:id="rId10"/>
    <p:sldId id="278" r:id="rId11"/>
    <p:sldId id="280" r:id="rId12"/>
    <p:sldId id="273" r:id="rId13"/>
    <p:sldId id="274" r:id="rId14"/>
    <p:sldId id="260" r:id="rId15"/>
    <p:sldId id="28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A7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36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000" b="1" i="0" u="none" strike="noStrike" baseline="0">
                <a:effectLst/>
              </a:rPr>
              <a:t>Gender</a:t>
            </a:r>
            <a:endParaRPr lang="zh-TW" altLang="en-US" sz="2000" b="1"/>
          </a:p>
        </c:rich>
      </c:tx>
      <c:layout>
        <c:manualLayout>
          <c:xMode val="edge"/>
          <c:yMode val="edge"/>
          <c:x val="0.37748046790067979"/>
          <c:y val="4.5818103951414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69-4397-86C8-FC547A2201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69-4397-86C8-FC547A2201C6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工作表1!$A$224:$A$225</c:f>
              <c:strCache>
                <c:ptCount val="2"/>
                <c:pt idx="0">
                  <c:v>Male  </c:v>
                </c:pt>
                <c:pt idx="1">
                  <c:v>Female  </c:v>
                </c:pt>
              </c:strCache>
            </c:strRef>
          </c:cat>
          <c:val>
            <c:numRef>
              <c:f>工作表1!$B$224:$B$225</c:f>
              <c:numCache>
                <c:formatCode>General</c:formatCode>
                <c:ptCount val="2"/>
                <c:pt idx="0">
                  <c:v>115</c:v>
                </c:pt>
                <c:pt idx="1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69-4397-86C8-FC547A220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1"/>
              <a:t>Grade</a:t>
            </a:r>
            <a:endParaRPr lang="zh-TW" altLang="en-US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FF-488E-9D96-8F534D85CE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FF-488E-9D96-8F534D85CE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FF-488E-9D96-8F534D85CE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FF-488E-9D96-8F534D85CEFD}"/>
              </c:ext>
            </c:extLst>
          </c:dPt>
          <c:dLbls>
            <c:dLbl>
              <c:idx val="0"/>
              <c:layout>
                <c:manualLayout>
                  <c:x val="-2.064396961210874E-2"/>
                  <c:y val="0.211269011436187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F6B673-75F1-4AE2-8E1C-A75987A54AE7}" type="CATEGORYNAME">
                      <a:rPr lang="en-US" altLang="zh-TW" smtClean="0"/>
                      <a:pPr>
                        <a:defRPr sz="1400"/>
                      </a:pPr>
                      <a:t>[類別名稱]</a:t>
                    </a:fld>
                    <a:r>
                      <a:rPr lang="en-US" altLang="zh-TW" dirty="0"/>
                      <a:t>  </a:t>
                    </a:r>
                    <a:fld id="{EBF49173-BAD2-430D-B03A-1FACC5DAFFA7}" type="PERCENTAGE">
                      <a:rPr lang="en-US" altLang="zh-TW" baseline="0" smtClean="0"/>
                      <a:pPr>
                        <a:defRPr sz="1400"/>
                      </a:pPr>
                      <a:t>[百分比]</a:t>
                    </a:fld>
                    <a:endParaRPr lang="en-US" altLang="zh-TW" dirty="0"/>
                  </a:p>
                </c:rich>
              </c:tx>
              <c:spPr>
                <a:xfrm>
                  <a:off x="2428315" y="2120946"/>
                  <a:ext cx="1487834" cy="575485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0685"/>
                        <a:gd name="adj2" fmla="val -8845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7207961191367789"/>
                      <c:h val="0.197389316757915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FF-488E-9D96-8F534D85CEFD}"/>
                </c:ext>
              </c:extLst>
            </c:dLbl>
            <c:dLbl>
              <c:idx val="1"/>
              <c:layout>
                <c:manualLayout>
                  <c:x val="2.8584304191014175E-2"/>
                  <c:y val="0.15463978168961412"/>
                </c:manualLayout>
              </c:layout>
              <c:spPr>
                <a:xfrm>
                  <a:off x="114299" y="1977983"/>
                  <a:ext cx="1064165" cy="842184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6044"/>
                        <a:gd name="adj2" fmla="val -5019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612787462318988"/>
                      <c:h val="0.288866472164808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FFF-488E-9D96-8F534D85CEFD}"/>
                </c:ext>
              </c:extLst>
            </c:dLbl>
            <c:dLbl>
              <c:idx val="2"/>
              <c:layout>
                <c:manualLayout>
                  <c:x val="-6.5108692879532332E-2"/>
                  <c:y val="-1.524619256781557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B849872-3E15-44C3-8C22-D8B897E40EF7}" type="CATEGORYNAME">
                      <a:rPr lang="en-US" altLang="zh-TW" sz="1400" smtClean="0"/>
                      <a:pPr>
                        <a:defRPr sz="1400"/>
                      </a:pPr>
                      <a:t>[類別名稱]</a:t>
                    </a:fld>
                    <a:r>
                      <a:rPr lang="en-US" altLang="zh-TW" sz="1400" dirty="0"/>
                      <a:t>  </a:t>
                    </a:r>
                    <a:fld id="{3E113A72-1B29-44BE-960B-F2FBA0BF8D8D}" type="PERCENTAGE">
                      <a:rPr lang="en-US" altLang="zh-TW" sz="1400" baseline="0" smtClean="0"/>
                      <a:pPr>
                        <a:defRPr sz="1400"/>
                      </a:pPr>
                      <a:t>[百分比]</a:t>
                    </a:fld>
                    <a:endParaRPr lang="en-US" altLang="zh-TW" sz="1400" dirty="0"/>
                  </a:p>
                </c:rich>
              </c:tx>
              <c:spPr>
                <a:xfrm>
                  <a:off x="359191" y="173958"/>
                  <a:ext cx="1041390" cy="487787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9641"/>
                        <a:gd name="adj2" fmla="val 8949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043252078551565"/>
                      <c:h val="0.167309556361520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FFF-488E-9D96-8F534D85CEFD}"/>
                </c:ext>
              </c:extLst>
            </c:dLbl>
            <c:dLbl>
              <c:idx val="3"/>
              <c:layout>
                <c:manualLayout>
                  <c:x val="0.30648726160365197"/>
                  <c:y val="3.920449517438282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DB4D102-E907-4CFE-9806-4CCD3FCE32E3}" type="CATEGORYNAME">
                      <a:rPr lang="en-US" altLang="zh-TW" sz="1400" smtClean="0"/>
                      <a:pPr>
                        <a:defRPr sz="1400"/>
                      </a:pPr>
                      <a:t>[類別名稱]</a:t>
                    </a:fld>
                    <a:r>
                      <a:rPr lang="en-US" altLang="zh-TW" sz="1400" dirty="0"/>
                      <a:t> </a:t>
                    </a:r>
                    <a:fld id="{CA86084F-1F2E-470B-B5DE-CD3A4440D13E}" type="PERCENTAGE">
                      <a:rPr lang="en-US" altLang="zh-TW" sz="1400" baseline="0" smtClean="0"/>
                      <a:pPr>
                        <a:defRPr sz="1400"/>
                      </a:pPr>
                      <a:t>[百分比]</a:t>
                    </a:fld>
                    <a:endParaRPr lang="en-US" altLang="zh-TW" sz="1400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2076615938487979"/>
                      <c:h val="0.248271812345265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FFF-488E-9D96-8F534D85CEFD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工作表1!$F$6871:$F$6874</c:f>
              <c:strCache>
                <c:ptCount val="4"/>
                <c:pt idx="0">
                  <c:v>High school first grade</c:v>
                </c:pt>
                <c:pt idx="1">
                  <c:v>High school second grade</c:v>
                </c:pt>
                <c:pt idx="2">
                  <c:v>High school senior</c:v>
                </c:pt>
                <c:pt idx="3">
                  <c:v>Other (not the above three options)</c:v>
                </c:pt>
              </c:strCache>
            </c:strRef>
          </c:cat>
          <c:val>
            <c:numRef>
              <c:f>工作表1!$G$6871:$G$6874</c:f>
              <c:numCache>
                <c:formatCode>General</c:formatCode>
                <c:ptCount val="4"/>
                <c:pt idx="0">
                  <c:v>3668</c:v>
                </c:pt>
                <c:pt idx="1">
                  <c:v>2513</c:v>
                </c:pt>
                <c:pt idx="2">
                  <c:v>651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FF-488E-9D96-8F534D85C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1" i="0" baseline="0" dirty="0">
                <a:effectLst/>
              </a:rPr>
              <a:t>Daily hours of using mobile devices by students</a:t>
            </a:r>
            <a:endParaRPr lang="zh-TW" altLang="zh-TW" dirty="0">
              <a:effectLst/>
            </a:endParaRPr>
          </a:p>
        </c:rich>
      </c:tx>
      <c:layout>
        <c:manualLayout>
          <c:xMode val="edge"/>
          <c:yMode val="edge"/>
          <c:x val="0.17811747768257277"/>
          <c:y val="3.9292568754260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30371218393688171"/>
          <c:y val="0.38836905588173315"/>
          <c:w val="0.39257563212623664"/>
          <c:h val="0.576676714976243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F2-472B-ABC9-F59E623ABA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F2-472B-ABC9-F59E623ABA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F2-472B-ABC9-F59E623ABA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F2-472B-ABC9-F59E623ABA82}"/>
              </c:ext>
            </c:extLst>
          </c:dPt>
          <c:dLbls>
            <c:dLbl>
              <c:idx val="0"/>
              <c:layout>
                <c:manualLayout>
                  <c:x val="8.0245853262184669E-2"/>
                  <c:y val="7.4219296535825513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3966"/>
                        <a:gd name="adj2" fmla="val 6065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93F2-472B-ABC9-F59E623ABA82}"/>
                </c:ext>
              </c:extLst>
            </c:dLbl>
            <c:dLbl>
              <c:idx val="1"/>
              <c:layout>
                <c:manualLayout>
                  <c:x val="0.10699447101624622"/>
                  <c:y val="-7.4219296535825513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2761"/>
                        <a:gd name="adj2" fmla="val -848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93F2-472B-ABC9-F59E623ABA82}"/>
                </c:ext>
              </c:extLst>
            </c:dLbl>
            <c:dLbl>
              <c:idx val="2"/>
              <c:layout>
                <c:manualLayout>
                  <c:x val="-7.4301715983504324E-2"/>
                  <c:y val="0.13097522918086854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4246"/>
                        <a:gd name="adj2" fmla="val 2531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93F2-472B-ABC9-F59E623ABA82}"/>
                </c:ext>
              </c:extLst>
            </c:dLbl>
            <c:dLbl>
              <c:idx val="3"/>
              <c:layout>
                <c:manualLayout>
                  <c:x val="-0.16643584380304968"/>
                  <c:y val="9.6048501399303599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17599"/>
                        <a:gd name="adj2" fmla="val 3494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93F2-472B-ABC9-F59E623ABA8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工作表1!$L$6873:$L$6876</c:f>
              <c:strCache>
                <c:ptCount val="4"/>
                <c:pt idx="0">
                  <c:v>0-1 hours　　</c:v>
                </c:pt>
                <c:pt idx="1">
                  <c:v>2-5 hours　　</c:v>
                </c:pt>
                <c:pt idx="2">
                  <c:v>6-8 hours　　</c:v>
                </c:pt>
                <c:pt idx="3">
                  <c:v>More than 9 hours</c:v>
                </c:pt>
              </c:strCache>
            </c:strRef>
          </c:cat>
          <c:val>
            <c:numRef>
              <c:f>工作表1!$M$6873:$M$6876</c:f>
              <c:numCache>
                <c:formatCode>General</c:formatCode>
                <c:ptCount val="4"/>
                <c:pt idx="0">
                  <c:v>1167</c:v>
                </c:pt>
                <c:pt idx="1">
                  <c:v>3661</c:v>
                </c:pt>
                <c:pt idx="2">
                  <c:v>1288</c:v>
                </c:pt>
                <c:pt idx="3">
                  <c:v>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F2-472B-ABC9-F59E623AB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1" i="0" u="none" strike="noStrike" baseline="0">
                <a:effectLst/>
              </a:rPr>
              <a:t>Frequency of using IT in learning</a:t>
            </a:r>
            <a:endParaRPr lang="zh-TW" altLang="en-US" sz="1800" b="1"/>
          </a:p>
        </c:rich>
      </c:tx>
      <c:layout>
        <c:manualLayout>
          <c:xMode val="edge"/>
          <c:yMode val="edge"/>
          <c:x val="0.43583653992168603"/>
          <c:y val="9.33477593597666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1C-42CB-AE80-D7B4A0D217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1C-42CB-AE80-D7B4A0D2174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1C-42CB-AE80-D7B4A0D2174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1C-42CB-AE80-D7B4A0D2174C}"/>
              </c:ext>
            </c:extLst>
          </c:dPt>
          <c:dLbls>
            <c:dLbl>
              <c:idx val="0"/>
              <c:layout>
                <c:manualLayout>
                  <c:x val="1.0609112812252557E-2"/>
                  <c:y val="-1.199628961032088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1C-42CB-AE80-D7B4A0D2174C}"/>
                </c:ext>
              </c:extLst>
            </c:dLbl>
            <c:dLbl>
              <c:idx val="1"/>
              <c:layout>
                <c:manualLayout>
                  <c:x val="6.8948683061620733E-2"/>
                  <c:y val="-7.690532332135738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1C-42CB-AE80-D7B4A0D2174C}"/>
                </c:ext>
              </c:extLst>
            </c:dLbl>
            <c:dLbl>
              <c:idx val="2"/>
              <c:layout>
                <c:manualLayout>
                  <c:x val="-2.7113721350861777E-2"/>
                  <c:y val="-7.018391713659051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1C-42CB-AE80-D7B4A0D2174C}"/>
                </c:ext>
              </c:extLst>
            </c:dLbl>
            <c:dLbl>
              <c:idx val="3"/>
              <c:layout>
                <c:manualLayout>
                  <c:x val="-1.5704741005282397E-2"/>
                  <c:y val="-1.380958821142752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C1C-42CB-AE80-D7B4A0D217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工作表1!$L$6882:$L$6885</c:f>
              <c:strCache>
                <c:ptCount val="4"/>
                <c:pt idx="0">
                  <c:v>Occasionally used</c:v>
                </c:pt>
                <c:pt idx="1">
                  <c:v>Sometimes used</c:v>
                </c:pt>
                <c:pt idx="2">
                  <c:v>Often used</c:v>
                </c:pt>
                <c:pt idx="3">
                  <c:v>frequently used</c:v>
                </c:pt>
              </c:strCache>
            </c:strRef>
          </c:cat>
          <c:val>
            <c:numRef>
              <c:f>工作表1!$M$6882:$M$6885</c:f>
              <c:numCache>
                <c:formatCode>General</c:formatCode>
                <c:ptCount val="4"/>
                <c:pt idx="0">
                  <c:v>1897</c:v>
                </c:pt>
                <c:pt idx="1">
                  <c:v>2488</c:v>
                </c:pt>
                <c:pt idx="2">
                  <c:v>1640</c:v>
                </c:pt>
                <c:pt idx="3">
                  <c:v>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1C-42CB-AE80-D7B4A0D217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039858638942223"/>
          <c:y val="0.29452798374719957"/>
          <c:w val="0.33502899488030546"/>
          <c:h val="0.5181770873147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1"/>
              <a:t>Frequency of using mobile devices in learning</a:t>
            </a:r>
            <a:endParaRPr lang="zh-TW" altLang="en-US" sz="1800" b="1"/>
          </a:p>
        </c:rich>
      </c:tx>
      <c:layout>
        <c:manualLayout>
          <c:xMode val="edge"/>
          <c:yMode val="edge"/>
          <c:x val="0.24667175196850394"/>
          <c:y val="3.2750371803292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44-41BE-A9B7-7E7FCB008B1C}"/>
              </c:ext>
            </c:extLst>
          </c:dPt>
          <c:dPt>
            <c:idx val="1"/>
            <c:bubble3D val="0"/>
            <c:explosion val="3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44-41BE-A9B7-7E7FCB008B1C}"/>
              </c:ext>
            </c:extLst>
          </c:dPt>
          <c:dPt>
            <c:idx val="2"/>
            <c:bubble3D val="0"/>
            <c:explosion val="7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44-41BE-A9B7-7E7FCB008B1C}"/>
              </c:ext>
            </c:extLst>
          </c:dPt>
          <c:dPt>
            <c:idx val="3"/>
            <c:bubble3D val="0"/>
            <c:explosion val="6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644-41BE-A9B7-7E7FCB008B1C}"/>
              </c:ext>
            </c:extLst>
          </c:dPt>
          <c:dLbls>
            <c:dLbl>
              <c:idx val="0"/>
              <c:layout>
                <c:manualLayout>
                  <c:x val="2.3603182414698162E-2"/>
                  <c:y val="-4.55049654205438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44-41BE-A9B7-7E7FCB008B1C}"/>
                </c:ext>
              </c:extLst>
            </c:dLbl>
            <c:dLbl>
              <c:idx val="1"/>
              <c:layout>
                <c:manualLayout>
                  <c:x val="0.15870980971128609"/>
                  <c:y val="-2.972105451039667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44-41BE-A9B7-7E7FCB008B1C}"/>
                </c:ext>
              </c:extLst>
            </c:dLbl>
            <c:dLbl>
              <c:idx val="2"/>
              <c:layout>
                <c:manualLayout>
                  <c:x val="-1.327247375328084E-2"/>
                  <c:y val="-4.46827063669453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44-41BE-A9B7-7E7FCB008B1C}"/>
                </c:ext>
              </c:extLst>
            </c:dLbl>
            <c:dLbl>
              <c:idx val="3"/>
              <c:layout>
                <c:manualLayout>
                  <c:x val="-1.0986220472440945E-2"/>
                  <c:y val="2.684498980096689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44-41BE-A9B7-7E7FCB008B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工作表1!$L$6892:$L$6895</c:f>
              <c:strCache>
                <c:ptCount val="4"/>
                <c:pt idx="0">
                  <c:v>Occasionally used</c:v>
                </c:pt>
                <c:pt idx="1">
                  <c:v>Sometimes used</c:v>
                </c:pt>
                <c:pt idx="2">
                  <c:v>Often used</c:v>
                </c:pt>
                <c:pt idx="3">
                  <c:v>frequently used</c:v>
                </c:pt>
              </c:strCache>
            </c:strRef>
          </c:cat>
          <c:val>
            <c:numRef>
              <c:f>工作表1!$M$6892:$M$6895</c:f>
              <c:numCache>
                <c:formatCode>General</c:formatCode>
                <c:ptCount val="4"/>
                <c:pt idx="0">
                  <c:v>2200</c:v>
                </c:pt>
                <c:pt idx="1">
                  <c:v>2494</c:v>
                </c:pt>
                <c:pt idx="2">
                  <c:v>1351</c:v>
                </c:pt>
                <c:pt idx="3">
                  <c:v>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44-41BE-A9B7-7E7FCB008B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905692257217858"/>
          <c:y val="0.28935487661877646"/>
          <c:w val="0.32427641076115488"/>
          <c:h val="0.51942458075655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79433601915493E-2"/>
          <c:y val="3.263694266841486E-2"/>
          <c:w val="0.95354894243644805"/>
          <c:h val="0.73435106380444204"/>
        </c:manualLayout>
      </c:layout>
      <c:lineChart>
        <c:grouping val="standard"/>
        <c:varyColors val="0"/>
        <c:ser>
          <c:idx val="0"/>
          <c:order val="0"/>
          <c:tx>
            <c:strRef>
              <c:f>比較教師及學生!$C$1</c:f>
              <c:strCache>
                <c:ptCount val="1"/>
                <c:pt idx="0">
                  <c:v>Teachers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79098918205206E-2"/>
                  <c:y val="-3.6428572837156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2DC-4EC7-B19F-FFBC78AED7E8}"/>
                </c:ext>
              </c:extLst>
            </c:dLbl>
            <c:dLbl>
              <c:idx val="1"/>
              <c:layout>
                <c:manualLayout>
                  <c:x val="-2.7552190624445118E-2"/>
                  <c:y val="-6.147321666270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2DC-4EC7-B19F-FFBC78AED7E8}"/>
                </c:ext>
              </c:extLst>
            </c:dLbl>
            <c:dLbl>
              <c:idx val="2"/>
              <c:layout>
                <c:manualLayout>
                  <c:x val="-2.7552190624445156E-2"/>
                  <c:y val="-4.7812501848768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2DC-4EC7-B19F-FFBC78AED7E8}"/>
                </c:ext>
              </c:extLst>
            </c:dLbl>
            <c:dLbl>
              <c:idx val="3"/>
              <c:layout>
                <c:manualLayout>
                  <c:x val="-1.9074593509231234E-2"/>
                  <c:y val="-5.2366073453412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2DC-4EC7-B19F-FFBC78AED7E8}"/>
                </c:ext>
              </c:extLst>
            </c:dLbl>
            <c:dLbl>
              <c:idx val="4"/>
              <c:layout>
                <c:manualLayout>
                  <c:x val="-3.179098918205206E-2"/>
                  <c:y val="-5.5389537434213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DC-4EC7-B19F-FFBC78AED7E8}"/>
                </c:ext>
              </c:extLst>
            </c:dLbl>
            <c:dLbl>
              <c:idx val="5"/>
              <c:layout>
                <c:manualLayout>
                  <c:x val="-2.1193992788034705E-2"/>
                  <c:y val="-4.553571604644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2DC-4EC7-B19F-FFBC78AED7E8}"/>
                </c:ext>
              </c:extLst>
            </c:dLbl>
            <c:dLbl>
              <c:idx val="6"/>
              <c:layout>
                <c:manualLayout>
                  <c:x val="-2.3313392066838176E-2"/>
                  <c:y val="-4.3258930244123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2DC-4EC7-B19F-FFBC78AED7E8}"/>
                </c:ext>
              </c:extLst>
            </c:dLbl>
            <c:dLbl>
              <c:idx val="7"/>
              <c:layout>
                <c:manualLayout>
                  <c:x val="-2.1193992788034785E-2"/>
                  <c:y val="-6.8303574069668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2DC-4EC7-B19F-FFBC78AED7E8}"/>
                </c:ext>
              </c:extLst>
            </c:dLbl>
            <c:dLbl>
              <c:idx val="8"/>
              <c:layout>
                <c:manualLayout>
                  <c:x val="-2.1193992788034785E-2"/>
                  <c:y val="-5.691964505805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2DC-4EC7-B19F-FFBC78AED7E8}"/>
                </c:ext>
              </c:extLst>
            </c:dLbl>
            <c:dLbl>
              <c:idx val="9"/>
              <c:layout>
                <c:manualLayout>
                  <c:x val="-1.9074593509231234E-2"/>
                  <c:y val="-4.553571604644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2DC-4EC7-B19F-FFBC78AED7E8}"/>
                </c:ext>
              </c:extLst>
            </c:dLbl>
            <c:dLbl>
              <c:idx val="10"/>
              <c:layout>
                <c:manualLayout>
                  <c:x val="-1.6955194230427763E-2"/>
                  <c:y val="-4.0982144441801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2DC-4EC7-B19F-FFBC78AED7E8}"/>
                </c:ext>
              </c:extLst>
            </c:dLbl>
            <c:dLbl>
              <c:idx val="11"/>
              <c:layout>
                <c:manualLayout>
                  <c:x val="-1.907459350923139E-2"/>
                  <c:y val="-5.0089287651090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2DC-4EC7-B19F-FFBC78AED7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比較教師及學生!$A$2:$B$13</c:f>
              <c:multiLvlStrCache>
                <c:ptCount val="12"/>
                <c:lvl>
                  <c:pt idx="0">
                    <c:v>high frequency</c:v>
                  </c:pt>
                  <c:pt idx="1">
                    <c:v>low frequency</c:v>
                  </c:pt>
                  <c:pt idx="2">
                    <c:v>high frequency</c:v>
                  </c:pt>
                  <c:pt idx="3">
                    <c:v>low frequency</c:v>
                  </c:pt>
                  <c:pt idx="4">
                    <c:v>high frequency</c:v>
                  </c:pt>
                  <c:pt idx="5">
                    <c:v>low frequency</c:v>
                  </c:pt>
                  <c:pt idx="6">
                    <c:v>high frequency</c:v>
                  </c:pt>
                  <c:pt idx="7">
                    <c:v>low frequency</c:v>
                  </c:pt>
                  <c:pt idx="8">
                    <c:v>high frequency</c:v>
                  </c:pt>
                  <c:pt idx="9">
                    <c:v>low frequency</c:v>
                  </c:pt>
                  <c:pt idx="10">
                    <c:v>high frequency</c:v>
                  </c:pt>
                  <c:pt idx="11">
                    <c:v>low frequency</c:v>
                  </c:pt>
                </c:lvl>
                <c:lvl>
                  <c:pt idx="0">
                    <c:v>Conceptual Understanding</c:v>
                  </c:pt>
                  <c:pt idx="2">
                    <c:v>Higher-Order Cognitive Skills</c:v>
                  </c:pt>
                  <c:pt idx="4">
                    <c:v>Practical Work</c:v>
                  </c:pt>
                  <c:pt idx="6">
                    <c:v>Everyday Application</c:v>
                  </c:pt>
                  <c:pt idx="8">
                    <c:v>Social Communication</c:v>
                  </c:pt>
                  <c:pt idx="10">
                    <c:v>Subject Self-efficacy</c:v>
                  </c:pt>
                </c:lvl>
              </c:multiLvlStrCache>
            </c:multiLvlStrRef>
          </c:cat>
          <c:val>
            <c:numRef>
              <c:f>比較教師及學生!$C$2:$C$13</c:f>
              <c:numCache>
                <c:formatCode>0.00_ </c:formatCode>
                <c:ptCount val="12"/>
                <c:pt idx="0">
                  <c:v>4.3651999999999997</c:v>
                </c:pt>
                <c:pt idx="1">
                  <c:v>4.1500000000000004</c:v>
                </c:pt>
                <c:pt idx="2">
                  <c:v>4.3623000000000003</c:v>
                </c:pt>
                <c:pt idx="3">
                  <c:v>4.1100000000000003</c:v>
                </c:pt>
                <c:pt idx="4">
                  <c:v>4.51</c:v>
                </c:pt>
                <c:pt idx="5">
                  <c:v>4.29</c:v>
                </c:pt>
                <c:pt idx="6">
                  <c:v>4.4800000000000004</c:v>
                </c:pt>
                <c:pt idx="7">
                  <c:v>4.2300000000000004</c:v>
                </c:pt>
                <c:pt idx="8">
                  <c:v>4.49</c:v>
                </c:pt>
                <c:pt idx="9">
                  <c:v>4.3</c:v>
                </c:pt>
                <c:pt idx="10">
                  <c:v>4.29</c:v>
                </c:pt>
                <c:pt idx="11">
                  <c:v>4.1100000000000003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DC-4EC7-B19F-FFBC78AED7E8}"/>
            </c:ext>
          </c:extLst>
        </c:ser>
        <c:ser>
          <c:idx val="1"/>
          <c:order val="1"/>
          <c:tx>
            <c:strRef>
              <c:f>比較教師及學生!$D$1</c:f>
              <c:strCache>
                <c:ptCount val="1"/>
                <c:pt idx="0">
                  <c:v>Students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850688821453797E-2"/>
                  <c:y val="5.9196430860379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DC-4EC7-B19F-FFBC78AED7E8}"/>
                </c:ext>
              </c:extLst>
            </c:dLbl>
            <c:dLbl>
              <c:idx val="1"/>
              <c:layout>
                <c:manualLayout>
                  <c:x val="-2.7552190624445118E-2"/>
                  <c:y val="3.4151787034834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DC-4EC7-B19F-FFBC78AED7E8}"/>
                </c:ext>
              </c:extLst>
            </c:dLbl>
            <c:dLbl>
              <c:idx val="2"/>
              <c:layout>
                <c:manualLayout>
                  <c:x val="-2.6492490985043422E-2"/>
                  <c:y val="5.0089287651090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DC-4EC7-B19F-FFBC78AED7E8}"/>
                </c:ext>
              </c:extLst>
            </c:dLbl>
            <c:dLbl>
              <c:idx val="3"/>
              <c:layout>
                <c:manualLayout>
                  <c:x val="-2.4373091706239913E-2"/>
                  <c:y val="3.1875001232511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DC-4EC7-B19F-FFBC78AED7E8}"/>
                </c:ext>
              </c:extLst>
            </c:dLbl>
            <c:dLbl>
              <c:idx val="4"/>
              <c:layout>
                <c:manualLayout>
                  <c:x val="-1.8014893869829501E-2"/>
                  <c:y val="4.7812501848768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DC-4EC7-B19F-FFBC78AED7E8}"/>
                </c:ext>
              </c:extLst>
            </c:dLbl>
            <c:dLbl>
              <c:idx val="5"/>
              <c:layout>
                <c:manualLayout>
                  <c:x val="-2.9671589903248665E-2"/>
                  <c:y val="3.1875001232512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DC-4EC7-B19F-FFBC78AED7E8}"/>
                </c:ext>
              </c:extLst>
            </c:dLbl>
            <c:dLbl>
              <c:idx val="6"/>
              <c:layout>
                <c:manualLayout>
                  <c:x val="-2.6492490985043384E-2"/>
                  <c:y val="5.691964505805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DC-4EC7-B19F-FFBC78AED7E8}"/>
                </c:ext>
              </c:extLst>
            </c:dLbl>
            <c:dLbl>
              <c:idx val="7"/>
              <c:layout>
                <c:manualLayout>
                  <c:x val="-2.9671589903248665E-2"/>
                  <c:y val="2.9598215430189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DC-4EC7-B19F-FFBC78AED7E8}"/>
                </c:ext>
              </c:extLst>
            </c:dLbl>
            <c:dLbl>
              <c:idx val="8"/>
              <c:layout>
                <c:manualLayout>
                  <c:x val="-2.649249098504346E-2"/>
                  <c:y val="5.236607345341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DC-4EC7-B19F-FFBC78AED7E8}"/>
                </c:ext>
              </c:extLst>
            </c:dLbl>
            <c:dLbl>
              <c:idx val="9"/>
              <c:layout>
                <c:manualLayout>
                  <c:x val="-2.6492490985043384E-2"/>
                  <c:y val="4.7812501848767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2DC-4EC7-B19F-FFBC78AED7E8}"/>
                </c:ext>
              </c:extLst>
            </c:dLbl>
            <c:dLbl>
              <c:idx val="10"/>
              <c:layout>
                <c:manualLayout>
                  <c:x val="-2.3313392066838176E-2"/>
                  <c:y val="6.147321666270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2DC-4EC7-B19F-FFBC78AED7E8}"/>
                </c:ext>
              </c:extLst>
            </c:dLbl>
            <c:dLbl>
              <c:idx val="11"/>
              <c:layout>
                <c:manualLayout>
                  <c:x val="-2.6492490985043384E-2"/>
                  <c:y val="4.3258930244123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2DC-4EC7-B19F-FFBC78AED7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比較教師及學生!$A$2:$B$13</c:f>
              <c:multiLvlStrCache>
                <c:ptCount val="12"/>
                <c:lvl>
                  <c:pt idx="0">
                    <c:v>high frequency</c:v>
                  </c:pt>
                  <c:pt idx="1">
                    <c:v>low frequency</c:v>
                  </c:pt>
                  <c:pt idx="2">
                    <c:v>high frequency</c:v>
                  </c:pt>
                  <c:pt idx="3">
                    <c:v>low frequency</c:v>
                  </c:pt>
                  <c:pt idx="4">
                    <c:v>high frequency</c:v>
                  </c:pt>
                  <c:pt idx="5">
                    <c:v>low frequency</c:v>
                  </c:pt>
                  <c:pt idx="6">
                    <c:v>high frequency</c:v>
                  </c:pt>
                  <c:pt idx="7">
                    <c:v>low frequency</c:v>
                  </c:pt>
                  <c:pt idx="8">
                    <c:v>high frequency</c:v>
                  </c:pt>
                  <c:pt idx="9">
                    <c:v>low frequency</c:v>
                  </c:pt>
                  <c:pt idx="10">
                    <c:v>high frequency</c:v>
                  </c:pt>
                  <c:pt idx="11">
                    <c:v>low frequency</c:v>
                  </c:pt>
                </c:lvl>
                <c:lvl>
                  <c:pt idx="0">
                    <c:v>Conceptual Understanding</c:v>
                  </c:pt>
                  <c:pt idx="2">
                    <c:v>Higher-Order Cognitive Skills</c:v>
                  </c:pt>
                  <c:pt idx="4">
                    <c:v>Practical Work</c:v>
                  </c:pt>
                  <c:pt idx="6">
                    <c:v>Everyday Application</c:v>
                  </c:pt>
                  <c:pt idx="8">
                    <c:v>Social Communication</c:v>
                  </c:pt>
                  <c:pt idx="10">
                    <c:v>Subject Self-efficacy</c:v>
                  </c:pt>
                </c:lvl>
              </c:multiLvlStrCache>
            </c:multiLvlStrRef>
          </c:cat>
          <c:val>
            <c:numRef>
              <c:f>比較教師及學生!$D$2:$D$13</c:f>
              <c:numCache>
                <c:formatCode>0.00_ </c:formatCode>
                <c:ptCount val="12"/>
                <c:pt idx="0">
                  <c:v>4.2096</c:v>
                </c:pt>
                <c:pt idx="1">
                  <c:v>3.8012999999999999</c:v>
                </c:pt>
                <c:pt idx="2">
                  <c:v>4.2301000000000002</c:v>
                </c:pt>
                <c:pt idx="3">
                  <c:v>3.7911999999999999</c:v>
                </c:pt>
                <c:pt idx="4">
                  <c:v>4.2579000000000002</c:v>
                </c:pt>
                <c:pt idx="5">
                  <c:v>3.8176999999999999</c:v>
                </c:pt>
                <c:pt idx="6">
                  <c:v>4.2606999999999999</c:v>
                </c:pt>
                <c:pt idx="7">
                  <c:v>3.8096000000000001</c:v>
                </c:pt>
                <c:pt idx="8">
                  <c:v>4.2290000000000001</c:v>
                </c:pt>
                <c:pt idx="9">
                  <c:v>3.7837000000000001</c:v>
                </c:pt>
                <c:pt idx="10">
                  <c:v>4.1604999999999999</c:v>
                </c:pt>
                <c:pt idx="11">
                  <c:v>3.7480000000000002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DC-4EC7-B19F-FFBC78AED7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6044568"/>
        <c:axId val="726046864"/>
      </c:lineChart>
      <c:catAx>
        <c:axId val="72604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26046864"/>
        <c:crosses val="autoZero"/>
        <c:auto val="1"/>
        <c:lblAlgn val="ctr"/>
        <c:lblOffset val="100"/>
        <c:noMultiLvlLbl val="0"/>
      </c:catAx>
      <c:valAx>
        <c:axId val="72604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2604456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746092896859638"/>
          <c:y val="0.51635645820478016"/>
          <c:w val="0.20797616491187199"/>
          <c:h val="5.7681561566708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000" b="1"/>
              <a:t>Seniority</a:t>
            </a:r>
            <a:endParaRPr lang="zh-TW" altLang="en-US" sz="2000" b="1"/>
          </a:p>
        </c:rich>
      </c:tx>
      <c:layout>
        <c:manualLayout>
          <c:xMode val="edge"/>
          <c:yMode val="edge"/>
          <c:x val="0.37714772437904104"/>
          <c:y val="2.7945659779561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DE-4583-9AC0-0A88493D05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DE-4583-9AC0-0A88493D05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DE-4583-9AC0-0A88493D05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DE-4583-9AC0-0A88493D05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DE-4583-9AC0-0A88493D05DC}"/>
              </c:ext>
            </c:extLst>
          </c:dPt>
          <c:dLbls>
            <c:dLbl>
              <c:idx val="0"/>
              <c:layout>
                <c:manualLayout>
                  <c:x val="0.12606564875083703"/>
                  <c:y val="1.8256610081050055E-2"/>
                </c:manualLayout>
              </c:layout>
              <c:spPr>
                <a:xfrm>
                  <a:off x="2779280" y="171651"/>
                  <a:ext cx="955958" cy="58720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9387"/>
                        <a:gd name="adj2" fmla="val 641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878721302247568"/>
                      <c:h val="0.21102998228598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DE-4583-9AC0-0A88493D05DC}"/>
                </c:ext>
              </c:extLst>
            </c:dLbl>
            <c:dLbl>
              <c:idx val="1"/>
              <c:layout>
                <c:manualLayout>
                  <c:x val="5.2777777777777674E-2"/>
                  <c:y val="2.7777777777777776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31952"/>
                        <a:gd name="adj2" fmla="val 1037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36DE-4583-9AC0-0A88493D05DC}"/>
                </c:ext>
              </c:extLst>
            </c:dLbl>
            <c:dLbl>
              <c:idx val="2"/>
              <c:layout>
                <c:manualLayout>
                  <c:x val="0.31386955123234483"/>
                  <c:y val="-5.66451264185315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0539AF-EC21-47BB-8496-05E99F6CA9D2}" type="CATEGORYNAME">
                      <a:rPr lang="en-US" altLang="zh-TW" smtClean="0"/>
                      <a:pPr>
                        <a:defRPr sz="1600"/>
                      </a:pPr>
                      <a:t>[類別名稱]</a:t>
                    </a:fld>
                    <a:r>
                      <a:rPr lang="en-US" altLang="zh-TW" dirty="0"/>
                      <a:t>  </a:t>
                    </a:r>
                    <a:fld id="{2BBD47B8-7B39-4F73-B3A0-7FFD9915D1D4}" type="PERCENTAGE">
                      <a:rPr lang="en-US" altLang="zh-TW" baseline="0" smtClean="0"/>
                      <a:pPr>
                        <a:defRPr sz="1600"/>
                      </a:pPr>
                      <a:t>[百分比]</a:t>
                    </a:fld>
                    <a:endParaRPr lang="en-US" altLang="zh-TW" dirty="0"/>
                  </a:p>
                </c:rich>
              </c:tx>
              <c:spPr>
                <a:xfrm>
                  <a:off x="2406001" y="2292294"/>
                  <a:ext cx="1646275" cy="332631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3254"/>
                        <a:gd name="adj2" fmla="val -889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9399876889968732"/>
                      <c:h val="0.119542447322467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6DE-4583-9AC0-0A88493D05DC}"/>
                </c:ext>
              </c:extLst>
            </c:dLbl>
            <c:dLbl>
              <c:idx val="3"/>
              <c:layout>
                <c:manualLayout>
                  <c:x val="-4.3195468749791955E-3"/>
                  <c:y val="-1.4565790083018665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3579"/>
                        <a:gd name="adj2" fmla="val 3538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36DE-4583-9AC0-0A88493D05DC}"/>
                </c:ext>
              </c:extLst>
            </c:dLbl>
            <c:dLbl>
              <c:idx val="4"/>
              <c:layout>
                <c:manualLayout>
                  <c:x val="-0.19725031926279493"/>
                  <c:y val="6.2847186907803387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08941"/>
                        <a:gd name="adj2" fmla="val 483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36DE-4583-9AC0-0A88493D05D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工作表1!$E$225:$E$229</c:f>
              <c:strCache>
                <c:ptCount val="5"/>
                <c:pt idx="0">
                  <c:v>Less than 2 years</c:v>
                </c:pt>
                <c:pt idx="1">
                  <c:v>3-5 years</c:v>
                </c:pt>
                <c:pt idx="2">
                  <c:v>6-10 years</c:v>
                </c:pt>
                <c:pt idx="3">
                  <c:v>10-15 years</c:v>
                </c:pt>
                <c:pt idx="4">
                  <c:v>15-20 years</c:v>
                </c:pt>
              </c:strCache>
            </c:strRef>
          </c:cat>
          <c:val>
            <c:numRef>
              <c:f>工作表1!$F$225:$F$229</c:f>
              <c:numCache>
                <c:formatCode>General</c:formatCode>
                <c:ptCount val="5"/>
                <c:pt idx="0">
                  <c:v>16</c:v>
                </c:pt>
                <c:pt idx="1">
                  <c:v>49</c:v>
                </c:pt>
                <c:pt idx="2">
                  <c:v>63</c:v>
                </c:pt>
                <c:pt idx="3">
                  <c:v>34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6DE-4583-9AC0-0A88493D0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000" b="1" dirty="0"/>
              <a:t>Highest</a:t>
            </a:r>
            <a:r>
              <a:rPr lang="en-US" altLang="zh-TW" sz="2000" b="1" baseline="0" dirty="0"/>
              <a:t> educational level</a:t>
            </a:r>
            <a:endParaRPr lang="zh-TW" altLang="en-US" sz="2000" b="1" dirty="0"/>
          </a:p>
        </c:rich>
      </c:tx>
      <c:layout>
        <c:manualLayout>
          <c:xMode val="edge"/>
          <c:yMode val="edge"/>
          <c:x val="0.17689146960018301"/>
          <c:y val="0.85406047633405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28921156707318224"/>
          <c:y val="0.15983796117436463"/>
          <c:w val="0.42157686585363546"/>
          <c:h val="0.6411408556848896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A3-4206-B176-6D3AE39272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A3-4206-B176-6D3AE39272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A3-4206-B176-6D3AE39272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A3-4206-B176-6D3AE39272BC}"/>
              </c:ext>
            </c:extLst>
          </c:dPt>
          <c:dLbls>
            <c:dLbl>
              <c:idx val="0"/>
              <c:layout>
                <c:manualLayout>
                  <c:x val="5.6961166285049705E-3"/>
                  <c:y val="0.10427830055600854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4436"/>
                        <a:gd name="adj2" fmla="val -4671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55811577509857"/>
                      <c:h val="0.25940894073938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FA3-4206-B176-6D3AE39272BC}"/>
                </c:ext>
              </c:extLst>
            </c:dLbl>
            <c:dLbl>
              <c:idx val="1"/>
              <c:layout>
                <c:manualLayout>
                  <c:x val="-2.9515966045948232E-2"/>
                  <c:y val="-0.11262056460048937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5892"/>
                        <a:gd name="adj2" fmla="val 1140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9FA3-4206-B176-6D3AE39272BC}"/>
                </c:ext>
              </c:extLst>
            </c:dLbl>
            <c:dLbl>
              <c:idx val="2"/>
              <c:layout>
                <c:manualLayout>
                  <c:x val="-0.13429764550906448"/>
                  <c:y val="9.176490448928757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DD31AD-C88F-4059-A2E3-B4153597B999}" type="CATEGORYNAME">
                      <a:rPr lang="en-US" altLang="zh-TW" smtClean="0"/>
                      <a:pPr>
                        <a:defRPr sz="1600"/>
                      </a:pPr>
                      <a:t>[類別名稱]</a:t>
                    </a:fld>
                    <a:r>
                      <a:rPr lang="en-US" altLang="zh-TW" dirty="0"/>
                      <a:t> </a:t>
                    </a:r>
                    <a:fld id="{252B8D79-ABA8-4B97-A8FA-76E84AB24217}" type="PERCENTAGE">
                      <a:rPr lang="en-US" altLang="zh-TW" baseline="0" smtClean="0"/>
                      <a:pPr>
                        <a:defRPr sz="1600"/>
                      </a:pPr>
                      <a:t>[百分比]</a:t>
                    </a:fld>
                    <a:endParaRPr lang="en-US" altLang="zh-TW" dirty="0"/>
                  </a:p>
                </c:rich>
              </c:tx>
              <c:spPr>
                <a:xfrm>
                  <a:off x="905944" y="406754"/>
                  <a:ext cx="759874" cy="539378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1888"/>
                        <a:gd name="adj2" fmla="val 5343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660169435589654"/>
                      <c:h val="0.177150932904878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FA3-4206-B176-6D3AE39272BC}"/>
                </c:ext>
              </c:extLst>
            </c:dLbl>
            <c:dLbl>
              <c:idx val="3"/>
              <c:layout>
                <c:manualLayout>
                  <c:x val="0.25325492894641821"/>
                  <c:y val="0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F22B5E-0FF6-4768-A620-D9DB785CC75C}" type="CATEGORYNAME">
                      <a:rPr lang="en-US" altLang="zh-TW" sz="1200" smtClean="0"/>
                      <a:pPr>
                        <a:defRPr sz="1600"/>
                      </a:pPr>
                      <a:t>[類別名稱]</a:t>
                    </a:fld>
                    <a:r>
                      <a:rPr lang="en-US" altLang="zh-TW" sz="1200" dirty="0"/>
                      <a:t> </a:t>
                    </a:r>
                    <a:fld id="{1FEFD2F0-DFDE-4D4B-922D-4A3B6F341F0D}" type="PERCENTAGE">
                      <a:rPr lang="en-US" altLang="zh-TW" sz="1100" baseline="0" smtClean="0"/>
                      <a:pPr>
                        <a:defRPr sz="1600"/>
                      </a:pPr>
                      <a:t>[百分比]</a:t>
                    </a:fld>
                    <a:endParaRPr lang="en-US" altLang="zh-TW" sz="1200" dirty="0"/>
                  </a:p>
                </c:rich>
              </c:tx>
              <c:spPr>
                <a:xfrm>
                  <a:off x="1874615" y="0"/>
                  <a:ext cx="2385672" cy="610543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1475"/>
                        <a:gd name="adj2" fmla="val 7219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55445235714137175"/>
                      <c:h val="0.168575292457295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FA3-4206-B176-6D3AE39272B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工作表1!$J$225:$J$228</c:f>
              <c:strCache>
                <c:ptCount val="4"/>
                <c:pt idx="0">
                  <c:v>Bachelor's degree</c:v>
                </c:pt>
                <c:pt idx="1">
                  <c:v>Master's degree</c:v>
                </c:pt>
                <c:pt idx="2">
                  <c:v>PhD</c:v>
                </c:pt>
                <c:pt idx="3">
                  <c:v>Other degree (not the above three options)</c:v>
                </c:pt>
              </c:strCache>
            </c:strRef>
          </c:cat>
          <c:val>
            <c:numRef>
              <c:f>工作表1!$K$225:$K$228</c:f>
              <c:numCache>
                <c:formatCode>General</c:formatCode>
                <c:ptCount val="4"/>
                <c:pt idx="0">
                  <c:v>107</c:v>
                </c:pt>
                <c:pt idx="1">
                  <c:v>106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A3-4206-B176-6D3AE3927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600" b="1" baseline="0" dirty="0"/>
              <a:t>High-school teaching system</a:t>
            </a:r>
            <a:endParaRPr lang="zh-TW" altLang="en-US" sz="1600" b="1" baseline="0" dirty="0"/>
          </a:p>
        </c:rich>
      </c:tx>
      <c:layout>
        <c:manualLayout>
          <c:xMode val="edge"/>
          <c:yMode val="edge"/>
          <c:x val="0.15582417263844739"/>
          <c:y val="0.878838017720271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88-4A4F-8134-4FE840FA5D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88-4A4F-8134-4FE840FA5D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88-4A4F-8134-4FE840FA5DC5}"/>
              </c:ext>
            </c:extLst>
          </c:dPt>
          <c:dLbls>
            <c:dLbl>
              <c:idx val="0"/>
              <c:layout>
                <c:manualLayout>
                  <c:x val="0.10029173581030408"/>
                  <c:y val="-0.34761419467917631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26921"/>
                        <a:gd name="adj2" fmla="val 527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AF88-4A4F-8134-4FE840FA5DC5}"/>
                </c:ext>
              </c:extLst>
            </c:dLbl>
            <c:dLbl>
              <c:idx val="1"/>
              <c:layout>
                <c:manualLayout>
                  <c:x val="-2.1722331907500628E-2"/>
                  <c:y val="-8.763255825858185E-2"/>
                </c:manualLayout>
              </c:layout>
              <c:spPr>
                <a:xfrm>
                  <a:off x="0" y="96114"/>
                  <a:ext cx="1045331" cy="915121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3671"/>
                        <a:gd name="adj2" fmla="val 6781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573080326160255"/>
                      <c:h val="0.32989626055662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F88-4A4F-8134-4FE840FA5DC5}"/>
                </c:ext>
              </c:extLst>
            </c:dLbl>
            <c:dLbl>
              <c:idx val="2"/>
              <c:layout>
                <c:manualLayout>
                  <c:x val="0.29854211363455585"/>
                  <c:y val="-4.5779170567515357E-3"/>
                </c:manualLayout>
              </c:layout>
              <c:tx>
                <c:rich>
                  <a:bodyPr/>
                  <a:lstStyle/>
                  <a:p>
                    <a:fld id="{3BB23B7E-7C7F-4ADA-9274-AE61DAB7CC58}" type="CATEGORYNAME">
                      <a:rPr lang="en-US" altLang="zh-TW" smtClean="0"/>
                      <a:pPr/>
                      <a:t>[類別名稱]</a:t>
                    </a:fld>
                    <a:r>
                      <a:rPr lang="en-US" altLang="zh-TW" dirty="0"/>
                      <a:t>  </a:t>
                    </a:r>
                    <a:fld id="{1A86B568-A835-4385-8FA8-959BF0B40F83}" type="PERCENTAGE">
                      <a:rPr lang="en-US" altLang="zh-TW" baseline="0" smtClean="0"/>
                      <a:pPr/>
                      <a:t>[百分比]</a:t>
                    </a:fld>
                    <a:endParaRPr lang="en-US" altLang="zh-TW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228681732986693"/>
                      <c:h val="0.193724226910971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F88-4A4F-8134-4FE840FA5DC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工作表1!$S$225:$S$227</c:f>
              <c:strCache>
                <c:ptCount val="3"/>
                <c:pt idx="0">
                  <c:v>High school</c:v>
                </c:pt>
                <c:pt idx="1">
                  <c:v>Vocational High school</c:v>
                </c:pt>
                <c:pt idx="2">
                  <c:v>Other educational system</c:v>
                </c:pt>
              </c:strCache>
            </c:strRef>
          </c:cat>
          <c:val>
            <c:numRef>
              <c:f>工作表1!$T$225:$T$227</c:f>
              <c:numCache>
                <c:formatCode>General</c:formatCode>
                <c:ptCount val="3"/>
                <c:pt idx="0">
                  <c:v>150</c:v>
                </c:pt>
                <c:pt idx="1">
                  <c:v>66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88-4A4F-8134-4FE840FA5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1"/>
              <a:t>Subjects for Instruction</a:t>
            </a:r>
          </a:p>
        </c:rich>
      </c:tx>
      <c:layout>
        <c:manualLayout>
          <c:xMode val="edge"/>
          <c:yMode val="edge"/>
          <c:x val="9.8844581380129082E-2"/>
          <c:y val="4.64120235989558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工作表1!$U$234:$U$242</c:f>
              <c:strCache>
                <c:ptCount val="9"/>
                <c:pt idx="0">
                  <c:v>Liberal Arts (Chinese Language, English, etc.)</c:v>
                </c:pt>
                <c:pt idx="1">
                  <c:v>Mathematics</c:v>
                </c:pt>
                <c:pt idx="2">
                  <c:v>Natural Sciences (Physics, Chemistry, Biology, Earth Sciences)</c:v>
                </c:pt>
                <c:pt idx="3">
                  <c:v>Social Studies (History, Geography, Citizenship, Health Education Section)</c:v>
                </c:pt>
                <c:pt idx="4">
                  <c:v>Artno (Life Science, Computer Information, Fine Arts, Music, Sports, Home Economics)</c:v>
                </c:pt>
                <c:pt idx="5">
                  <c:v>Engineering</c:v>
                </c:pt>
                <c:pt idx="6">
                  <c:v>Business</c:v>
                </c:pt>
                <c:pt idx="7">
                  <c:v>Family Affairs Section</c:v>
                </c:pt>
                <c:pt idx="8">
                  <c:v>Other departments (please fill in the subject name)</c:v>
                </c:pt>
              </c:strCache>
            </c:strRef>
          </c:cat>
          <c:val>
            <c:numRef>
              <c:f>工作表1!$V$234:$V$242</c:f>
              <c:numCache>
                <c:formatCode>General</c:formatCode>
                <c:ptCount val="9"/>
                <c:pt idx="0">
                  <c:v>47</c:v>
                </c:pt>
                <c:pt idx="1">
                  <c:v>24</c:v>
                </c:pt>
                <c:pt idx="2">
                  <c:v>15</c:v>
                </c:pt>
                <c:pt idx="3">
                  <c:v>8</c:v>
                </c:pt>
                <c:pt idx="4">
                  <c:v>69</c:v>
                </c:pt>
                <c:pt idx="5">
                  <c:v>19</c:v>
                </c:pt>
                <c:pt idx="6">
                  <c:v>12</c:v>
                </c:pt>
                <c:pt idx="7">
                  <c:v>8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D-44BA-B4F2-13CE32050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1944928"/>
        <c:axId val="541947552"/>
      </c:barChart>
      <c:catAx>
        <c:axId val="54194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541947552"/>
        <c:crosses val="autoZero"/>
        <c:auto val="1"/>
        <c:lblAlgn val="ctr"/>
        <c:lblOffset val="100"/>
        <c:noMultiLvlLbl val="0"/>
      </c:catAx>
      <c:valAx>
        <c:axId val="54194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4194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1" dirty="0"/>
              <a:t>Daily hours of using mobile devices by teachers</a:t>
            </a:r>
            <a:endParaRPr lang="zh-TW" alt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07-4682-94DE-C09D34574C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07-4682-94DE-C09D34574C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07-4682-94DE-C09D34574C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07-4682-94DE-C09D34574C5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207-4682-94DE-C09D34574C5E}"/>
              </c:ext>
            </c:extLst>
          </c:dPt>
          <c:dLbls>
            <c:dLbl>
              <c:idx val="0"/>
              <c:layout>
                <c:manualLayout>
                  <c:x val="-5.1993167780918295E-2"/>
                  <c:y val="-2.7809819005461919E-2"/>
                </c:manualLayout>
              </c:layout>
              <c:spPr>
                <a:xfrm>
                  <a:off x="2482188" y="776500"/>
                  <a:ext cx="1420722" cy="699291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2810"/>
                        <a:gd name="adj2" fmla="val 8698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508973117083364"/>
                      <c:h val="0.12377184553400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207-4682-94DE-C09D34574C5E}"/>
                </c:ext>
              </c:extLst>
            </c:dLbl>
            <c:dLbl>
              <c:idx val="1"/>
              <c:layout>
                <c:manualLayout>
                  <c:x val="-9.0230325064780625E-2"/>
                  <c:y val="3.5965626631130551E-2"/>
                </c:manualLayout>
              </c:layout>
              <c:spPr>
                <a:xfrm>
                  <a:off x="2750217" y="4435665"/>
                  <a:ext cx="830172" cy="902491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0322"/>
                        <a:gd name="adj2" fmla="val -9789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185138368953433"/>
                      <c:h val="0.159737472165136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207-4682-94DE-C09D34574C5E}"/>
                </c:ext>
              </c:extLst>
            </c:dLbl>
            <c:dLbl>
              <c:idx val="2"/>
              <c:layout>
                <c:manualLayout>
                  <c:x val="2.4707162851071808E-2"/>
                  <c:y val="0.27929256037207434"/>
                </c:manualLayout>
              </c:layout>
              <c:spPr>
                <a:xfrm>
                  <a:off x="101718" y="4753042"/>
                  <a:ext cx="1204821" cy="813591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9035"/>
                        <a:gd name="adj2" fmla="val -11140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264817472292681"/>
                      <c:h val="0.135011103856233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207-4682-94DE-C09D34574C5E}"/>
                </c:ext>
              </c:extLst>
            </c:dLbl>
            <c:dLbl>
              <c:idx val="3"/>
              <c:layout>
                <c:manualLayout>
                  <c:x val="6.0368878620264833E-2"/>
                  <c:y val="-1.544654635291377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5D5ECD-CAF9-4BC1-B348-6A6F4F211598}" type="CATEGORYNAME">
                      <a:rPr lang="en-US" altLang="zh-TW" sz="1800" smtClean="0"/>
                      <a:pPr>
                        <a:defRPr sz="1800"/>
                      </a:pPr>
                      <a:t>[類別名稱]</a:t>
                    </a:fld>
                    <a:r>
                      <a:rPr lang="en-US" altLang="zh-TW" sz="1800" dirty="0"/>
                      <a:t> </a:t>
                    </a:r>
                    <a:fld id="{F385C395-F8CA-46C3-A537-0D44E422240F}" type="PERCENTAGE">
                      <a:rPr lang="en-US" altLang="zh-TW" sz="1800" baseline="0" smtClean="0"/>
                      <a:pPr>
                        <a:defRPr sz="1800"/>
                      </a:pPr>
                      <a:t>[百分比]</a:t>
                    </a:fld>
                    <a:endParaRPr lang="en-US" altLang="zh-TW" sz="1800" dirty="0"/>
                  </a:p>
                </c:rich>
              </c:tx>
              <c:spPr>
                <a:xfrm>
                  <a:off x="248536" y="837239"/>
                  <a:ext cx="1521188" cy="584921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36568"/>
                        <a:gd name="adj2" fmla="val 10499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949290788066153"/>
                      <c:h val="0.128255336125507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207-4682-94DE-C09D34574C5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工作表1!$B$246:$B$249</c:f>
              <c:strCache>
                <c:ptCount val="4"/>
                <c:pt idx="0">
                  <c:v>0-1 hours　</c:v>
                </c:pt>
                <c:pt idx="1">
                  <c:v>2-5 hours　　　</c:v>
                </c:pt>
                <c:pt idx="2">
                  <c:v>6-8 hours　　　</c:v>
                </c:pt>
                <c:pt idx="3">
                  <c:v>More than 9 hours</c:v>
                </c:pt>
              </c:strCache>
            </c:strRef>
          </c:cat>
          <c:val>
            <c:numRef>
              <c:f>工作表1!$C$246:$C$249</c:f>
              <c:numCache>
                <c:formatCode>General</c:formatCode>
                <c:ptCount val="4"/>
                <c:pt idx="0">
                  <c:v>34</c:v>
                </c:pt>
                <c:pt idx="1">
                  <c:v>92</c:v>
                </c:pt>
                <c:pt idx="2">
                  <c:v>65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207-4682-94DE-C09D34574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600" b="1" dirty="0"/>
              <a:t>Frequency of using IT in</a:t>
            </a:r>
            <a:r>
              <a:rPr lang="en-US" altLang="zh-TW" sz="1600" b="1" baseline="0" dirty="0"/>
              <a:t> </a:t>
            </a:r>
            <a:r>
              <a:rPr lang="en-US" altLang="zh-TW" sz="1600" b="1" dirty="0"/>
              <a:t>teaching</a:t>
            </a:r>
            <a:endParaRPr lang="zh-TW" altLang="en-US" sz="1600" b="1" dirty="0"/>
          </a:p>
        </c:rich>
      </c:tx>
      <c:layout>
        <c:manualLayout>
          <c:xMode val="edge"/>
          <c:yMode val="edge"/>
          <c:x val="0.14758758051862636"/>
          <c:y val="1.1239258322228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89-4A1D-93D6-2C6C4F9C69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89-4A1D-93D6-2C6C4F9C69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89-4A1D-93D6-2C6C4F9C69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89-4A1D-93D6-2C6C4F9C693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89-4A1D-93D6-2C6C4F9C693C}"/>
              </c:ext>
            </c:extLst>
          </c:dPt>
          <c:dLbls>
            <c:dLbl>
              <c:idx val="0"/>
              <c:layout>
                <c:manualLayout>
                  <c:x val="-6.2863025399189643E-2"/>
                  <c:y val="-5.7631996239184885E-2"/>
                </c:manualLayout>
              </c:layout>
              <c:spPr>
                <a:xfrm>
                  <a:off x="1956174" y="540613"/>
                  <a:ext cx="1812601" cy="76304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108"/>
                        <a:gd name="adj2" fmla="val 11746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5071806265440117"/>
                      <c:h val="0.135056237885716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989-4A1D-93D6-2C6C4F9C693C}"/>
                </c:ext>
              </c:extLst>
            </c:dLbl>
            <c:dLbl>
              <c:idx val="1"/>
              <c:layout>
                <c:manualLayout>
                  <c:x val="-2.8137786469762543E-2"/>
                  <c:y val="-9.1301274248699868E-2"/>
                </c:manualLayout>
              </c:layout>
              <c:spPr>
                <a:xfrm>
                  <a:off x="2928687" y="1843122"/>
                  <a:ext cx="979739" cy="763749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3640"/>
                        <a:gd name="adj2" fmla="val 9584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362036361285411"/>
                      <c:h val="0.13518084320632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989-4A1D-93D6-2C6C4F9C693C}"/>
                </c:ext>
              </c:extLst>
            </c:dLbl>
            <c:dLbl>
              <c:idx val="2"/>
              <c:layout>
                <c:manualLayout>
                  <c:x val="-0.28222566475655742"/>
                  <c:y val="-3.2534289915163953E-2"/>
                </c:manualLayout>
              </c:layout>
              <c:spPr>
                <a:xfrm>
                  <a:off x="495020" y="4298396"/>
                  <a:ext cx="949642" cy="51816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7305"/>
                        <a:gd name="adj2" fmla="val -11190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666505867711356"/>
                      <c:h val="0.137234707042094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989-4A1D-93D6-2C6C4F9C693C}"/>
                </c:ext>
              </c:extLst>
            </c:dLbl>
            <c:dLbl>
              <c:idx val="3"/>
              <c:layout>
                <c:manualLayout>
                  <c:x val="2.2105836380432092E-2"/>
                  <c:y val="-9.2626179259267388E-2"/>
                </c:manualLayout>
              </c:layout>
              <c:spPr>
                <a:xfrm>
                  <a:off x="88900" y="594626"/>
                  <a:ext cx="1717653" cy="724319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38745"/>
                        <a:gd name="adj2" fmla="val 11440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2710871459884592"/>
                      <c:h val="0.128201706278709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989-4A1D-93D6-2C6C4F9C693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工作表1!$J$247:$J$250</c:f>
              <c:strCache>
                <c:ptCount val="4"/>
                <c:pt idx="0">
                  <c:v>Sometimes used</c:v>
                </c:pt>
                <c:pt idx="1">
                  <c:v>Occasionally used</c:v>
                </c:pt>
                <c:pt idx="2">
                  <c:v>Often used</c:v>
                </c:pt>
                <c:pt idx="3">
                  <c:v>Frequent used</c:v>
                </c:pt>
              </c:strCache>
            </c:strRef>
          </c:cat>
          <c:val>
            <c:numRef>
              <c:f>工作表1!$K$247:$K$250</c:f>
              <c:numCache>
                <c:formatCode>General</c:formatCode>
                <c:ptCount val="4"/>
                <c:pt idx="0">
                  <c:v>43</c:v>
                </c:pt>
                <c:pt idx="1">
                  <c:v>15</c:v>
                </c:pt>
                <c:pt idx="2">
                  <c:v>106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89-4A1D-93D6-2C6C4F9C6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600" b="1" dirty="0"/>
              <a:t>Frequency of using mobile devices to integrate into teaching</a:t>
            </a:r>
            <a:endParaRPr lang="zh-TW" altLang="en-US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49-4431-B125-CC12C14EEB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49-4431-B125-CC12C14EEB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49-4431-B125-CC12C14EEB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49-4431-B125-CC12C14EEB6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D49-4431-B125-CC12C14EEB6A}"/>
              </c:ext>
            </c:extLst>
          </c:dPt>
          <c:dLbls>
            <c:dLbl>
              <c:idx val="0"/>
              <c:layout>
                <c:manualLayout>
                  <c:x val="-2.1261810363989723E-2"/>
                  <c:y val="-0.1117399097567205"/>
                </c:manualLayout>
              </c:layout>
              <c:spPr>
                <a:xfrm>
                  <a:off x="2116676" y="697267"/>
                  <a:ext cx="1683276" cy="763749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5863"/>
                        <a:gd name="adj2" fmla="val 10006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3355455671485987"/>
                      <c:h val="0.13518084320632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D49-4431-B125-CC12C14EEB6A}"/>
                </c:ext>
              </c:extLst>
            </c:dLbl>
            <c:dLbl>
              <c:idx val="2"/>
              <c:layout>
                <c:manualLayout>
                  <c:x val="-9.5512531741781911E-2"/>
                  <c:y val="-1.7227216563162413E-2"/>
                </c:manualLayout>
              </c:layout>
              <c:spPr>
                <a:xfrm>
                  <a:off x="445136" y="4676961"/>
                  <a:ext cx="924242" cy="58524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1017"/>
                        <a:gd name="adj2" fmla="val -11666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7216809474099294"/>
                      <c:h val="0.117073424570151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D49-4431-B125-CC12C14EEB6A}"/>
                </c:ext>
              </c:extLst>
            </c:dLbl>
            <c:dLbl>
              <c:idx val="3"/>
              <c:layout>
                <c:manualLayout>
                  <c:x val="5.2337397981352743E-2"/>
                  <c:y val="-5.6487184856064042E-2"/>
                </c:manualLayout>
              </c:layout>
              <c:spPr>
                <a:xfrm>
                  <a:off x="203199" y="713239"/>
                  <a:ext cx="1489053" cy="81384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7414"/>
                        <a:gd name="adj2" fmla="val 10259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8352932813153173"/>
                      <c:h val="0.144047644543499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49-4431-B125-CC12C14EEB6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工作表1!$R$247:$R$250</c:f>
              <c:strCache>
                <c:ptCount val="4"/>
                <c:pt idx="0">
                  <c:v>Sometimes used</c:v>
                </c:pt>
                <c:pt idx="2">
                  <c:v>Often used</c:v>
                </c:pt>
                <c:pt idx="3">
                  <c:v>Frequent used</c:v>
                </c:pt>
              </c:strCache>
            </c:strRef>
          </c:cat>
          <c:val>
            <c:numRef>
              <c:f>工作表1!$S$247:$S$250</c:f>
              <c:numCache>
                <c:formatCode>General</c:formatCode>
                <c:ptCount val="4"/>
                <c:pt idx="0">
                  <c:v>59</c:v>
                </c:pt>
                <c:pt idx="2">
                  <c:v>115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49-4431-B125-CC12C14EE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800" b="1" i="0" u="none" strike="noStrike" baseline="0">
                <a:effectLst/>
              </a:rPr>
              <a:t>Gender</a:t>
            </a:r>
            <a:endParaRPr lang="zh-TW" altLang="en-US" sz="1800" b="1"/>
          </a:p>
        </c:rich>
      </c:tx>
      <c:layout>
        <c:manualLayout>
          <c:xMode val="edge"/>
          <c:yMode val="edge"/>
          <c:x val="0.39210955609044595"/>
          <c:y val="2.17388084919618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21116777110744306"/>
          <c:y val="0.17624227051871838"/>
          <c:w val="0.58447751538107906"/>
          <c:h val="0.7334330273179019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C8-4031-BDBD-3F394CF506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C8-4031-BDBD-3F394CF506DD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工作表1!$A$6871:$A$6872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工作表1!$B$6871:$B$6872</c:f>
              <c:numCache>
                <c:formatCode>General</c:formatCode>
                <c:ptCount val="2"/>
                <c:pt idx="0">
                  <c:v>3358</c:v>
                </c:pt>
                <c:pt idx="1">
                  <c:v>3509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C8-4031-BDBD-3F394CF506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rgbClr val="353535"/>
      </a:solidFill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F365-D194-4DBE-B320-50A59EC13739}" type="datetimeFigureOut">
              <a:rPr lang="zh-TW" altLang="en-US" smtClean="0"/>
              <a:t>2018/5/23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68A93-B744-47D5-AFBB-E2462876CF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959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7E65-269C-4115-8F0C-7FE83E7906FD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1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B57A-87F8-41D6-944F-2D213AFDE6F6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8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B0A-10BE-4210-803D-C001746E54F7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089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215B-E94C-4630-B1C3-A9CCC83BC212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65C6-7A86-40CB-ABCC-3EB3F091B379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78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6FDD-0C04-401F-A3B6-E6E0764E8D9D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36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F04CF-54EC-49BE-81FD-B7A76F1D47A5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0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B490-C2EA-433D-9759-552AFF9130E9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73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55B-E90D-4935-BB95-1FA9AB14854E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3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1DFA-87D5-405E-9601-502C10E76BF3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0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0E6B-7F12-4B84-A832-ED16B9C1306F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5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85EA-E8B0-420B-BC37-600EA2AAF14E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0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50270-6BF3-4E4B-9AA0-63FE532B0E6E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6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CF7-B00F-4286-85DD-F09B3C031929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4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8C8C6-E110-4234-8490-763AE4E51C1E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3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1FF8-F4CA-4566-8C87-16C73DA3ABD0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36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F6DE-202B-4FCE-B825-8A4161BDC2E2}" type="datetime1">
              <a:rPr lang="en-US" altLang="zh-TW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0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b0955531507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58612C-8751-4006-BE81-D990AF2D1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937" y="397565"/>
            <a:ext cx="11219289" cy="28481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altLang="zh-TW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Impacts of The Prepare Your Own Device and Determination (PYOD) Approach on Mobile Learning Participation Time and Self-efficacy of High School Teachers and Students</a:t>
            </a:r>
            <a:endParaRPr lang="zh-TW" altLang="en-US" sz="3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5C5449E-1A37-4E28-A2CE-68810D1E7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748" y="3795180"/>
            <a:ext cx="10066351" cy="2744763"/>
          </a:xfrm>
        </p:spPr>
        <p:txBody>
          <a:bodyPr>
            <a:normAutofit/>
          </a:bodyPr>
          <a:lstStyle/>
          <a:p>
            <a:pPr algn="ctr"/>
            <a:r>
              <a:rPr lang="de-DE" altLang="zh-TW" sz="2800" b="1" cap="none" dirty="0">
                <a:solidFill>
                  <a:schemeClr val="tx1"/>
                </a:solidFill>
                <a:latin typeface="Arial Black" panose="020B0A04020102020204" pitchFamily="34" charset="0"/>
              </a:rPr>
              <a:t>Gwo-jen Hwang, </a:t>
            </a:r>
            <a:r>
              <a:rPr lang="de-DE" altLang="zh-TW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Chiu-lin Lai &amp; Ching-jung Chung</a:t>
            </a:r>
          </a:p>
          <a:p>
            <a:pPr algn="ctr"/>
            <a:r>
              <a:rPr lang="en-US" altLang="zh-TW" cap="none" dirty="0">
                <a:solidFill>
                  <a:schemeClr val="tx1"/>
                </a:solidFill>
                <a:latin typeface="Arial Black" panose="020B0A04020102020204" pitchFamily="34" charset="0"/>
              </a:rPr>
              <a:t>Graduate Institute Of Digital Learning And Education, </a:t>
            </a:r>
          </a:p>
          <a:p>
            <a:pPr algn="ctr"/>
            <a:r>
              <a:rPr lang="en-US" altLang="zh-TW" cap="none" dirty="0">
                <a:solidFill>
                  <a:schemeClr val="tx1"/>
                </a:solidFill>
                <a:latin typeface="Arial Black" panose="020B0A04020102020204" pitchFamily="34" charset="0"/>
              </a:rPr>
              <a:t>National Taiwan University Of Science And Technology</a:t>
            </a:r>
          </a:p>
          <a:p>
            <a:pPr algn="ctr"/>
            <a:endParaRPr lang="en-US" altLang="zh-TW" cap="none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2018.05.23</a:t>
            </a:r>
          </a:p>
          <a:p>
            <a:pPr algn="ctr"/>
            <a:r>
              <a:rPr lang="en-US" altLang="zh-TW" b="1" dirty="0" err="1">
                <a:solidFill>
                  <a:schemeClr val="tx1"/>
                </a:solidFill>
              </a:rPr>
              <a:t>eLFA</a:t>
            </a:r>
            <a:r>
              <a:rPr lang="en-US" altLang="zh-TW" b="1" dirty="0">
                <a:solidFill>
                  <a:schemeClr val="tx1"/>
                </a:solidFill>
              </a:rPr>
              <a:t>, National Taipei University of Business (NTUB), Taipei, Taiwan</a:t>
            </a:r>
            <a:endParaRPr lang="en-US" altLang="zh-TW" b="1" cap="none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86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4AFADE-6EE9-4579-BA81-1C2B82CA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16E8653-56CD-49D1-9E03-2892C39DAF20}"/>
              </a:ext>
            </a:extLst>
          </p:cNvPr>
          <p:cNvSpPr txBox="1">
            <a:spLocks/>
          </p:cNvSpPr>
          <p:nvPr/>
        </p:nvSpPr>
        <p:spPr>
          <a:xfrm>
            <a:off x="1562470" y="692458"/>
            <a:ext cx="10629530" cy="5806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Descriptive statistical analysis of students’ background</a:t>
            </a:r>
            <a:endParaRPr lang="zh-TW" altLang="en-US" sz="2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37E70A34-2EC5-49F2-BFD8-62598E7EEA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418129"/>
              </p:ext>
            </p:extLst>
          </p:nvPr>
        </p:nvGraphicFramePr>
        <p:xfrm>
          <a:off x="195648" y="1228047"/>
          <a:ext cx="3728282" cy="291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2640FA3C-7FD3-483E-ABE5-428333C6C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914073"/>
              </p:ext>
            </p:extLst>
          </p:nvPr>
        </p:nvGraphicFramePr>
        <p:xfrm>
          <a:off x="3920184" y="1221512"/>
          <a:ext cx="3998698" cy="2915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圖表 8">
            <a:extLst>
              <a:ext uri="{FF2B5EF4-FFF2-40B4-BE49-F238E27FC236}">
                <a16:creationId xmlns:a16="http://schemas.microsoft.com/office/drawing/2014/main" id="{895ADE5A-E828-44AE-89D2-2658553BB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493495"/>
              </p:ext>
            </p:extLst>
          </p:nvPr>
        </p:nvGraphicFramePr>
        <p:xfrm>
          <a:off x="7918882" y="1228046"/>
          <a:ext cx="4273118" cy="2908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0770435E-A81A-4B44-9738-AA3A9431B2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200458"/>
              </p:ext>
            </p:extLst>
          </p:nvPr>
        </p:nvGraphicFramePr>
        <p:xfrm>
          <a:off x="195648" y="4136993"/>
          <a:ext cx="5900352" cy="272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圖表 11">
            <a:extLst>
              <a:ext uri="{FF2B5EF4-FFF2-40B4-BE49-F238E27FC236}">
                <a16:creationId xmlns:a16="http://schemas.microsoft.com/office/drawing/2014/main" id="{1241299E-1D08-4ED5-B71D-4ED5F8C0AE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220133"/>
              </p:ext>
            </p:extLst>
          </p:nvPr>
        </p:nvGraphicFramePr>
        <p:xfrm>
          <a:off x="6096000" y="4143527"/>
          <a:ext cx="6096000" cy="271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標題 1">
            <a:extLst>
              <a:ext uri="{FF2B5EF4-FFF2-40B4-BE49-F238E27FC236}">
                <a16:creationId xmlns:a16="http://schemas.microsoft.com/office/drawing/2014/main" id="{C5E91694-94BE-4F41-928C-B5A283E9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59" y="0"/>
            <a:ext cx="3782737" cy="662126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5. Results(3/6)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76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E23074-0C40-47D7-9BC9-55C9B02B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54" y="1919392"/>
            <a:ext cx="10713733" cy="585696"/>
          </a:xfrm>
        </p:spPr>
        <p:txBody>
          <a:bodyPr>
            <a:noAutofit/>
          </a:bodyPr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Teachers’ and Students’ Basic Information Summary</a:t>
            </a:r>
            <a:endParaRPr lang="zh-TW" altLang="en-US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746DFB-34E4-4E7B-89C3-3280A5229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42" y="2664886"/>
            <a:ext cx="11527758" cy="2608450"/>
          </a:xfrm>
        </p:spPr>
        <p:txBody>
          <a:bodyPr>
            <a:normAutofit/>
          </a:bodyPr>
          <a:lstStyle/>
          <a:p>
            <a:r>
              <a:rPr lang="en-US" altLang="zh-TW" sz="2400" b="1" dirty="0"/>
              <a:t>About</a:t>
            </a:r>
            <a:r>
              <a:rPr lang="en-US" altLang="zh-TW" sz="2400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50</a:t>
            </a:r>
            <a:r>
              <a:rPr lang="en-US" altLang="zh-TW" sz="2400" b="1" dirty="0"/>
              <a:t>% of the </a:t>
            </a:r>
            <a:r>
              <a:rPr lang="en-US" altLang="zh-TW" sz="2400" b="1" dirty="0">
                <a:solidFill>
                  <a:srgbClr val="FF0000"/>
                </a:solidFill>
              </a:rPr>
              <a:t>teachers</a:t>
            </a:r>
            <a:r>
              <a:rPr lang="en-US" altLang="zh-TW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frequently</a:t>
            </a:r>
            <a:r>
              <a:rPr lang="en-US" altLang="zh-TW" sz="2400" b="1" dirty="0"/>
              <a:t> used mobile learning in their teaching activities</a:t>
            </a:r>
            <a:r>
              <a:rPr lang="en-US" altLang="zh-TW" sz="2400" dirty="0"/>
              <a:t>, and often use mobile devices for other activities during their Leisure time. </a:t>
            </a:r>
          </a:p>
          <a:p>
            <a:r>
              <a:rPr lang="en-US" altLang="zh-TW" sz="2400" b="1" dirty="0"/>
              <a:t>Nearly </a:t>
            </a:r>
            <a:r>
              <a:rPr lang="en-US" altLang="zh-TW" sz="2400" b="1" dirty="0">
                <a:solidFill>
                  <a:srgbClr val="FF0000"/>
                </a:solidFill>
              </a:rPr>
              <a:t>40</a:t>
            </a:r>
            <a:r>
              <a:rPr lang="en-US" altLang="zh-TW" sz="2400" b="1" dirty="0"/>
              <a:t>% of </a:t>
            </a:r>
            <a:r>
              <a:rPr lang="en-US" altLang="zh-TW" sz="2400" b="1" dirty="0">
                <a:solidFill>
                  <a:srgbClr val="FF0000"/>
                </a:solidFill>
              </a:rPr>
              <a:t>students</a:t>
            </a:r>
            <a:r>
              <a:rPr lang="en-US" altLang="zh-TW" sz="2400" b="1" dirty="0"/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occasionally</a:t>
            </a:r>
            <a:r>
              <a:rPr lang="en-US" altLang="zh-TW" sz="2400" b="1" dirty="0"/>
              <a:t> used mobile devices for m-learning </a:t>
            </a:r>
            <a:r>
              <a:rPr lang="en-US" altLang="zh-TW" sz="2400" dirty="0"/>
              <a:t>under the guidance of the teacher during class . At the same time, more than 50% of </a:t>
            </a:r>
            <a:r>
              <a:rPr lang="en-US" altLang="zh-TW" sz="2400"/>
              <a:t>students used </a:t>
            </a:r>
            <a:r>
              <a:rPr lang="en-US" altLang="zh-TW" sz="2400" dirty="0"/>
              <a:t>mobile devices for more than 2-5 hours per day.</a:t>
            </a:r>
          </a:p>
          <a:p>
            <a:endParaRPr lang="en-US" altLang="zh-TW" sz="2400" dirty="0"/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2E30C91-0301-4FB2-B524-3C8DECB2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98C93CA7-08CA-490F-A633-4BAF5C624261}"/>
              </a:ext>
            </a:extLst>
          </p:cNvPr>
          <p:cNvSpPr txBox="1">
            <a:spLocks/>
          </p:cNvSpPr>
          <p:nvPr/>
        </p:nvSpPr>
        <p:spPr>
          <a:xfrm>
            <a:off x="194459" y="0"/>
            <a:ext cx="3782737" cy="6621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5. Results(4/6)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4AFADE-6EE9-4579-BA81-1C2B82CA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3E38521C-E72D-4EF2-8FC3-32066C5D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061" y="535567"/>
            <a:ext cx="10535076" cy="95890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Impacts of PYOD mode on students’ and teachers’ mobile learning self-efficacy</a:t>
            </a:r>
            <a:endParaRPr lang="zh-TW" altLang="en-US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D00506-0FEA-464D-9A4F-C1C97F8724EB}"/>
              </a:ext>
            </a:extLst>
          </p:cNvPr>
          <p:cNvSpPr/>
          <p:nvPr/>
        </p:nvSpPr>
        <p:spPr>
          <a:xfrm>
            <a:off x="217659" y="2927502"/>
            <a:ext cx="5878341" cy="2907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27000">
              <a:lnSpc>
                <a:spcPts val="1680"/>
              </a:lnSpc>
              <a:spcAft>
                <a:spcPts val="0"/>
              </a:spcAft>
            </a:pPr>
            <a:r>
              <a:rPr lang="en-US" altLang="zh-TW" sz="12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Independent Sample</a:t>
            </a:r>
            <a:r>
              <a:rPr lang="en-US" altLang="zh-TW" sz="1200" b="1" i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t</a:t>
            </a:r>
            <a:r>
              <a:rPr lang="en-US" altLang="zh-TW" sz="12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-test of </a:t>
            </a:r>
            <a:r>
              <a:rPr lang="en-US" altLang="zh-TW" sz="1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Students</a:t>
            </a:r>
            <a:r>
              <a:rPr lang="en-US" altLang="zh-TW" sz="12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' Self-efficacy in Mobile Learning</a:t>
            </a:r>
            <a:endParaRPr lang="zh-TW" altLang="zh-TW" sz="1200" b="1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4E5E54-D129-42B2-A13F-0D75784CC6A4}"/>
              </a:ext>
            </a:extLst>
          </p:cNvPr>
          <p:cNvSpPr/>
          <p:nvPr/>
        </p:nvSpPr>
        <p:spPr>
          <a:xfrm>
            <a:off x="6096000" y="2865912"/>
            <a:ext cx="6072794" cy="3399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985" marR="39370" indent="10795" algn="just">
              <a:lnSpc>
                <a:spcPts val="2160"/>
              </a:lnSpc>
              <a:spcAft>
                <a:spcPts val="0"/>
              </a:spcAft>
            </a:pPr>
            <a:r>
              <a:rPr lang="en-US" altLang="zh-TW" sz="12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Independent Sample </a:t>
            </a:r>
            <a:r>
              <a:rPr lang="en-US" altLang="zh-TW" sz="1200" b="1" i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</a:t>
            </a:r>
            <a:r>
              <a:rPr lang="en-US" altLang="zh-TW" sz="12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 Test for Self-efficacy in </a:t>
            </a:r>
            <a:r>
              <a:rPr lang="en-US" altLang="zh-TW" sz="1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Teacher</a:t>
            </a:r>
            <a:r>
              <a:rPr lang="en-US" altLang="zh-TW" sz="1200" b="1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Mobile Learning</a:t>
            </a:r>
            <a:endParaRPr lang="zh-TW" altLang="zh-TW" sz="1200" b="1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24" name="物件 23">
            <a:extLst>
              <a:ext uri="{FF2B5EF4-FFF2-40B4-BE49-F238E27FC236}">
                <a16:creationId xmlns:a16="http://schemas.microsoft.com/office/drawing/2014/main" id="{F40EC092-3455-4A48-8999-305FA05FA8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113663"/>
              </p:ext>
            </p:extLst>
          </p:nvPr>
        </p:nvGraphicFramePr>
        <p:xfrm>
          <a:off x="194451" y="3218244"/>
          <a:ext cx="5942441" cy="3091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5" name="Document" r:id="rId3" imgW="6646456" imgH="2771380" progId="Word.Document.12">
                  <p:embed/>
                </p:oleObj>
              </mc:Choice>
              <mc:Fallback>
                <p:oleObj name="Document" r:id="rId3" imgW="6646456" imgH="27713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451" y="3218244"/>
                        <a:ext cx="5942441" cy="309182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物件 24">
            <a:extLst>
              <a:ext uri="{FF2B5EF4-FFF2-40B4-BE49-F238E27FC236}">
                <a16:creationId xmlns:a16="http://schemas.microsoft.com/office/drawing/2014/main" id="{4CDCF386-CBCB-4084-A40C-984C38221B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41391"/>
              </p:ext>
            </p:extLst>
          </p:nvPr>
        </p:nvGraphicFramePr>
        <p:xfrm>
          <a:off x="6072792" y="3218244"/>
          <a:ext cx="6107654" cy="3104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6" name="Document" r:id="rId5" imgW="6646456" imgH="2771380" progId="Word.Document.12">
                  <p:embed/>
                </p:oleObj>
              </mc:Choice>
              <mc:Fallback>
                <p:oleObj name="Document" r:id="rId5" imgW="6646456" imgH="27713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2792" y="3218244"/>
                        <a:ext cx="6107654" cy="3104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標題 1">
            <a:extLst>
              <a:ext uri="{FF2B5EF4-FFF2-40B4-BE49-F238E27FC236}">
                <a16:creationId xmlns:a16="http://schemas.microsoft.com/office/drawing/2014/main" id="{B19EB479-B199-44E7-A858-86BEB5E04F69}"/>
              </a:ext>
            </a:extLst>
          </p:cNvPr>
          <p:cNvSpPr txBox="1">
            <a:spLocks/>
          </p:cNvSpPr>
          <p:nvPr/>
        </p:nvSpPr>
        <p:spPr>
          <a:xfrm>
            <a:off x="194459" y="0"/>
            <a:ext cx="3782737" cy="6621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5. Results(5/6)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F1B013-CD0B-4662-8BDA-41E5793CC470}"/>
              </a:ext>
            </a:extLst>
          </p:cNvPr>
          <p:cNvSpPr/>
          <p:nvPr/>
        </p:nvSpPr>
        <p:spPr>
          <a:xfrm>
            <a:off x="179831" y="1839436"/>
            <a:ext cx="11968306" cy="1110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000" dirty="0"/>
              <a:t>The result of </a:t>
            </a:r>
            <a:r>
              <a:rPr lang="en-US" altLang="zh-TW" sz="2000" i="1" dirty="0"/>
              <a:t>t</a:t>
            </a:r>
            <a:r>
              <a:rPr lang="en-US" altLang="zh-TW" sz="2000" dirty="0"/>
              <a:t>-test showed that the self-efficacy of teachers (students) between high and low frequency groups </a:t>
            </a:r>
            <a:r>
              <a:rPr lang="en-US" altLang="zh-TW" sz="2000" b="1" dirty="0">
                <a:solidFill>
                  <a:srgbClr val="FF0000"/>
                </a:solidFill>
              </a:rPr>
              <a:t>differed</a:t>
            </a:r>
            <a:r>
              <a:rPr lang="en-US" altLang="zh-TW" sz="2000" dirty="0"/>
              <a:t> significantly.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2000" dirty="0"/>
              <a:t>Teachers and students both thought introduction of PYOD would </a:t>
            </a:r>
            <a:r>
              <a:rPr lang="en-US" altLang="zh-TW" sz="2000" b="1" dirty="0">
                <a:solidFill>
                  <a:srgbClr val="FF0000"/>
                </a:solidFill>
              </a:rPr>
              <a:t>improve their skills</a:t>
            </a:r>
            <a:r>
              <a:rPr lang="en-US" altLang="zh-TW" sz="2000" b="1" dirty="0"/>
              <a:t>.</a:t>
            </a:r>
          </a:p>
        </p:txBody>
      </p:sp>
      <p:sp>
        <p:nvSpPr>
          <p:cNvPr id="23" name="內容版面配置區 22">
            <a:extLst>
              <a:ext uri="{FF2B5EF4-FFF2-40B4-BE49-F238E27FC236}">
                <a16:creationId xmlns:a16="http://schemas.microsoft.com/office/drawing/2014/main" id="{2DA0B961-4161-4347-B752-02BC72765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51" y="6038738"/>
            <a:ext cx="11997546" cy="81468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TW" sz="1100" dirty="0"/>
              <a:t>Divide the sample into “</a:t>
            </a:r>
            <a:r>
              <a:rPr lang="en-US" altLang="zh-TW" sz="1100" b="1" i="1" dirty="0">
                <a:solidFill>
                  <a:srgbClr val="FF0000"/>
                </a:solidFill>
              </a:rPr>
              <a:t>high</a:t>
            </a:r>
            <a:r>
              <a:rPr lang="en-US" altLang="zh-TW" sz="1100" b="1" dirty="0"/>
              <a:t> / </a:t>
            </a:r>
            <a:r>
              <a:rPr lang="en-US" altLang="zh-TW" sz="1100" b="1" i="1" dirty="0">
                <a:solidFill>
                  <a:srgbClr val="0070C0"/>
                </a:solidFill>
              </a:rPr>
              <a:t>low</a:t>
            </a:r>
            <a:r>
              <a:rPr lang="en-US" altLang="zh-TW" sz="1100" b="1" dirty="0"/>
              <a:t> </a:t>
            </a:r>
            <a:r>
              <a:rPr lang="en-US" altLang="zh-TW" sz="1100" i="1" dirty="0"/>
              <a:t>frequency</a:t>
            </a:r>
            <a:r>
              <a:rPr lang="en-US" altLang="zh-TW" sz="1100" dirty="0"/>
              <a:t>” according to the response of teacher (student) basic information questionnaire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TW" sz="1100" dirty="0"/>
              <a:t>Teachers (Students) are categorized as “</a:t>
            </a:r>
            <a:r>
              <a:rPr lang="en-US" altLang="zh-TW" sz="1100" b="1" i="1" dirty="0">
                <a:solidFill>
                  <a:srgbClr val="0070C0"/>
                </a:solidFill>
              </a:rPr>
              <a:t>low</a:t>
            </a:r>
            <a:r>
              <a:rPr lang="en-US" altLang="zh-TW" sz="1100" dirty="0"/>
              <a:t> </a:t>
            </a:r>
            <a:r>
              <a:rPr lang="en-US" altLang="zh-TW" sz="1100" i="1" dirty="0"/>
              <a:t>frequency</a:t>
            </a:r>
            <a:r>
              <a:rPr lang="en-US" altLang="zh-TW" sz="1100" dirty="0"/>
              <a:t>” if they choose “</a:t>
            </a:r>
            <a:r>
              <a:rPr lang="en-US" altLang="zh-TW" sz="1100" b="1" i="1" dirty="0">
                <a:solidFill>
                  <a:srgbClr val="0070C0"/>
                </a:solidFill>
              </a:rPr>
              <a:t>occasionally or sometimes</a:t>
            </a:r>
            <a:r>
              <a:rPr lang="en-US" altLang="zh-TW" sz="1100" dirty="0"/>
              <a:t>” using mobile devices in teaching (learning). 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TW" sz="1100" dirty="0"/>
              <a:t>Teachers (students) are classified as “</a:t>
            </a:r>
            <a:r>
              <a:rPr lang="en-US" altLang="zh-TW" sz="1100" b="1" i="1" dirty="0">
                <a:solidFill>
                  <a:srgbClr val="FF0000"/>
                </a:solidFill>
              </a:rPr>
              <a:t>high</a:t>
            </a:r>
            <a:r>
              <a:rPr lang="en-US" altLang="zh-TW" sz="1100" dirty="0"/>
              <a:t> </a:t>
            </a:r>
            <a:r>
              <a:rPr lang="en-US" altLang="zh-TW" sz="1100" i="1" dirty="0"/>
              <a:t>frequency</a:t>
            </a:r>
            <a:r>
              <a:rPr lang="en-US" altLang="zh-TW" sz="1100" dirty="0"/>
              <a:t>” if they choose “</a:t>
            </a:r>
            <a:r>
              <a:rPr lang="en-US" altLang="zh-TW" sz="1100" b="1" i="1" dirty="0">
                <a:solidFill>
                  <a:srgbClr val="FF0000"/>
                </a:solidFill>
              </a:rPr>
              <a:t>frequently or often</a:t>
            </a:r>
            <a:r>
              <a:rPr lang="en-US" altLang="zh-TW" sz="1100" dirty="0"/>
              <a:t>” using mobile devices in teaching (learning).</a:t>
            </a:r>
          </a:p>
        </p:txBody>
      </p:sp>
    </p:spTree>
    <p:extLst>
      <p:ext uri="{BB962C8B-B14F-4D97-AF65-F5344CB8AC3E}">
        <p14:creationId xmlns:p14="http://schemas.microsoft.com/office/powerpoint/2010/main" val="20565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5EFDE01C-925C-4C34-AB8E-E38375CE0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59" y="5007978"/>
            <a:ext cx="11997539" cy="1850022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en-US" altLang="zh-TW" sz="2800" dirty="0"/>
              <a:t>The teachers who used mobile devices, either high or low frequency, had higher self-efficacy than students. </a:t>
            </a:r>
          </a:p>
          <a:p>
            <a:r>
              <a:rPr lang="en-US" altLang="zh-TW" sz="2800" dirty="0"/>
              <a:t>The result showed that </a:t>
            </a:r>
            <a:r>
              <a:rPr lang="en-US" altLang="zh-TW" sz="2800" b="1" dirty="0">
                <a:latin typeface="Arial Black" panose="020B0A04020102020204" pitchFamily="34" charset="0"/>
              </a:rPr>
              <a:t>teachers were more confident in introducing PYOD than students</a:t>
            </a:r>
            <a:r>
              <a:rPr lang="en-US" altLang="zh-TW" sz="2800" dirty="0"/>
              <a:t>. </a:t>
            </a:r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6B17F41-74C9-4774-A579-603E0417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309689C-A2C9-4361-B18E-C484F2619CC9}"/>
              </a:ext>
            </a:extLst>
          </p:cNvPr>
          <p:cNvSpPr txBox="1">
            <a:spLocks/>
          </p:cNvSpPr>
          <p:nvPr/>
        </p:nvSpPr>
        <p:spPr>
          <a:xfrm>
            <a:off x="1780123" y="592365"/>
            <a:ext cx="10411875" cy="7559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Comparison of Self-efficacy Differences between High and Low Frequency of Using Mobile Devices by Teachers and Students</a:t>
            </a:r>
            <a:endParaRPr lang="zh-TW" altLang="en-US" sz="2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0" name="圖表 9">
            <a:extLst>
              <a:ext uri="{FF2B5EF4-FFF2-40B4-BE49-F238E27FC236}">
                <a16:creationId xmlns:a16="http://schemas.microsoft.com/office/drawing/2014/main" id="{8BDE7A05-EC8F-45F7-8506-AFF4355E0B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053631"/>
              </p:ext>
            </p:extLst>
          </p:nvPr>
        </p:nvGraphicFramePr>
        <p:xfrm>
          <a:off x="182143" y="1449843"/>
          <a:ext cx="12009857" cy="3558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877AA212-DD44-4CC1-A8C6-BDA28F00A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59" y="0"/>
            <a:ext cx="3782737" cy="662126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5. Results(6/6)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4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CC4416-F385-4413-BE63-1029EC0C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16" y="0"/>
            <a:ext cx="4340534" cy="719998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6. Conclusions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A9D95E-C053-4A05-842B-3715510DF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572" y="1152907"/>
            <a:ext cx="11142428" cy="5705093"/>
          </a:xfrm>
          <a:noFill/>
        </p:spPr>
        <p:txBody>
          <a:bodyPr>
            <a:noAutofit/>
          </a:bodyPr>
          <a:lstStyle/>
          <a:p>
            <a:r>
              <a:rPr lang="en-US" altLang="zh-TW" sz="2400" dirty="0">
                <a:latin typeface="Abadi" panose="020B0604020104020204" pitchFamily="34" charset="0"/>
                <a:cs typeface="Times New Roman" panose="02020603050405020304" pitchFamily="18" charset="0"/>
              </a:rPr>
              <a:t>This study aimed at the implementation of one-year </a:t>
            </a:r>
            <a:r>
              <a:rPr lang="en-US" altLang="zh-TW" sz="2400" i="1" dirty="0">
                <a:latin typeface="Abadi" panose="020B0604020104020204" pitchFamily="34" charset="0"/>
                <a:cs typeface="Times New Roman" panose="02020603050405020304" pitchFamily="18" charset="0"/>
              </a:rPr>
              <a:t>PYOD mode in Taiwan Mobile Learning Promotion Program for High Schools</a:t>
            </a:r>
            <a:r>
              <a:rPr lang="en-US" altLang="zh-TW" sz="2400" dirty="0">
                <a:latin typeface="Abadi" panose="020B0604020104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sz="2800" dirty="0">
                <a:latin typeface="Abadi" panose="020B0604020104020204" pitchFamily="34" charset="0"/>
                <a:cs typeface="Times New Roman" panose="02020603050405020304" pitchFamily="18" charset="0"/>
              </a:rPr>
              <a:t>The questionnaire responses in this study revealed that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400" b="1" dirty="0">
                <a:solidFill>
                  <a:srgbClr val="0070C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teachers and students tended to display positive attitude of conducting PYOD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400" b="1" dirty="0">
                <a:solidFill>
                  <a:srgbClr val="0070C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PYOD on mobile learning would improve these capabilities </a:t>
            </a:r>
            <a:r>
              <a:rPr lang="en-US" altLang="zh-TW" sz="2000" dirty="0">
                <a:solidFill>
                  <a:srgbClr val="FF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(</a:t>
            </a:r>
            <a:r>
              <a:rPr lang="en-US" altLang="zh-TW" sz="2000" i="1" dirty="0">
                <a:solidFill>
                  <a:srgbClr val="FF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conceptual understanding, high-order cognitive skill, everyday application and social communication</a:t>
            </a:r>
            <a:r>
              <a:rPr lang="en-US" altLang="zh-TW" sz="2000" dirty="0">
                <a:solidFill>
                  <a:srgbClr val="FF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)</a:t>
            </a:r>
            <a:endParaRPr lang="en-US" altLang="zh-TW" sz="2800" b="1" dirty="0">
              <a:solidFill>
                <a:srgbClr val="0070C0"/>
              </a:solidFill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400" b="1" dirty="0">
                <a:solidFill>
                  <a:srgbClr val="0070C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self-efficacy of teachers (students) with high frequency participation time were significantly higher than ones with low frequency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400" b="1" dirty="0">
                <a:solidFill>
                  <a:srgbClr val="0070C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high self-efficacy individuals are confident in conducting PYOD actively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400" b="1" dirty="0">
                <a:solidFill>
                  <a:srgbClr val="0070C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teachers’ confidence in the introduction of </a:t>
            </a:r>
            <a:r>
              <a:rPr lang="en-US" altLang="zh-TW" sz="2400" b="1">
                <a:solidFill>
                  <a:srgbClr val="0070C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PYOD was </a:t>
            </a:r>
            <a:r>
              <a:rPr lang="en-US" altLang="zh-TW" sz="2400" b="1" dirty="0">
                <a:solidFill>
                  <a:srgbClr val="0070C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higher than students’</a:t>
            </a:r>
          </a:p>
          <a:p>
            <a:r>
              <a:rPr lang="en-US" altLang="zh-TW" sz="2400" dirty="0">
                <a:latin typeface="Abadi" panose="020B0604020104020204" pitchFamily="34" charset="0"/>
                <a:cs typeface="Times New Roman" panose="02020603050405020304" pitchFamily="18" charset="0"/>
              </a:rPr>
              <a:t>The findings may provide some insights for educators regarding mobile learning practice. Researchers would try to find some effective ways for enhancing students’ self-efficacy toward PYOD</a:t>
            </a:r>
            <a:r>
              <a:rPr lang="en-US" altLang="zh-TW" sz="2400" b="1" i="1" dirty="0">
                <a:latin typeface="Abadi" panose="020B0604020104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D53780-A655-49D2-8562-0E2F0C5E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2118B4-F3BE-4DD8-86AC-14EABFF32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48" y="2356237"/>
            <a:ext cx="10415283" cy="1280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60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Thank you for your attention!</a:t>
            </a:r>
            <a:endParaRPr lang="zh-TW" altLang="en-US" sz="6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226161-1813-40FF-9C25-27DA9B64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D0EF254-7ED8-44F4-951F-10D64214D0E7}"/>
              </a:ext>
            </a:extLst>
          </p:cNvPr>
          <p:cNvSpPr txBox="1"/>
          <p:nvPr/>
        </p:nvSpPr>
        <p:spPr>
          <a:xfrm>
            <a:off x="4055336" y="6011185"/>
            <a:ext cx="7452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Comic Sans MS" panose="030F0702030302020204" pitchFamily="66" charset="0"/>
              </a:rPr>
              <a:t>Contact Information : Ching-Jung Chung,  </a:t>
            </a:r>
            <a:r>
              <a:rPr lang="en-US" altLang="zh-TW" dirty="0">
                <a:latin typeface="Comic Sans MS" panose="030F0702030302020204" pitchFamily="66" charset="0"/>
                <a:hlinkClick r:id="rId2"/>
              </a:rPr>
              <a:t>b0955531507@gmail.com</a:t>
            </a:r>
            <a:endParaRPr lang="en-US" altLang="zh-TW" dirty="0">
              <a:latin typeface="Comic Sans MS" panose="030F0702030302020204" pitchFamily="66" charset="0"/>
            </a:endParaRPr>
          </a:p>
          <a:p>
            <a:endParaRPr lang="zh-TW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0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B6AE9F-4F87-47A7-9B03-55F3B61E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9" y="0"/>
            <a:ext cx="3391269" cy="664634"/>
          </a:xfrm>
        </p:spPr>
        <p:txBody>
          <a:bodyPr>
            <a:noAutofit/>
          </a:bodyPr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1. Abstract</a:t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FE943E-79F3-4A64-B80D-BC6CC5155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890" y="1276054"/>
            <a:ext cx="11031109" cy="5581945"/>
          </a:xfrm>
        </p:spPr>
        <p:txBody>
          <a:bodyPr>
            <a:normAutofit lnSpcReduction="10000"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Objectives</a:t>
            </a:r>
            <a:r>
              <a:rPr lang="en-US" altLang="zh-TW" sz="2800" dirty="0">
                <a:latin typeface="Abadi" panose="020B0604020104020204" pitchFamily="34" charset="0"/>
              </a:rPr>
              <a:t>: </a:t>
            </a:r>
            <a:r>
              <a:rPr lang="de-DE" altLang="zh-TW" sz="2800" dirty="0">
                <a:latin typeface="Abadi" panose="020B0604020104020204" pitchFamily="34" charset="0"/>
              </a:rPr>
              <a:t>The purpose of suggesting mobile learning with PYOD is to foster students</a:t>
            </a:r>
            <a:r>
              <a:rPr lang="de-DE" altLang="zh-TW" sz="2800" b="1" dirty="0">
                <a:latin typeface="Abadi" panose="020B0604020104020204" pitchFamily="34" charset="0"/>
              </a:rPr>
              <a:t>’ </a:t>
            </a:r>
            <a:r>
              <a:rPr lang="de-DE" altLang="zh-TW" sz="2800" dirty="0">
                <a:latin typeface="Abadi" panose="020B0604020104020204" pitchFamily="34" charset="0"/>
              </a:rPr>
              <a:t>21st century core competences. </a:t>
            </a:r>
            <a:endParaRPr lang="en-US" altLang="zh-TW" sz="2800" dirty="0">
              <a:latin typeface="Abadi" panose="020B0604020104020204" pitchFamily="34" charset="0"/>
            </a:endParaRPr>
          </a:p>
          <a:p>
            <a:r>
              <a:rPr lang="en-US" altLang="zh-TW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Methods</a:t>
            </a:r>
            <a:r>
              <a:rPr lang="en-US" altLang="zh-TW" sz="2800" dirty="0">
                <a:latin typeface="Abadi" panose="020B0604020104020204" pitchFamily="34" charset="0"/>
              </a:rPr>
              <a:t>: </a:t>
            </a:r>
            <a:r>
              <a:rPr lang="de-DE" altLang="zh-TW" sz="2800" dirty="0">
                <a:latin typeface="Abadi" panose="020B0604020104020204" pitchFamily="34" charset="0"/>
              </a:rPr>
              <a:t>The “self-efficacy of PYOD mobile learning” questionnaire was used to examine the teachers’ and students’ PYOD self-efficacy.</a:t>
            </a:r>
            <a:endParaRPr lang="en-US" altLang="zh-TW" sz="2800" dirty="0">
              <a:latin typeface="Abadi" panose="020B0604020104020204" pitchFamily="34" charset="0"/>
            </a:endParaRPr>
          </a:p>
          <a:p>
            <a:r>
              <a:rPr lang="en-US" altLang="zh-TW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Participants</a:t>
            </a:r>
            <a:r>
              <a:rPr lang="en-US" altLang="zh-TW" sz="2800" dirty="0">
                <a:latin typeface="Abadi" panose="020B0604020104020204" pitchFamily="34" charset="0"/>
              </a:rPr>
              <a:t>: </a:t>
            </a:r>
            <a:r>
              <a:rPr lang="de-DE" altLang="zh-TW" sz="2800" dirty="0">
                <a:latin typeface="Abadi" panose="020B0604020104020204" pitchFamily="34" charset="0"/>
              </a:rPr>
              <a:t>4,374 students and 221 teachers who joined the nation-wide mobile learning promotion program</a:t>
            </a:r>
            <a:r>
              <a:rPr lang="de-DE" altLang="zh-TW" sz="2800" b="1" dirty="0">
                <a:latin typeface="Abadi" panose="020B0604020104020204" pitchFamily="34" charset="0"/>
              </a:rPr>
              <a:t> </a:t>
            </a:r>
            <a:r>
              <a:rPr lang="de-DE" altLang="zh-TW" sz="2800" dirty="0">
                <a:latin typeface="Abadi" panose="020B0604020104020204" pitchFamily="34" charset="0"/>
              </a:rPr>
              <a:t>were invited to respond the questionnaire. </a:t>
            </a:r>
            <a:endParaRPr lang="en-US" altLang="zh-TW" sz="2800" dirty="0">
              <a:latin typeface="Abadi" panose="020B0604020104020204" pitchFamily="34" charset="0"/>
            </a:endParaRPr>
          </a:p>
          <a:p>
            <a:r>
              <a:rPr lang="en-US" altLang="zh-TW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Results</a:t>
            </a:r>
            <a:r>
              <a:rPr lang="en-US" altLang="zh-TW" sz="2800" dirty="0">
                <a:latin typeface="Abadi" panose="020B0604020104020204" pitchFamily="34" charset="0"/>
              </a:rPr>
              <a:t>: </a:t>
            </a:r>
            <a:r>
              <a:rPr lang="de-DE" altLang="zh-TW" sz="2800" dirty="0">
                <a:latin typeface="Abadi" panose="020B0604020104020204" pitchFamily="34" charset="0"/>
              </a:rPr>
              <a:t>Through quantitative data analysis, it was found that students/teachers with higher frequency of using the PYOD mode had significantly higher level of confidence than students/teachers with lower frequency.</a:t>
            </a:r>
            <a:endParaRPr lang="en-US" altLang="zh-TW" sz="2800" dirty="0">
              <a:latin typeface="Abadi" panose="020B0604020104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000F3B-7C03-4408-9497-A8C6F369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24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067565-4795-4774-B77E-CBFB5783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70" y="7077"/>
            <a:ext cx="4295094" cy="710637"/>
          </a:xfrm>
        </p:spPr>
        <p:txBody>
          <a:bodyPr>
            <a:noAutofit/>
          </a:bodyPr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2. Background</a:t>
            </a:r>
            <a:endParaRPr lang="zh-TW" altLang="en-US" sz="4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D6BAD4-599A-4EB9-8F90-4AED32149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222975"/>
            <a:ext cx="11660188" cy="556495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badi" panose="020B0604020104020204" pitchFamily="34" charset="0"/>
              </a:rPr>
              <a:t>In Taiwan, many schools provided </a:t>
            </a:r>
            <a:r>
              <a:rPr lang="en-US" altLang="zh-TW" sz="2800" b="1" dirty="0">
                <a:solidFill>
                  <a:schemeClr val="accent2">
                    <a:lumMod val="50000"/>
                  </a:schemeClr>
                </a:solidFill>
                <a:latin typeface="Abadi" panose="020B0604020104020204" pitchFamily="34" charset="0"/>
              </a:rPr>
              <a:t>enough quantity of tablet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altLang="zh-TW" sz="3200" dirty="0">
                <a:latin typeface="Abadi" panose="020B0604020104020204" pitchFamily="34" charset="0"/>
              </a:rPr>
              <a:t>for learning. However, there were still some problems, for example,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800" b="1" dirty="0">
                <a:solidFill>
                  <a:srgbClr val="FF0000"/>
                </a:solidFill>
                <a:latin typeface="Abadi" panose="020B0604020104020204" pitchFamily="34" charset="0"/>
              </a:rPr>
              <a:t>Heavy</a:t>
            </a:r>
            <a:r>
              <a:rPr lang="en-US" altLang="zh-TW" sz="2800" dirty="0">
                <a:solidFill>
                  <a:srgbClr val="0070C0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cost</a:t>
            </a:r>
            <a:r>
              <a:rPr lang="en-US" altLang="zh-TW" sz="2800" dirty="0">
                <a:solidFill>
                  <a:srgbClr val="0070C0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of purchasing </a:t>
            </a:r>
            <a:r>
              <a:rPr lang="en-US" altLang="zh-TW" sz="2800" dirty="0">
                <a:latin typeface="Abadi" panose="020B0604020104020204" pitchFamily="34" charset="0"/>
              </a:rPr>
              <a:t>software and hardware in some schools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800" b="1" dirty="0">
                <a:solidFill>
                  <a:srgbClr val="FF0000"/>
                </a:solidFill>
                <a:latin typeface="Abadi" panose="020B0604020104020204" pitchFamily="34" charset="0"/>
              </a:rPr>
              <a:t>Insufficient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 network </a:t>
            </a:r>
            <a:r>
              <a:rPr lang="en-US" altLang="zh-TW" sz="2800" dirty="0">
                <a:latin typeface="Abadi" panose="020B0604020104020204" pitchFamily="34" charset="0"/>
              </a:rPr>
              <a:t>in the most schools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800" b="1" dirty="0">
                <a:solidFill>
                  <a:srgbClr val="FF0000"/>
                </a:solidFill>
                <a:latin typeface="Abadi" panose="020B0604020104020204" pitchFamily="34" charset="0"/>
              </a:rPr>
              <a:t>Not easy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to store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&amp;</a:t>
            </a:r>
            <a:r>
              <a:rPr lang="zh-TW" altLang="en-US" sz="2800" b="1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manage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students’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dirty="0">
                <a:latin typeface="Abadi" panose="020B0604020104020204" pitchFamily="34" charset="0"/>
              </a:rPr>
              <a:t>learning portfolio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Maintenance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&amp;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management </a:t>
            </a:r>
            <a:r>
              <a:rPr lang="en-US" altLang="zh-TW" sz="2800" b="1" dirty="0">
                <a:solidFill>
                  <a:srgbClr val="FF0000"/>
                </a:solidFill>
                <a:latin typeface="Abadi" panose="020B0604020104020204" pitchFamily="34" charset="0"/>
              </a:rPr>
              <a:t>pressures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of</a:t>
            </a:r>
            <a:r>
              <a:rPr lang="en-US" altLang="zh-TW" sz="2800" b="1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the</a:t>
            </a:r>
            <a:r>
              <a:rPr lang="en-US" altLang="zh-TW" sz="2800" b="1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equipment</a:t>
            </a:r>
          </a:p>
          <a:p>
            <a:r>
              <a:rPr lang="en-US" altLang="zh-TW" sz="3200" dirty="0">
                <a:latin typeface="Abadi" panose="020B0604020104020204" pitchFamily="34" charset="0"/>
              </a:rPr>
              <a:t>These problems frequently caused: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reduction </a:t>
            </a:r>
            <a:r>
              <a:rPr lang="en-US" altLang="zh-TW" sz="2800" dirty="0">
                <a:latin typeface="Abadi" panose="020B0604020104020204" pitchFamily="34" charset="0"/>
              </a:rPr>
              <a:t>of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teachers’ self-confidence &amp; willingness </a:t>
            </a:r>
            <a:r>
              <a:rPr lang="en-US" altLang="zh-TW" sz="2800" dirty="0">
                <a:latin typeface="Abadi" panose="020B0604020104020204" pitchFamily="34" charset="0"/>
              </a:rPr>
              <a:t>to participate in m-learning 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hard to realize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seamless learning</a:t>
            </a:r>
            <a:endParaRPr lang="zh-TW" altLang="en-US" sz="2800" b="1" dirty="0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2DB9AB4-A870-4DB6-AA50-883AFA8A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06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4ADDC7-5CB7-4A7D-8DDF-2E4233A42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39" y="1239384"/>
            <a:ext cx="11039061" cy="5626187"/>
          </a:xfrm>
        </p:spPr>
        <p:txBody>
          <a:bodyPr>
            <a:normAutofit lnSpcReduction="10000"/>
          </a:bodyPr>
          <a:lstStyle/>
          <a:p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PYOD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en-US" altLang="zh-TW" dirty="0"/>
              <a:t>(</a:t>
            </a:r>
            <a:r>
              <a:rPr lang="en-US" altLang="zh-TW" b="1" dirty="0"/>
              <a:t>prepare your own device and determination, Hwang et al., 2017</a:t>
            </a:r>
            <a:r>
              <a:rPr lang="en-US" altLang="zh-TW" dirty="0"/>
              <a:t>)</a:t>
            </a:r>
            <a:r>
              <a:rPr lang="en-US" altLang="zh-TW" sz="2800" dirty="0"/>
              <a:t>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approach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connects learning in and out of campus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and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lowers pressure of purchasing &amp; maintaining hardware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. </a:t>
            </a:r>
          </a:p>
          <a:p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PYOD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increases learning efficiency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in the classroom. Teachers can use familiar technology to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enrich teaching content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and also stimulate the potential of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high-level cognitive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activities. </a:t>
            </a:r>
          </a:p>
          <a:p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However, PYOD is different from previous learning modes </a:t>
            </a:r>
            <a:r>
              <a:rPr lang="en-US" altLang="zh-TW" sz="2800">
                <a:solidFill>
                  <a:schemeClr val="tx1"/>
                </a:solidFill>
                <a:latin typeface="Abadi" panose="020B0604020104020204" pitchFamily="34" charset="0"/>
              </a:rPr>
              <a:t>for students.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It is important for researchers to understand their views of conducting PYOD mode. </a:t>
            </a:r>
          </a:p>
          <a:p>
            <a:r>
              <a:rPr lang="en-US" altLang="zh-TW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The study adapted the </a:t>
            </a:r>
            <a:r>
              <a:rPr lang="de-DE" altLang="zh-TW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“Self-Efficacy of PYOD Mobile Learning” questionnaire in order </a:t>
            </a:r>
            <a:r>
              <a:rPr lang="en-US" altLang="zh-TW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to explore the impacts of PYOD on mobile learning participation time and self-efficacy of high school teachers and students</a:t>
            </a:r>
            <a:r>
              <a:rPr lang="en-US" altLang="zh-TW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.</a:t>
            </a:r>
            <a:endParaRPr lang="zh-TW" alt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823C433-6248-4966-8AFF-5203DB24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4D4136E7-8B36-43EC-8839-26771E3B2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03" y="0"/>
            <a:ext cx="6328285" cy="701305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3. Research</a:t>
            </a:r>
            <a:r>
              <a:rPr lang="en-US" altLang="zh-TW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purposes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4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0A9018-26CA-48FC-8B09-7E84DD37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86" y="0"/>
            <a:ext cx="6753096" cy="719666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4. Research design(1/3)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19EF40-D9EB-4B09-BCD2-F89DFC6F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134" y="1221022"/>
            <a:ext cx="10893287" cy="563697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rgbClr val="0070C0"/>
                </a:solidFill>
                <a:latin typeface="Arial Black" panose="020B0A04020102020204" pitchFamily="34" charset="0"/>
              </a:rPr>
              <a:t>Participants</a:t>
            </a:r>
            <a:endParaRPr lang="en-US" altLang="zh-TW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Survey responses gathered from 4,374 students and 221 teachers</a:t>
            </a:r>
            <a:r>
              <a:rPr lang="en-US" altLang="zh-TW" sz="2800" dirty="0">
                <a:latin typeface="Abadi" panose="020B0604020104020204" pitchFamily="34" charset="0"/>
              </a:rPr>
              <a:t> </a:t>
            </a:r>
            <a:r>
              <a:rPr lang="en-US" altLang="zh-TW" sz="2800" dirty="0">
                <a:solidFill>
                  <a:srgbClr val="0070C0"/>
                </a:solidFill>
                <a:latin typeface="Abadi" panose="020B0604020104020204" pitchFamily="34" charset="0"/>
              </a:rPr>
              <a:t>for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dirty="0">
                <a:solidFill>
                  <a:srgbClr val="0070C0"/>
                </a:solidFill>
                <a:latin typeface="Abadi" panose="020B0604020104020204" pitchFamily="34" charset="0"/>
              </a:rPr>
              <a:t>Mobile Learning Promotion Program </a:t>
            </a:r>
            <a:r>
              <a:rPr lang="en-US" altLang="zh-TW" sz="2800" dirty="0">
                <a:latin typeface="Abadi" panose="020B0604020104020204" pitchFamily="34" charset="0"/>
              </a:rPr>
              <a:t>in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Taiwan</a:t>
            </a:r>
            <a:r>
              <a:rPr lang="en-US" altLang="zh-TW" sz="2800" dirty="0">
                <a:latin typeface="Abadi" panose="020B0604020104020204" pitchFamily="34" charset="0"/>
              </a:rPr>
              <a:t>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49 high schools </a:t>
            </a:r>
            <a:r>
              <a:rPr lang="en-US" altLang="zh-TW" sz="2800" dirty="0">
                <a:latin typeface="Abadi" panose="020B0604020104020204" pitchFamily="34" charset="0"/>
              </a:rPr>
              <a:t>(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including 26 northern schools, 12 southern schools, 3 eastern schools, and 8 central schools).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The study arranged related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training activities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to ensure students could learn in PYOD mode and teachers could understand appropriate strategies of mobile learning.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The teachers designed PYOD m-learning activities by counseling with the expert-level</a:t>
            </a:r>
            <a:r>
              <a:rPr lang="en-US" altLang="zh-TW" sz="2800" dirty="0">
                <a:latin typeface="Abadi" panose="020B0604020104020204" pitchFamily="34" charset="0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professor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to solve problems in the procedure of introducing PYOD.</a:t>
            </a:r>
            <a:endParaRPr lang="de-DE" altLang="zh-TW" sz="28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C1988DF-4D59-4B87-95D8-86149284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8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C6E9AB0-DFD4-4E9A-BFA0-FB63BF58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55E85A2-3483-42B2-BC61-C5D5222AA605}"/>
              </a:ext>
            </a:extLst>
          </p:cNvPr>
          <p:cNvSpPr txBox="1">
            <a:spLocks/>
          </p:cNvSpPr>
          <p:nvPr/>
        </p:nvSpPr>
        <p:spPr>
          <a:xfrm>
            <a:off x="171487" y="0"/>
            <a:ext cx="6717586" cy="719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4. Research design(2/3)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91BB69CE-1B9E-4AAE-BFBC-1A2B699EA660}"/>
              </a:ext>
            </a:extLst>
          </p:cNvPr>
          <p:cNvSpPr txBox="1">
            <a:spLocks/>
          </p:cNvSpPr>
          <p:nvPr/>
        </p:nvSpPr>
        <p:spPr>
          <a:xfrm>
            <a:off x="1160890" y="1221023"/>
            <a:ext cx="11031110" cy="5636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zh-TW" sz="3200" dirty="0">
                <a:solidFill>
                  <a:srgbClr val="0070C0"/>
                </a:solidFill>
                <a:latin typeface="Arial Black" panose="020B0A04020102020204" pitchFamily="34" charset="0"/>
              </a:rPr>
              <a:t>Measurement Tools</a:t>
            </a:r>
            <a:endParaRPr lang="de-DE" altLang="zh-TW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800" b="1" dirty="0">
                <a:solidFill>
                  <a:srgbClr val="0070C0"/>
                </a:solidFill>
                <a:latin typeface="Abadi" panose="020B0604020104020204" pitchFamily="34" charset="0"/>
              </a:rPr>
              <a:t>Mobile Learning Self-efficacy Questionnaire </a:t>
            </a:r>
            <a:r>
              <a:rPr lang="en-US" altLang="zh-TW" sz="2800" dirty="0">
                <a:solidFill>
                  <a:schemeClr val="tx1"/>
                </a:solidFill>
                <a:latin typeface="Abadi" panose="020B0604020104020204" pitchFamily="34" charset="0"/>
              </a:rPr>
              <a:t>(MLSQ)</a:t>
            </a:r>
            <a:r>
              <a:rPr lang="en-US" altLang="zh-TW" sz="2800" b="1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800" dirty="0">
                <a:latin typeface="Abadi" panose="020B0604020104020204" pitchFamily="34" charset="0"/>
              </a:rPr>
              <a:t>consisted of two questionnaires</a:t>
            </a:r>
            <a:r>
              <a:rPr lang="zh-TW" altLang="en-US" sz="2800" dirty="0">
                <a:latin typeface="Abadi" panose="020B0604020104020204" pitchFamily="34" charset="0"/>
              </a:rPr>
              <a:t>：</a:t>
            </a:r>
            <a:endParaRPr lang="en-US" altLang="zh-TW" sz="2800" dirty="0">
              <a:latin typeface="Abadi" panose="020B0604020104020204" pitchFamily="34" charset="0"/>
            </a:endParaRPr>
          </a:p>
          <a:p>
            <a:pPr marL="1371600" lvl="2" indent="-514350">
              <a:buFont typeface="+mj-lt"/>
              <a:buAutoNum type="arabicParenR"/>
            </a:pPr>
            <a:r>
              <a:rPr lang="en-US" altLang="zh-TW" sz="2400" b="1" dirty="0">
                <a:solidFill>
                  <a:srgbClr val="002060"/>
                </a:solidFill>
                <a:latin typeface="Abadi" panose="020B0604020104020204" pitchFamily="34" charset="0"/>
              </a:rPr>
              <a:t>Scientific Learning Self-efficacy Questionnaire </a:t>
            </a:r>
            <a:r>
              <a:rPr lang="en-US" altLang="zh-TW" sz="2400" b="1" dirty="0">
                <a:latin typeface="Abadi" panose="020B0604020104020204" pitchFamily="34" charset="0"/>
              </a:rPr>
              <a:t>(</a:t>
            </a:r>
            <a:r>
              <a:rPr lang="en-US" altLang="zh-TW" sz="2400" dirty="0">
                <a:latin typeface="Abadi" panose="020B0604020104020204" pitchFamily="34" charset="0"/>
              </a:rPr>
              <a:t>Lin &amp; Tsai, 2013) contained five scales: </a:t>
            </a:r>
          </a:p>
          <a:p>
            <a:pPr marL="1828800" lvl="3" indent="-457200">
              <a:buFont typeface="Wingdings" panose="05000000000000000000" pitchFamily="2" charset="2"/>
              <a:buAutoNum type="circleNumWdWhitePlain"/>
            </a:pPr>
            <a:r>
              <a:rPr lang="en-US" altLang="zh-TW" sz="2400" dirty="0">
                <a:solidFill>
                  <a:srgbClr val="FF0000"/>
                </a:solidFill>
                <a:latin typeface="Abadi" panose="020B0604020104020204" pitchFamily="34" charset="0"/>
              </a:rPr>
              <a:t>conceptual understanding</a:t>
            </a:r>
          </a:p>
          <a:p>
            <a:pPr marL="1828800" lvl="3" indent="-457200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r>
              <a:rPr lang="en-US" altLang="zh-TW" sz="2400" dirty="0">
                <a:solidFill>
                  <a:srgbClr val="FF0000"/>
                </a:solidFill>
                <a:latin typeface="Abadi" panose="020B0604020104020204" pitchFamily="34" charset="0"/>
              </a:rPr>
              <a:t>practical work</a:t>
            </a:r>
          </a:p>
          <a:p>
            <a:pPr marL="1828800" lvl="3" indent="-457200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r>
              <a:rPr lang="en-US" altLang="zh-TW" sz="2400" dirty="0">
                <a:solidFill>
                  <a:srgbClr val="FF0000"/>
                </a:solidFill>
                <a:latin typeface="Abadi" panose="020B0604020104020204" pitchFamily="34" charset="0"/>
              </a:rPr>
              <a:t>high-order cognitive skill</a:t>
            </a:r>
          </a:p>
          <a:p>
            <a:pPr marL="1828800" lvl="3" indent="-457200">
              <a:buFont typeface="Wingdings" panose="05000000000000000000" pitchFamily="2" charset="2"/>
              <a:buAutoNum type="circleNumWdWhitePlain"/>
            </a:pPr>
            <a:r>
              <a:rPr lang="en-US" altLang="zh-TW" sz="2400" dirty="0">
                <a:solidFill>
                  <a:srgbClr val="FF0000"/>
                </a:solidFill>
                <a:latin typeface="Abadi" panose="020B0604020104020204" pitchFamily="34" charset="0"/>
              </a:rPr>
              <a:t>everyday application</a:t>
            </a:r>
          </a:p>
          <a:p>
            <a:pPr marL="1828800" lvl="3" indent="-457200">
              <a:lnSpc>
                <a:spcPct val="110000"/>
              </a:lnSpc>
              <a:buFont typeface="Wingdings" panose="05000000000000000000" pitchFamily="2" charset="2"/>
              <a:buAutoNum type="circleNumWdWhitePlain"/>
            </a:pPr>
            <a:r>
              <a:rPr lang="en-US" altLang="zh-TW" sz="2400" dirty="0">
                <a:solidFill>
                  <a:srgbClr val="FF0000"/>
                </a:solidFill>
                <a:latin typeface="Abadi" panose="020B0604020104020204" pitchFamily="34" charset="0"/>
              </a:rPr>
              <a:t>social communication</a:t>
            </a:r>
          </a:p>
          <a:p>
            <a:pPr marL="1371600" lvl="2" indent="-514350">
              <a:buFont typeface="+mj-lt"/>
              <a:buAutoNum type="arabicParenR"/>
            </a:pPr>
            <a:r>
              <a:rPr lang="en-US" altLang="zh-TW" sz="2400" b="1" dirty="0">
                <a:solidFill>
                  <a:srgbClr val="002060"/>
                </a:solidFill>
                <a:latin typeface="Abadi" panose="020B0604020104020204" pitchFamily="34" charset="0"/>
              </a:rPr>
              <a:t>Motivated Strategies for Learning Questionnaire</a:t>
            </a:r>
            <a:r>
              <a:rPr lang="en-US" altLang="zh-TW" sz="2400" dirty="0">
                <a:solidFill>
                  <a:srgbClr val="002060"/>
                </a:solidFill>
                <a:latin typeface="Abadi" panose="020B0604020104020204" pitchFamily="34" charset="0"/>
              </a:rPr>
              <a:t> </a:t>
            </a:r>
            <a:r>
              <a:rPr lang="en-US" altLang="zh-TW" sz="2400" dirty="0">
                <a:latin typeface="Abadi" panose="020B0604020104020204" pitchFamily="34" charset="0"/>
              </a:rPr>
              <a:t>(Pintrich,1991)</a:t>
            </a:r>
            <a:r>
              <a:rPr lang="en-US" altLang="zh-TW" dirty="0"/>
              <a:t>  </a:t>
            </a:r>
            <a:r>
              <a:rPr lang="en-US" altLang="zh-TW" sz="2400" dirty="0">
                <a:latin typeface="Abadi" panose="020B0604020104020204" pitchFamily="34" charset="0"/>
              </a:rPr>
              <a:t>assess students' </a:t>
            </a:r>
            <a:r>
              <a:rPr lang="en-US" altLang="zh-TW" sz="2400" dirty="0">
                <a:solidFill>
                  <a:srgbClr val="FF0000"/>
                </a:solidFill>
                <a:latin typeface="Abadi" panose="020B0604020104020204" pitchFamily="34" charset="0"/>
              </a:rPr>
              <a:t>self-efficacy </a:t>
            </a:r>
            <a:r>
              <a:rPr lang="en-US" altLang="zh-TW" sz="2400" dirty="0">
                <a:latin typeface="Abadi" panose="020B0604020104020204" pitchFamily="34" charset="0"/>
              </a:rPr>
              <a:t>for learning and performance.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400" dirty="0">
                <a:latin typeface="Abadi" panose="020B0604020104020204" pitchFamily="34" charset="0"/>
              </a:rPr>
              <a:t>MLSQ included 42 question items in five-point Likert scale, a higher average score on the questionnaire indicated a stronger agreement toward mobile learning self-efficacy.</a:t>
            </a:r>
            <a:endParaRPr lang="de-DE" altLang="zh-TW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557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C6956B-D4DD-4650-A412-2037D8F1F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30" y="1152907"/>
            <a:ext cx="11755470" cy="2010344"/>
          </a:xfrm>
        </p:spPr>
        <p:txBody>
          <a:bodyPr>
            <a:normAutofit fontScale="92500"/>
          </a:bodyPr>
          <a:lstStyle/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400" dirty="0"/>
              <a:t>The reliability coefﬁcients (</a:t>
            </a:r>
            <a:r>
              <a:rPr lang="el-GR" altLang="zh-TW" sz="2400" dirty="0"/>
              <a:t>α</a:t>
            </a:r>
            <a:r>
              <a:rPr lang="en-US" altLang="zh-TW" sz="2400" dirty="0"/>
              <a:t>) for Teacher and Student </a:t>
            </a:r>
            <a:r>
              <a:rPr lang="en-US" altLang="zh-TW" sz="2400" b="1" dirty="0"/>
              <a:t>overall scale </a:t>
            </a:r>
            <a:r>
              <a:rPr lang="en-US" altLang="zh-TW" sz="2400" dirty="0"/>
              <a:t>of</a:t>
            </a:r>
            <a:r>
              <a:rPr lang="en-US" altLang="zh-TW" sz="2400" b="1" dirty="0"/>
              <a:t> </a:t>
            </a:r>
            <a:r>
              <a:rPr lang="en-US" altLang="zh-TW" sz="2400" dirty="0"/>
              <a:t>MLSQ in this study were </a:t>
            </a:r>
            <a:r>
              <a:rPr lang="en-US" altLang="zh-TW" sz="2400" b="1" dirty="0">
                <a:solidFill>
                  <a:schemeClr val="tx1"/>
                </a:solidFill>
              </a:rPr>
              <a:t>.977 </a:t>
            </a:r>
            <a:r>
              <a:rPr lang="en-US" altLang="zh-TW" sz="2400" dirty="0"/>
              <a:t>and </a:t>
            </a:r>
            <a:r>
              <a:rPr lang="en-US" altLang="zh-TW" sz="2400" b="1" dirty="0">
                <a:solidFill>
                  <a:schemeClr val="tx1"/>
                </a:solidFill>
              </a:rPr>
              <a:t>.993</a:t>
            </a:r>
            <a:r>
              <a:rPr lang="en-US" altLang="zh-TW" sz="2400" dirty="0"/>
              <a:t>, indicating both teacher and student scores are reliable.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TW" sz="2400" dirty="0"/>
              <a:t>The reliability coefﬁcients (</a:t>
            </a:r>
            <a:r>
              <a:rPr lang="el-GR" altLang="zh-TW" sz="2400" dirty="0"/>
              <a:t>α</a:t>
            </a:r>
            <a:r>
              <a:rPr lang="en-US" altLang="zh-TW" sz="2400" dirty="0"/>
              <a:t>) for teacher and student </a:t>
            </a:r>
            <a:r>
              <a:rPr lang="en-US" altLang="zh-TW" sz="2400" b="1" dirty="0"/>
              <a:t>subscales</a:t>
            </a:r>
            <a:r>
              <a:rPr lang="en-US" altLang="zh-TW" sz="2400" dirty="0"/>
              <a:t> of MLSQ were </a:t>
            </a:r>
            <a:r>
              <a:rPr lang="en-US" altLang="zh-TW" sz="2400" b="1" dirty="0"/>
              <a:t>all higher than .8</a:t>
            </a:r>
            <a:r>
              <a:rPr lang="en-US" altLang="zh-TW" sz="2400" dirty="0"/>
              <a:t>, indicating good internal consistency for each scale.</a:t>
            </a:r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0AD00B-F7AA-400B-AB87-C43CF00D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04078E3-7507-4B8C-A143-E2E63E73FD5C}"/>
              </a:ext>
            </a:extLst>
          </p:cNvPr>
          <p:cNvSpPr txBox="1">
            <a:spLocks/>
          </p:cNvSpPr>
          <p:nvPr/>
        </p:nvSpPr>
        <p:spPr>
          <a:xfrm>
            <a:off x="171487" y="0"/>
            <a:ext cx="6717586" cy="719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4. Research design(3/3)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A74864C-8BFF-4D80-B769-4759EB903D34}"/>
              </a:ext>
            </a:extLst>
          </p:cNvPr>
          <p:cNvSpPr/>
          <p:nvPr/>
        </p:nvSpPr>
        <p:spPr>
          <a:xfrm>
            <a:off x="2192758" y="3152001"/>
            <a:ext cx="87681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A summary of the reliability analysis of the subscales of teacher-student </a:t>
            </a:r>
            <a:r>
              <a:rPr lang="en-US" altLang="zh-TW" sz="1200" dirty="0"/>
              <a:t>mobile</a:t>
            </a:r>
            <a:r>
              <a:rPr lang="zh-TW" altLang="en-US" sz="1200" dirty="0"/>
              <a:t> learning self-efficacy</a:t>
            </a:r>
          </a:p>
        </p:txBody>
      </p:sp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4EC970D5-8A4E-40C7-8CC1-0E3DD657E9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261787"/>
              </p:ext>
            </p:extLst>
          </p:nvPr>
        </p:nvGraphicFramePr>
        <p:xfrm>
          <a:off x="1655853" y="3429001"/>
          <a:ext cx="8558074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" name="Document" r:id="rId3" imgW="6120457" imgH="3962302" progId="Word.Document.12">
                  <p:embed/>
                </p:oleObj>
              </mc:Choice>
              <mc:Fallback>
                <p:oleObj name="Document" r:id="rId3" imgW="6120457" imgH="39623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5853" y="3429001"/>
                        <a:ext cx="8558074" cy="3429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1640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904278-B08D-4483-8946-D130D658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59" y="0"/>
            <a:ext cx="3782737" cy="662126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5. Results(1/6)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4AFADE-6EE9-4579-BA81-1C2B82CA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6BAE028-AB37-4C1D-B51F-F15F72A93535}"/>
              </a:ext>
            </a:extLst>
          </p:cNvPr>
          <p:cNvSpPr txBox="1">
            <a:spLocks/>
          </p:cNvSpPr>
          <p:nvPr/>
        </p:nvSpPr>
        <p:spPr>
          <a:xfrm>
            <a:off x="1571923" y="683581"/>
            <a:ext cx="10402421" cy="469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Descriptive statistical analysis of teachers’ background(1/2)</a:t>
            </a:r>
            <a:endParaRPr lang="zh-TW" altLang="en-US" sz="2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4" name="圖表 13">
            <a:extLst>
              <a:ext uri="{FF2B5EF4-FFF2-40B4-BE49-F238E27FC236}">
                <a16:creationId xmlns:a16="http://schemas.microsoft.com/office/drawing/2014/main" id="{342004B5-1182-479E-978D-D432B21779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460242"/>
              </p:ext>
            </p:extLst>
          </p:nvPr>
        </p:nvGraphicFramePr>
        <p:xfrm>
          <a:off x="194460" y="1216242"/>
          <a:ext cx="3587428" cy="2773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圖表 14">
            <a:extLst>
              <a:ext uri="{FF2B5EF4-FFF2-40B4-BE49-F238E27FC236}">
                <a16:creationId xmlns:a16="http://schemas.microsoft.com/office/drawing/2014/main" id="{54ABB7E9-BADE-478F-A9DF-FE54B0B1EA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982119"/>
              </p:ext>
            </p:extLst>
          </p:nvPr>
        </p:nvGraphicFramePr>
        <p:xfrm>
          <a:off x="3781887" y="1207363"/>
          <a:ext cx="4178376" cy="278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圖表 15">
            <a:extLst>
              <a:ext uri="{FF2B5EF4-FFF2-40B4-BE49-F238E27FC236}">
                <a16:creationId xmlns:a16="http://schemas.microsoft.com/office/drawing/2014/main" id="{C87A2322-4CDA-4E9F-9646-ED49A6941A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331571"/>
              </p:ext>
            </p:extLst>
          </p:nvPr>
        </p:nvGraphicFramePr>
        <p:xfrm>
          <a:off x="7960264" y="1207363"/>
          <a:ext cx="4231736" cy="278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6CA091D3-60F5-4018-A11F-C46E2872C4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230256"/>
              </p:ext>
            </p:extLst>
          </p:nvPr>
        </p:nvGraphicFramePr>
        <p:xfrm>
          <a:off x="194461" y="3990211"/>
          <a:ext cx="3587428" cy="2867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圖表 8">
            <a:extLst>
              <a:ext uri="{FF2B5EF4-FFF2-40B4-BE49-F238E27FC236}">
                <a16:creationId xmlns:a16="http://schemas.microsoft.com/office/drawing/2014/main" id="{0017EEB1-D4BE-425D-9EC3-7865AF9C6F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202196"/>
              </p:ext>
            </p:extLst>
          </p:nvPr>
        </p:nvGraphicFramePr>
        <p:xfrm>
          <a:off x="3781888" y="3989906"/>
          <a:ext cx="8410112" cy="286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664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4AFADE-6EE9-4579-BA81-1C2B82CA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16E8653-56CD-49D1-9E03-2892C39DAF20}"/>
              </a:ext>
            </a:extLst>
          </p:cNvPr>
          <p:cNvSpPr txBox="1">
            <a:spLocks/>
          </p:cNvSpPr>
          <p:nvPr/>
        </p:nvSpPr>
        <p:spPr>
          <a:xfrm>
            <a:off x="1482571" y="679998"/>
            <a:ext cx="10629530" cy="5806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Descriptive statistical analysis of teachers’ background(2/2)</a:t>
            </a:r>
            <a:endParaRPr lang="zh-TW" altLang="en-US" sz="2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DE75FD3B-E5C9-448D-BDE7-03A547FDDC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378050"/>
              </p:ext>
            </p:extLst>
          </p:nvPr>
        </p:nvGraphicFramePr>
        <p:xfrm>
          <a:off x="155512" y="1208161"/>
          <a:ext cx="4116964" cy="564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圖表 7">
            <a:extLst>
              <a:ext uri="{FF2B5EF4-FFF2-40B4-BE49-F238E27FC236}">
                <a16:creationId xmlns:a16="http://schemas.microsoft.com/office/drawing/2014/main" id="{61A57757-B252-4115-80EF-29EAA957EB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14904"/>
              </p:ext>
            </p:extLst>
          </p:nvPr>
        </p:nvGraphicFramePr>
        <p:xfrm>
          <a:off x="4287914" y="1208161"/>
          <a:ext cx="4021585" cy="564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圖表 8">
            <a:extLst>
              <a:ext uri="{FF2B5EF4-FFF2-40B4-BE49-F238E27FC236}">
                <a16:creationId xmlns:a16="http://schemas.microsoft.com/office/drawing/2014/main" id="{DEFD2ABC-9BBE-4B9A-B98A-87E710C752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971616"/>
              </p:ext>
            </p:extLst>
          </p:nvPr>
        </p:nvGraphicFramePr>
        <p:xfrm>
          <a:off x="8309498" y="1208160"/>
          <a:ext cx="3882501" cy="564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標題 1">
            <a:extLst>
              <a:ext uri="{FF2B5EF4-FFF2-40B4-BE49-F238E27FC236}">
                <a16:creationId xmlns:a16="http://schemas.microsoft.com/office/drawing/2014/main" id="{167BADE6-1F69-48F5-81FB-30B07071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59" y="0"/>
            <a:ext cx="3782737" cy="662126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5. Results(2/6)</a:t>
            </a:r>
            <a:endParaRPr lang="zh-TW" altLang="en-US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45002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7786</TotalTime>
  <Words>1290</Words>
  <Application>Microsoft Office PowerPoint</Application>
  <PresentationFormat>寬螢幕</PresentationFormat>
  <Paragraphs>170</Paragraphs>
  <Slides>15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30" baseType="lpstr">
      <vt:lpstr>微軟正黑體</vt:lpstr>
      <vt:lpstr>新細明體</vt:lpstr>
      <vt:lpstr>標楷體</vt:lpstr>
      <vt:lpstr>Abadi</vt:lpstr>
      <vt:lpstr>Arial</vt:lpstr>
      <vt:lpstr>Arial Black</vt:lpstr>
      <vt:lpstr>Arial Rounded MT Bold</vt:lpstr>
      <vt:lpstr>Calibri</vt:lpstr>
      <vt:lpstr>Century Gothic</vt:lpstr>
      <vt:lpstr>Comic Sans MS</vt:lpstr>
      <vt:lpstr>Times New Roman</vt:lpstr>
      <vt:lpstr>Wingdings</vt:lpstr>
      <vt:lpstr>Wingdings 3</vt:lpstr>
      <vt:lpstr>絲縷</vt:lpstr>
      <vt:lpstr>Document</vt:lpstr>
      <vt:lpstr>Impacts of The Prepare Your Own Device and Determination (PYOD) Approach on Mobile Learning Participation Time and Self-efficacy of High School Teachers and Students</vt:lpstr>
      <vt:lpstr>1. Abstract </vt:lpstr>
      <vt:lpstr>2. Background</vt:lpstr>
      <vt:lpstr>3. Research purposes</vt:lpstr>
      <vt:lpstr>4. Research design(1/3)</vt:lpstr>
      <vt:lpstr>PowerPoint 簡報</vt:lpstr>
      <vt:lpstr>PowerPoint 簡報</vt:lpstr>
      <vt:lpstr>5. Results(1/6)</vt:lpstr>
      <vt:lpstr>5. Results(2/6)</vt:lpstr>
      <vt:lpstr>5. Results(3/6)</vt:lpstr>
      <vt:lpstr>Teachers’ and Students’ Basic Information Summary</vt:lpstr>
      <vt:lpstr>Impacts of PYOD mode on students’ and teachers’ mobile learning self-efficacy</vt:lpstr>
      <vt:lpstr>5. Results(6/6)</vt:lpstr>
      <vt:lpstr>6. Conclusions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the prepare your own device and determination (PYOD) approach on mobile learning participation time and self-efficacy of high school teachers and students</dc:title>
  <dc:creator>鍾靜蓉</dc:creator>
  <cp:lastModifiedBy>靜蓉 鍾</cp:lastModifiedBy>
  <cp:revision>1020</cp:revision>
  <dcterms:created xsi:type="dcterms:W3CDTF">2018-03-30T03:20:23Z</dcterms:created>
  <dcterms:modified xsi:type="dcterms:W3CDTF">2018-05-23T01:32:06Z</dcterms:modified>
</cp:coreProperties>
</file>