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6"/>
  </p:notesMasterIdLst>
  <p:sldIdLst>
    <p:sldId id="340" r:id="rId2"/>
    <p:sldId id="256" r:id="rId3"/>
    <p:sldId id="307" r:id="rId4"/>
    <p:sldId id="283" r:id="rId5"/>
    <p:sldId id="320" r:id="rId6"/>
    <p:sldId id="316" r:id="rId7"/>
    <p:sldId id="321" r:id="rId8"/>
    <p:sldId id="309" r:id="rId9"/>
    <p:sldId id="318" r:id="rId10"/>
    <p:sldId id="319" r:id="rId11"/>
    <p:sldId id="322" r:id="rId12"/>
    <p:sldId id="333" r:id="rId13"/>
    <p:sldId id="323" r:id="rId14"/>
    <p:sldId id="324" r:id="rId15"/>
    <p:sldId id="330" r:id="rId16"/>
    <p:sldId id="293" r:id="rId17"/>
    <p:sldId id="314" r:id="rId18"/>
    <p:sldId id="334" r:id="rId19"/>
    <p:sldId id="327" r:id="rId20"/>
    <p:sldId id="328" r:id="rId21"/>
    <p:sldId id="329" r:id="rId22"/>
    <p:sldId id="335" r:id="rId23"/>
    <p:sldId id="336" r:id="rId24"/>
    <p:sldId id="31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1" d="100"/>
          <a:sy n="101" d="100"/>
        </p:scale>
        <p:origin x="-102" y="-108"/>
      </p:cViewPr>
      <p:guideLst>
        <p:guide orient="horz" pos="2160"/>
        <p:guide pos="2880"/>
      </p:guideLst>
    </p:cSldViewPr>
  </p:slideViewPr>
  <p:notesTextViewPr>
    <p:cViewPr>
      <p:scale>
        <a:sx n="1" d="1"/>
        <a:sy n="1" d="1"/>
      </p:scale>
      <p:origin x="0" y="0"/>
    </p:cViewPr>
  </p:notesTextViewPr>
  <p:sorterViewPr>
    <p:cViewPr>
      <p:scale>
        <a:sx n="100" d="100"/>
        <a:sy n="100" d="100"/>
      </p:scale>
      <p:origin x="0" y="29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dLbls>
          <c:showLegendKey val="0"/>
          <c:showVal val="0"/>
          <c:showCatName val="0"/>
          <c:showSerName val="0"/>
          <c:showPercent val="0"/>
          <c:showBubbleSize val="0"/>
          <c:showLeaderLines val="0"/>
        </c:dLbls>
        <c:firstSliceAng val="0"/>
        <c:holeSize val="50"/>
      </c:doughnutChart>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C63C7D-0E0F-4986-9F05-E114620140E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8E0A0811-3424-413A-8A0E-0D66D5185B13}">
      <dgm:prSet phldrT="[Text]" custT="1"/>
      <dgm:spPr>
        <a:solidFill>
          <a:schemeClr val="accent1">
            <a:lumMod val="75000"/>
          </a:schemeClr>
        </a:solidFill>
      </dgm:spPr>
      <dgm:t>
        <a:bodyPr/>
        <a:lstStyle/>
        <a:p>
          <a:r>
            <a:rPr lang="en-US" sz="3200" dirty="0">
              <a:latin typeface="Arial Rounded MT Bold" panose="020F0704030504030204" pitchFamily="34" charset="0"/>
            </a:rPr>
            <a:t>Introduction</a:t>
          </a:r>
        </a:p>
      </dgm:t>
    </dgm:pt>
    <dgm:pt modelId="{43A44890-0D4E-4E9F-9378-27C7E29BD840}" type="parTrans" cxnId="{66294864-D61F-42D1-94A9-4C618AC5F9B1}">
      <dgm:prSet/>
      <dgm:spPr/>
      <dgm:t>
        <a:bodyPr/>
        <a:lstStyle/>
        <a:p>
          <a:endParaRPr lang="en-US"/>
        </a:p>
      </dgm:t>
    </dgm:pt>
    <dgm:pt modelId="{CB7BAA80-2A59-4D12-88DF-E2B08B814225}" type="sibTrans" cxnId="{66294864-D61F-42D1-94A9-4C618AC5F9B1}">
      <dgm:prSet/>
      <dgm:spPr/>
      <dgm:t>
        <a:bodyPr/>
        <a:lstStyle/>
        <a:p>
          <a:endParaRPr lang="en-US" dirty="0"/>
        </a:p>
      </dgm:t>
    </dgm:pt>
    <dgm:pt modelId="{AE7595FD-4D2D-49F8-B17F-C31722807A85}">
      <dgm:prSet phldrT="[Text]" custT="1"/>
      <dgm:spPr>
        <a:solidFill>
          <a:schemeClr val="accent1">
            <a:lumMod val="75000"/>
          </a:schemeClr>
        </a:solidFill>
      </dgm:spPr>
      <dgm:t>
        <a:bodyPr/>
        <a:lstStyle/>
        <a:p>
          <a:r>
            <a:rPr lang="en-US" sz="3200" dirty="0">
              <a:latin typeface="Arial Rounded MT Bold" panose="020F0704030504030204" pitchFamily="34" charset="0"/>
            </a:rPr>
            <a:t>Literature Review</a:t>
          </a:r>
        </a:p>
      </dgm:t>
    </dgm:pt>
    <dgm:pt modelId="{42397620-407E-4217-A093-3303C99347EC}" type="parTrans" cxnId="{4F29942C-A968-46CC-A8A9-7EB1D0CECE36}">
      <dgm:prSet/>
      <dgm:spPr/>
      <dgm:t>
        <a:bodyPr/>
        <a:lstStyle/>
        <a:p>
          <a:endParaRPr lang="en-US"/>
        </a:p>
      </dgm:t>
    </dgm:pt>
    <dgm:pt modelId="{4314C0FD-EC4F-40C0-B7CD-8B538657D9F1}" type="sibTrans" cxnId="{4F29942C-A968-46CC-A8A9-7EB1D0CECE36}">
      <dgm:prSet/>
      <dgm:spPr/>
      <dgm:t>
        <a:bodyPr/>
        <a:lstStyle/>
        <a:p>
          <a:endParaRPr lang="en-US" dirty="0"/>
        </a:p>
      </dgm:t>
    </dgm:pt>
    <dgm:pt modelId="{3353A71E-9DA9-4262-AACB-773F082F79BC}">
      <dgm:prSet phldrT="[Text]" custT="1"/>
      <dgm:spPr>
        <a:solidFill>
          <a:schemeClr val="accent1">
            <a:lumMod val="75000"/>
          </a:schemeClr>
        </a:solidFill>
      </dgm:spPr>
      <dgm:t>
        <a:bodyPr/>
        <a:lstStyle/>
        <a:p>
          <a:r>
            <a:rPr lang="en-US" sz="3200" dirty="0">
              <a:latin typeface="Arial Rounded MT Bold" panose="020F0704030504030204" pitchFamily="34" charset="0"/>
            </a:rPr>
            <a:t>Method</a:t>
          </a:r>
        </a:p>
      </dgm:t>
    </dgm:pt>
    <dgm:pt modelId="{FA4FD952-FD9B-4C4B-8286-03C898FF6667}" type="parTrans" cxnId="{56EF27F4-54D4-411E-9069-3D47BE3EEFD2}">
      <dgm:prSet/>
      <dgm:spPr/>
      <dgm:t>
        <a:bodyPr/>
        <a:lstStyle/>
        <a:p>
          <a:endParaRPr lang="en-US"/>
        </a:p>
      </dgm:t>
    </dgm:pt>
    <dgm:pt modelId="{3B6B9414-A44D-4D08-B1FC-37BB911A490B}" type="sibTrans" cxnId="{56EF27F4-54D4-411E-9069-3D47BE3EEFD2}">
      <dgm:prSet/>
      <dgm:spPr/>
      <dgm:t>
        <a:bodyPr/>
        <a:lstStyle/>
        <a:p>
          <a:endParaRPr lang="en-US" dirty="0"/>
        </a:p>
      </dgm:t>
    </dgm:pt>
    <dgm:pt modelId="{907C0ACB-08DC-491C-A95A-EC742AA6FEFF}">
      <dgm:prSet custT="1"/>
      <dgm:spPr>
        <a:solidFill>
          <a:schemeClr val="accent1">
            <a:lumMod val="75000"/>
          </a:schemeClr>
        </a:solidFill>
      </dgm:spPr>
      <dgm:t>
        <a:bodyPr/>
        <a:lstStyle/>
        <a:p>
          <a:r>
            <a:rPr lang="en-US" sz="3200" dirty="0">
              <a:latin typeface="Arial Rounded MT Bold" panose="020F0704030504030204" pitchFamily="34" charset="0"/>
            </a:rPr>
            <a:t>Results and Discussion</a:t>
          </a:r>
        </a:p>
      </dgm:t>
    </dgm:pt>
    <dgm:pt modelId="{8D2F8080-77A2-4FBE-AD8F-898075006118}" type="parTrans" cxnId="{12F27E86-D2A6-4917-8E14-31E68F4FB1F1}">
      <dgm:prSet/>
      <dgm:spPr/>
      <dgm:t>
        <a:bodyPr/>
        <a:lstStyle/>
        <a:p>
          <a:endParaRPr lang="en-US"/>
        </a:p>
      </dgm:t>
    </dgm:pt>
    <dgm:pt modelId="{AF5D1F8E-59A2-40A9-BDA2-759C4B1B2019}" type="sibTrans" cxnId="{12F27E86-D2A6-4917-8E14-31E68F4FB1F1}">
      <dgm:prSet/>
      <dgm:spPr/>
      <dgm:t>
        <a:bodyPr/>
        <a:lstStyle/>
        <a:p>
          <a:endParaRPr lang="en-US" dirty="0"/>
        </a:p>
      </dgm:t>
    </dgm:pt>
    <dgm:pt modelId="{92DF4CFB-6F59-47E9-B337-63671078FC39}">
      <dgm:prSet/>
      <dgm:spPr>
        <a:solidFill>
          <a:schemeClr val="accent1">
            <a:lumMod val="75000"/>
          </a:schemeClr>
        </a:solidFill>
      </dgm:spPr>
      <dgm:t>
        <a:bodyPr/>
        <a:lstStyle/>
        <a:p>
          <a:r>
            <a:rPr lang="en-US" dirty="0">
              <a:latin typeface="Arial Rounded MT Bold" panose="020F0704030504030204" pitchFamily="34" charset="0"/>
            </a:rPr>
            <a:t>Conclusion</a:t>
          </a:r>
        </a:p>
      </dgm:t>
    </dgm:pt>
    <dgm:pt modelId="{C04F910E-499A-4811-9FBF-83CB429F0F9F}" type="parTrans" cxnId="{8ED012C3-64A8-4960-8F37-7395EDF74820}">
      <dgm:prSet/>
      <dgm:spPr/>
      <dgm:t>
        <a:bodyPr/>
        <a:lstStyle/>
        <a:p>
          <a:endParaRPr lang="en-US"/>
        </a:p>
      </dgm:t>
    </dgm:pt>
    <dgm:pt modelId="{5523A44B-0F4C-459F-BA0F-7BEC06CE8A11}" type="sibTrans" cxnId="{8ED012C3-64A8-4960-8F37-7395EDF74820}">
      <dgm:prSet/>
      <dgm:spPr/>
      <dgm:t>
        <a:bodyPr/>
        <a:lstStyle/>
        <a:p>
          <a:endParaRPr lang="en-US"/>
        </a:p>
      </dgm:t>
    </dgm:pt>
    <dgm:pt modelId="{09DAE64D-EC2A-4E77-9AA0-025EB9DDAD3B}">
      <dgm:prSet/>
      <dgm:spPr>
        <a:solidFill>
          <a:schemeClr val="accent1">
            <a:lumMod val="75000"/>
          </a:schemeClr>
        </a:solidFill>
      </dgm:spPr>
      <dgm:t>
        <a:bodyPr/>
        <a:lstStyle/>
        <a:p>
          <a:endParaRPr lang="en-US"/>
        </a:p>
      </dgm:t>
    </dgm:pt>
    <dgm:pt modelId="{4801B7EC-25F9-46FB-86AD-FACFDB1078BB}" type="parTrans" cxnId="{AF3AABE6-E9B2-4308-9B88-FAFBB571042D}">
      <dgm:prSet/>
      <dgm:spPr/>
      <dgm:t>
        <a:bodyPr/>
        <a:lstStyle/>
        <a:p>
          <a:endParaRPr lang="en-US"/>
        </a:p>
      </dgm:t>
    </dgm:pt>
    <dgm:pt modelId="{E189BC24-A78C-4040-A2E9-832E81BEF2A1}" type="sibTrans" cxnId="{AF3AABE6-E9B2-4308-9B88-FAFBB571042D}">
      <dgm:prSet/>
      <dgm:spPr/>
      <dgm:t>
        <a:bodyPr/>
        <a:lstStyle/>
        <a:p>
          <a:endParaRPr lang="en-US"/>
        </a:p>
      </dgm:t>
    </dgm:pt>
    <dgm:pt modelId="{0D2D0259-8894-4AE3-B959-2468E0674268}" type="pres">
      <dgm:prSet presAssocID="{4BC63C7D-0E0F-4986-9F05-E114620140E7}" presName="outerComposite" presStyleCnt="0">
        <dgm:presLayoutVars>
          <dgm:chMax val="5"/>
          <dgm:dir/>
          <dgm:resizeHandles val="exact"/>
        </dgm:presLayoutVars>
      </dgm:prSet>
      <dgm:spPr/>
      <dgm:t>
        <a:bodyPr/>
        <a:lstStyle/>
        <a:p>
          <a:endParaRPr lang="en-US"/>
        </a:p>
      </dgm:t>
    </dgm:pt>
    <dgm:pt modelId="{0EA2B321-D362-40A1-A697-009BA75775D1}" type="pres">
      <dgm:prSet presAssocID="{4BC63C7D-0E0F-4986-9F05-E114620140E7}" presName="dummyMaxCanvas" presStyleCnt="0">
        <dgm:presLayoutVars/>
      </dgm:prSet>
      <dgm:spPr/>
    </dgm:pt>
    <dgm:pt modelId="{5305D6B3-3B33-4902-87C8-EBEAF4E2B047}" type="pres">
      <dgm:prSet presAssocID="{4BC63C7D-0E0F-4986-9F05-E114620140E7}" presName="FiveNodes_1" presStyleLbl="node1" presStyleIdx="0" presStyleCnt="5" custLinFactNeighborX="583">
        <dgm:presLayoutVars>
          <dgm:bulletEnabled val="1"/>
        </dgm:presLayoutVars>
      </dgm:prSet>
      <dgm:spPr/>
      <dgm:t>
        <a:bodyPr/>
        <a:lstStyle/>
        <a:p>
          <a:endParaRPr lang="en-US"/>
        </a:p>
      </dgm:t>
    </dgm:pt>
    <dgm:pt modelId="{22222479-F8CE-4AF7-AF92-EB4941D73031}" type="pres">
      <dgm:prSet presAssocID="{4BC63C7D-0E0F-4986-9F05-E114620140E7}" presName="FiveNodes_2" presStyleLbl="node1" presStyleIdx="1" presStyleCnt="5">
        <dgm:presLayoutVars>
          <dgm:bulletEnabled val="1"/>
        </dgm:presLayoutVars>
      </dgm:prSet>
      <dgm:spPr/>
      <dgm:t>
        <a:bodyPr/>
        <a:lstStyle/>
        <a:p>
          <a:endParaRPr lang="en-US"/>
        </a:p>
      </dgm:t>
    </dgm:pt>
    <dgm:pt modelId="{64546B80-9869-4D91-8933-9F526179337A}" type="pres">
      <dgm:prSet presAssocID="{4BC63C7D-0E0F-4986-9F05-E114620140E7}" presName="FiveNodes_3" presStyleLbl="node1" presStyleIdx="2" presStyleCnt="5" custLinFactNeighborX="24" custLinFactNeighborY="397">
        <dgm:presLayoutVars>
          <dgm:bulletEnabled val="1"/>
        </dgm:presLayoutVars>
      </dgm:prSet>
      <dgm:spPr/>
      <dgm:t>
        <a:bodyPr/>
        <a:lstStyle/>
        <a:p>
          <a:endParaRPr lang="en-US"/>
        </a:p>
      </dgm:t>
    </dgm:pt>
    <dgm:pt modelId="{F7DCA5C1-66F0-4304-AC3F-A841C85870E5}" type="pres">
      <dgm:prSet presAssocID="{4BC63C7D-0E0F-4986-9F05-E114620140E7}" presName="FiveNodes_4" presStyleLbl="node1" presStyleIdx="3" presStyleCnt="5" custLinFactNeighborX="76" custLinFactNeighborY="-4365">
        <dgm:presLayoutVars>
          <dgm:bulletEnabled val="1"/>
        </dgm:presLayoutVars>
      </dgm:prSet>
      <dgm:spPr/>
      <dgm:t>
        <a:bodyPr/>
        <a:lstStyle/>
        <a:p>
          <a:endParaRPr lang="en-US"/>
        </a:p>
      </dgm:t>
    </dgm:pt>
    <dgm:pt modelId="{6935991C-8211-4E15-AF1C-3188AE5690B4}" type="pres">
      <dgm:prSet presAssocID="{4BC63C7D-0E0F-4986-9F05-E114620140E7}" presName="FiveNodes_5" presStyleLbl="node1" presStyleIdx="4" presStyleCnt="5" custLinFactNeighborX="631" custLinFactNeighborY="-9127">
        <dgm:presLayoutVars>
          <dgm:bulletEnabled val="1"/>
        </dgm:presLayoutVars>
      </dgm:prSet>
      <dgm:spPr/>
      <dgm:t>
        <a:bodyPr/>
        <a:lstStyle/>
        <a:p>
          <a:endParaRPr lang="en-US"/>
        </a:p>
      </dgm:t>
    </dgm:pt>
    <dgm:pt modelId="{33B12009-1215-4276-B9A8-ADCA0466A03D}" type="pres">
      <dgm:prSet presAssocID="{4BC63C7D-0E0F-4986-9F05-E114620140E7}" presName="FiveConn_1-2" presStyleLbl="fgAccFollowNode1" presStyleIdx="0" presStyleCnt="4">
        <dgm:presLayoutVars>
          <dgm:bulletEnabled val="1"/>
        </dgm:presLayoutVars>
      </dgm:prSet>
      <dgm:spPr/>
      <dgm:t>
        <a:bodyPr/>
        <a:lstStyle/>
        <a:p>
          <a:endParaRPr lang="en-US"/>
        </a:p>
      </dgm:t>
    </dgm:pt>
    <dgm:pt modelId="{BA63564F-E08B-4D53-80AE-D0F4F935C7B6}" type="pres">
      <dgm:prSet presAssocID="{4BC63C7D-0E0F-4986-9F05-E114620140E7}" presName="FiveConn_2-3" presStyleLbl="fgAccFollowNode1" presStyleIdx="1" presStyleCnt="4">
        <dgm:presLayoutVars>
          <dgm:bulletEnabled val="1"/>
        </dgm:presLayoutVars>
      </dgm:prSet>
      <dgm:spPr/>
      <dgm:t>
        <a:bodyPr/>
        <a:lstStyle/>
        <a:p>
          <a:endParaRPr lang="en-US"/>
        </a:p>
      </dgm:t>
    </dgm:pt>
    <dgm:pt modelId="{4C408337-7716-4DAD-80D1-DD8DBD9062E9}" type="pres">
      <dgm:prSet presAssocID="{4BC63C7D-0E0F-4986-9F05-E114620140E7}" presName="FiveConn_3-4" presStyleLbl="fgAccFollowNode1" presStyleIdx="2" presStyleCnt="4">
        <dgm:presLayoutVars>
          <dgm:bulletEnabled val="1"/>
        </dgm:presLayoutVars>
      </dgm:prSet>
      <dgm:spPr/>
      <dgm:t>
        <a:bodyPr/>
        <a:lstStyle/>
        <a:p>
          <a:endParaRPr lang="en-US"/>
        </a:p>
      </dgm:t>
    </dgm:pt>
    <dgm:pt modelId="{E75BD043-FF85-494E-8347-43043C988503}" type="pres">
      <dgm:prSet presAssocID="{4BC63C7D-0E0F-4986-9F05-E114620140E7}" presName="FiveConn_4-5" presStyleLbl="fgAccFollowNode1" presStyleIdx="3" presStyleCnt="4">
        <dgm:presLayoutVars>
          <dgm:bulletEnabled val="1"/>
        </dgm:presLayoutVars>
      </dgm:prSet>
      <dgm:spPr/>
      <dgm:t>
        <a:bodyPr/>
        <a:lstStyle/>
        <a:p>
          <a:endParaRPr lang="en-US"/>
        </a:p>
      </dgm:t>
    </dgm:pt>
    <dgm:pt modelId="{7999D950-B84B-4DE1-91F7-EA93C87B4B2B}" type="pres">
      <dgm:prSet presAssocID="{4BC63C7D-0E0F-4986-9F05-E114620140E7}" presName="FiveNodes_1_text" presStyleLbl="node1" presStyleIdx="4" presStyleCnt="5">
        <dgm:presLayoutVars>
          <dgm:bulletEnabled val="1"/>
        </dgm:presLayoutVars>
      </dgm:prSet>
      <dgm:spPr/>
      <dgm:t>
        <a:bodyPr/>
        <a:lstStyle/>
        <a:p>
          <a:endParaRPr lang="en-US"/>
        </a:p>
      </dgm:t>
    </dgm:pt>
    <dgm:pt modelId="{A6EF65AF-F5E2-4AF9-BD2E-8A8F41EF3DAB}" type="pres">
      <dgm:prSet presAssocID="{4BC63C7D-0E0F-4986-9F05-E114620140E7}" presName="FiveNodes_2_text" presStyleLbl="node1" presStyleIdx="4" presStyleCnt="5">
        <dgm:presLayoutVars>
          <dgm:bulletEnabled val="1"/>
        </dgm:presLayoutVars>
      </dgm:prSet>
      <dgm:spPr/>
      <dgm:t>
        <a:bodyPr/>
        <a:lstStyle/>
        <a:p>
          <a:endParaRPr lang="en-US"/>
        </a:p>
      </dgm:t>
    </dgm:pt>
    <dgm:pt modelId="{E6DA15F9-35C4-42CF-B1E8-20CD42D037E5}" type="pres">
      <dgm:prSet presAssocID="{4BC63C7D-0E0F-4986-9F05-E114620140E7}" presName="FiveNodes_3_text" presStyleLbl="node1" presStyleIdx="4" presStyleCnt="5">
        <dgm:presLayoutVars>
          <dgm:bulletEnabled val="1"/>
        </dgm:presLayoutVars>
      </dgm:prSet>
      <dgm:spPr/>
      <dgm:t>
        <a:bodyPr/>
        <a:lstStyle/>
        <a:p>
          <a:endParaRPr lang="en-US"/>
        </a:p>
      </dgm:t>
    </dgm:pt>
    <dgm:pt modelId="{9C0C24E4-3C97-4B5D-9CE9-CBE2313536E5}" type="pres">
      <dgm:prSet presAssocID="{4BC63C7D-0E0F-4986-9F05-E114620140E7}" presName="FiveNodes_4_text" presStyleLbl="node1" presStyleIdx="4" presStyleCnt="5">
        <dgm:presLayoutVars>
          <dgm:bulletEnabled val="1"/>
        </dgm:presLayoutVars>
      </dgm:prSet>
      <dgm:spPr/>
      <dgm:t>
        <a:bodyPr/>
        <a:lstStyle/>
        <a:p>
          <a:endParaRPr lang="en-US"/>
        </a:p>
      </dgm:t>
    </dgm:pt>
    <dgm:pt modelId="{5139B153-1D8A-4194-96A6-5550B0EF0CCF}" type="pres">
      <dgm:prSet presAssocID="{4BC63C7D-0E0F-4986-9F05-E114620140E7}" presName="FiveNodes_5_text" presStyleLbl="node1" presStyleIdx="4" presStyleCnt="5">
        <dgm:presLayoutVars>
          <dgm:bulletEnabled val="1"/>
        </dgm:presLayoutVars>
      </dgm:prSet>
      <dgm:spPr/>
      <dgm:t>
        <a:bodyPr/>
        <a:lstStyle/>
        <a:p>
          <a:endParaRPr lang="en-US"/>
        </a:p>
      </dgm:t>
    </dgm:pt>
  </dgm:ptLst>
  <dgm:cxnLst>
    <dgm:cxn modelId="{FD90B029-A366-4BC4-91BA-5C553824B60D}" type="presOf" srcId="{4BC63C7D-0E0F-4986-9F05-E114620140E7}" destId="{0D2D0259-8894-4AE3-B959-2468E0674268}" srcOrd="0" destOrd="0" presId="urn:microsoft.com/office/officeart/2005/8/layout/vProcess5"/>
    <dgm:cxn modelId="{56EF27F4-54D4-411E-9069-3D47BE3EEFD2}" srcId="{4BC63C7D-0E0F-4986-9F05-E114620140E7}" destId="{3353A71E-9DA9-4262-AACB-773F082F79BC}" srcOrd="2" destOrd="0" parTransId="{FA4FD952-FD9B-4C4B-8286-03C898FF6667}" sibTransId="{3B6B9414-A44D-4D08-B1FC-37BB911A490B}"/>
    <dgm:cxn modelId="{DFDF0BEA-FD2F-4F31-A837-F1F8C8834A52}" type="presOf" srcId="{8E0A0811-3424-413A-8A0E-0D66D5185B13}" destId="{5305D6B3-3B33-4902-87C8-EBEAF4E2B047}" srcOrd="0" destOrd="0" presId="urn:microsoft.com/office/officeart/2005/8/layout/vProcess5"/>
    <dgm:cxn modelId="{AF3AABE6-E9B2-4308-9B88-FAFBB571042D}" srcId="{4BC63C7D-0E0F-4986-9F05-E114620140E7}" destId="{09DAE64D-EC2A-4E77-9AA0-025EB9DDAD3B}" srcOrd="5" destOrd="0" parTransId="{4801B7EC-25F9-46FB-86AD-FACFDB1078BB}" sibTransId="{E189BC24-A78C-4040-A2E9-832E81BEF2A1}"/>
    <dgm:cxn modelId="{7364D913-3DB2-49FF-A4DE-11CDE64CA084}" type="presOf" srcId="{3B6B9414-A44D-4D08-B1FC-37BB911A490B}" destId="{4C408337-7716-4DAD-80D1-DD8DBD9062E9}" srcOrd="0" destOrd="0" presId="urn:microsoft.com/office/officeart/2005/8/layout/vProcess5"/>
    <dgm:cxn modelId="{4F29942C-A968-46CC-A8A9-7EB1D0CECE36}" srcId="{4BC63C7D-0E0F-4986-9F05-E114620140E7}" destId="{AE7595FD-4D2D-49F8-B17F-C31722807A85}" srcOrd="1" destOrd="0" parTransId="{42397620-407E-4217-A093-3303C99347EC}" sibTransId="{4314C0FD-EC4F-40C0-B7CD-8B538657D9F1}"/>
    <dgm:cxn modelId="{2184ED88-E78B-470B-8A3B-032EC5097675}" type="presOf" srcId="{AE7595FD-4D2D-49F8-B17F-C31722807A85}" destId="{A6EF65AF-F5E2-4AF9-BD2E-8A8F41EF3DAB}" srcOrd="1" destOrd="0" presId="urn:microsoft.com/office/officeart/2005/8/layout/vProcess5"/>
    <dgm:cxn modelId="{4BE0B4A3-6829-4550-9D0A-FA0BD58DE986}" type="presOf" srcId="{907C0ACB-08DC-491C-A95A-EC742AA6FEFF}" destId="{9C0C24E4-3C97-4B5D-9CE9-CBE2313536E5}" srcOrd="1" destOrd="0" presId="urn:microsoft.com/office/officeart/2005/8/layout/vProcess5"/>
    <dgm:cxn modelId="{7C2238D0-16FD-4C40-A544-2A5DDDA5A96D}" type="presOf" srcId="{907C0ACB-08DC-491C-A95A-EC742AA6FEFF}" destId="{F7DCA5C1-66F0-4304-AC3F-A841C85870E5}" srcOrd="0" destOrd="0" presId="urn:microsoft.com/office/officeart/2005/8/layout/vProcess5"/>
    <dgm:cxn modelId="{12F27E86-D2A6-4917-8E14-31E68F4FB1F1}" srcId="{4BC63C7D-0E0F-4986-9F05-E114620140E7}" destId="{907C0ACB-08DC-491C-A95A-EC742AA6FEFF}" srcOrd="3" destOrd="0" parTransId="{8D2F8080-77A2-4FBE-AD8F-898075006118}" sibTransId="{AF5D1F8E-59A2-40A9-BDA2-759C4B1B2019}"/>
    <dgm:cxn modelId="{84CD035C-6013-4CF9-8969-A08240DC6FA4}" type="presOf" srcId="{92DF4CFB-6F59-47E9-B337-63671078FC39}" destId="{5139B153-1D8A-4194-96A6-5550B0EF0CCF}" srcOrd="1" destOrd="0" presId="urn:microsoft.com/office/officeart/2005/8/layout/vProcess5"/>
    <dgm:cxn modelId="{3E590D10-5FEC-4540-B962-E0A197ED9034}" type="presOf" srcId="{3353A71E-9DA9-4262-AACB-773F082F79BC}" destId="{64546B80-9869-4D91-8933-9F526179337A}" srcOrd="0" destOrd="0" presId="urn:microsoft.com/office/officeart/2005/8/layout/vProcess5"/>
    <dgm:cxn modelId="{D636F579-24D1-40B0-B97B-8CF3AFE6D66B}" type="presOf" srcId="{3353A71E-9DA9-4262-AACB-773F082F79BC}" destId="{E6DA15F9-35C4-42CF-B1E8-20CD42D037E5}" srcOrd="1" destOrd="0" presId="urn:microsoft.com/office/officeart/2005/8/layout/vProcess5"/>
    <dgm:cxn modelId="{8ED012C3-64A8-4960-8F37-7395EDF74820}" srcId="{4BC63C7D-0E0F-4986-9F05-E114620140E7}" destId="{92DF4CFB-6F59-47E9-B337-63671078FC39}" srcOrd="4" destOrd="0" parTransId="{C04F910E-499A-4811-9FBF-83CB429F0F9F}" sibTransId="{5523A44B-0F4C-459F-BA0F-7BEC06CE8A11}"/>
    <dgm:cxn modelId="{F657F06A-9F5A-4151-8A35-FFB183E6CE3A}" type="presOf" srcId="{92DF4CFB-6F59-47E9-B337-63671078FC39}" destId="{6935991C-8211-4E15-AF1C-3188AE5690B4}" srcOrd="0" destOrd="0" presId="urn:microsoft.com/office/officeart/2005/8/layout/vProcess5"/>
    <dgm:cxn modelId="{4C9F2E5B-B570-4FAD-9FB4-89B1E799D7CC}" type="presOf" srcId="{CB7BAA80-2A59-4D12-88DF-E2B08B814225}" destId="{33B12009-1215-4276-B9A8-ADCA0466A03D}" srcOrd="0" destOrd="0" presId="urn:microsoft.com/office/officeart/2005/8/layout/vProcess5"/>
    <dgm:cxn modelId="{EF9FD7BA-2D0A-47A4-BA26-09AC18BC051A}" type="presOf" srcId="{8E0A0811-3424-413A-8A0E-0D66D5185B13}" destId="{7999D950-B84B-4DE1-91F7-EA93C87B4B2B}" srcOrd="1" destOrd="0" presId="urn:microsoft.com/office/officeart/2005/8/layout/vProcess5"/>
    <dgm:cxn modelId="{66294864-D61F-42D1-94A9-4C618AC5F9B1}" srcId="{4BC63C7D-0E0F-4986-9F05-E114620140E7}" destId="{8E0A0811-3424-413A-8A0E-0D66D5185B13}" srcOrd="0" destOrd="0" parTransId="{43A44890-0D4E-4E9F-9378-27C7E29BD840}" sibTransId="{CB7BAA80-2A59-4D12-88DF-E2B08B814225}"/>
    <dgm:cxn modelId="{60B7B359-44EE-479F-A9F9-A805C29CE14E}" type="presOf" srcId="{AE7595FD-4D2D-49F8-B17F-C31722807A85}" destId="{22222479-F8CE-4AF7-AF92-EB4941D73031}" srcOrd="0" destOrd="0" presId="urn:microsoft.com/office/officeart/2005/8/layout/vProcess5"/>
    <dgm:cxn modelId="{08133200-6613-4A4D-9D83-9020E3247866}" type="presOf" srcId="{4314C0FD-EC4F-40C0-B7CD-8B538657D9F1}" destId="{BA63564F-E08B-4D53-80AE-D0F4F935C7B6}" srcOrd="0" destOrd="0" presId="urn:microsoft.com/office/officeart/2005/8/layout/vProcess5"/>
    <dgm:cxn modelId="{B535345C-4AAE-4010-A8B2-8DA09A18BF64}" type="presOf" srcId="{AF5D1F8E-59A2-40A9-BDA2-759C4B1B2019}" destId="{E75BD043-FF85-494E-8347-43043C988503}" srcOrd="0" destOrd="0" presId="urn:microsoft.com/office/officeart/2005/8/layout/vProcess5"/>
    <dgm:cxn modelId="{56EC67DB-C002-4B10-91CE-5E5FF71F57E4}" type="presParOf" srcId="{0D2D0259-8894-4AE3-B959-2468E0674268}" destId="{0EA2B321-D362-40A1-A697-009BA75775D1}" srcOrd="0" destOrd="0" presId="urn:microsoft.com/office/officeart/2005/8/layout/vProcess5"/>
    <dgm:cxn modelId="{FD3CF8C7-7F1C-4FD1-941E-5CB4523C01D0}" type="presParOf" srcId="{0D2D0259-8894-4AE3-B959-2468E0674268}" destId="{5305D6B3-3B33-4902-87C8-EBEAF4E2B047}" srcOrd="1" destOrd="0" presId="urn:microsoft.com/office/officeart/2005/8/layout/vProcess5"/>
    <dgm:cxn modelId="{BC29D9FD-6118-41D4-A0B9-F9316AA365AA}" type="presParOf" srcId="{0D2D0259-8894-4AE3-B959-2468E0674268}" destId="{22222479-F8CE-4AF7-AF92-EB4941D73031}" srcOrd="2" destOrd="0" presId="urn:microsoft.com/office/officeart/2005/8/layout/vProcess5"/>
    <dgm:cxn modelId="{9E54B28C-D90D-4026-B1C3-970DC9AB6B0C}" type="presParOf" srcId="{0D2D0259-8894-4AE3-B959-2468E0674268}" destId="{64546B80-9869-4D91-8933-9F526179337A}" srcOrd="3" destOrd="0" presId="urn:microsoft.com/office/officeart/2005/8/layout/vProcess5"/>
    <dgm:cxn modelId="{DC5378AA-6367-46D2-80E9-3CDF05D38ED5}" type="presParOf" srcId="{0D2D0259-8894-4AE3-B959-2468E0674268}" destId="{F7DCA5C1-66F0-4304-AC3F-A841C85870E5}" srcOrd="4" destOrd="0" presId="urn:microsoft.com/office/officeart/2005/8/layout/vProcess5"/>
    <dgm:cxn modelId="{2D7585FA-6F3B-4A01-8B9C-259C18FB30F5}" type="presParOf" srcId="{0D2D0259-8894-4AE3-B959-2468E0674268}" destId="{6935991C-8211-4E15-AF1C-3188AE5690B4}" srcOrd="5" destOrd="0" presId="urn:microsoft.com/office/officeart/2005/8/layout/vProcess5"/>
    <dgm:cxn modelId="{148A478C-686D-4521-A5D6-82764FF953EB}" type="presParOf" srcId="{0D2D0259-8894-4AE3-B959-2468E0674268}" destId="{33B12009-1215-4276-B9A8-ADCA0466A03D}" srcOrd="6" destOrd="0" presId="urn:microsoft.com/office/officeart/2005/8/layout/vProcess5"/>
    <dgm:cxn modelId="{C20E13F0-4834-4799-A147-B789BB7F22AB}" type="presParOf" srcId="{0D2D0259-8894-4AE3-B959-2468E0674268}" destId="{BA63564F-E08B-4D53-80AE-D0F4F935C7B6}" srcOrd="7" destOrd="0" presId="urn:microsoft.com/office/officeart/2005/8/layout/vProcess5"/>
    <dgm:cxn modelId="{F5298499-4DAD-4686-9250-8B4FD8943572}" type="presParOf" srcId="{0D2D0259-8894-4AE3-B959-2468E0674268}" destId="{4C408337-7716-4DAD-80D1-DD8DBD9062E9}" srcOrd="8" destOrd="0" presId="urn:microsoft.com/office/officeart/2005/8/layout/vProcess5"/>
    <dgm:cxn modelId="{5096D841-7292-4F4F-85E7-E730166CE4C0}" type="presParOf" srcId="{0D2D0259-8894-4AE3-B959-2468E0674268}" destId="{E75BD043-FF85-494E-8347-43043C988503}" srcOrd="9" destOrd="0" presId="urn:microsoft.com/office/officeart/2005/8/layout/vProcess5"/>
    <dgm:cxn modelId="{41A6A1BE-66C8-4B0C-A1D7-A567830AD218}" type="presParOf" srcId="{0D2D0259-8894-4AE3-B959-2468E0674268}" destId="{7999D950-B84B-4DE1-91F7-EA93C87B4B2B}" srcOrd="10" destOrd="0" presId="urn:microsoft.com/office/officeart/2005/8/layout/vProcess5"/>
    <dgm:cxn modelId="{91BE87A1-50A9-4BBB-BFB6-E7FAC52DA59D}" type="presParOf" srcId="{0D2D0259-8894-4AE3-B959-2468E0674268}" destId="{A6EF65AF-F5E2-4AF9-BD2E-8A8F41EF3DAB}" srcOrd="11" destOrd="0" presId="urn:microsoft.com/office/officeart/2005/8/layout/vProcess5"/>
    <dgm:cxn modelId="{E0CAB8B0-E9E4-48D0-BCA9-2FDBB31C2044}" type="presParOf" srcId="{0D2D0259-8894-4AE3-B959-2468E0674268}" destId="{E6DA15F9-35C4-42CF-B1E8-20CD42D037E5}" srcOrd="12" destOrd="0" presId="urn:microsoft.com/office/officeart/2005/8/layout/vProcess5"/>
    <dgm:cxn modelId="{4122FA5C-3979-474F-AF12-27AC367EEECC}" type="presParOf" srcId="{0D2D0259-8894-4AE3-B959-2468E0674268}" destId="{9C0C24E4-3C97-4B5D-9CE9-CBE2313536E5}" srcOrd="13" destOrd="0" presId="urn:microsoft.com/office/officeart/2005/8/layout/vProcess5"/>
    <dgm:cxn modelId="{4A0E8E2D-8185-4FF4-85CB-72F3BAA10FAB}" type="presParOf" srcId="{0D2D0259-8894-4AE3-B959-2468E0674268}" destId="{5139B153-1D8A-4194-96A6-5550B0EF0CCF}"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542D82-E129-487F-85AF-0C51FBA7771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7D712D4-5C28-4931-87D4-62130E56866A}">
      <dgm:prSet phldrT="[Text]" custT="1"/>
      <dgm:spPr/>
      <dgm:t>
        <a:bodyPr/>
        <a:lstStyle/>
        <a:p>
          <a:r>
            <a:rPr lang="en-US" sz="2800" dirty="0">
              <a:latin typeface="Arial Rounded MT Bold" panose="020F0704030504030204" pitchFamily="34" charset="0"/>
            </a:rPr>
            <a:t>Critical Thinking</a:t>
          </a:r>
        </a:p>
      </dgm:t>
    </dgm:pt>
    <dgm:pt modelId="{BEBCB1FC-3245-4175-AD35-D2455984F3D5}" type="parTrans" cxnId="{961F7C5F-8FB9-46E6-A680-D4062F693268}">
      <dgm:prSet/>
      <dgm:spPr/>
      <dgm:t>
        <a:bodyPr/>
        <a:lstStyle/>
        <a:p>
          <a:endParaRPr lang="en-US"/>
        </a:p>
      </dgm:t>
    </dgm:pt>
    <dgm:pt modelId="{5D5FF341-402C-4A4D-84D3-9C19F789D05D}" type="sibTrans" cxnId="{961F7C5F-8FB9-46E6-A680-D4062F693268}">
      <dgm:prSet/>
      <dgm:spPr/>
      <dgm:t>
        <a:bodyPr/>
        <a:lstStyle/>
        <a:p>
          <a:endParaRPr lang="en-US"/>
        </a:p>
      </dgm:t>
    </dgm:pt>
    <dgm:pt modelId="{4B3FBCA1-E76C-44C8-88AD-A9BBFF6D79C4}">
      <dgm:prSet phldrT="[Text]" custT="1"/>
      <dgm:spPr/>
      <dgm:t>
        <a:bodyPr/>
        <a:lstStyle/>
        <a:p>
          <a:r>
            <a:rPr lang="en-US" sz="2400" dirty="0">
              <a:latin typeface="Arial Rounded MT Bold" panose="020F0704030504030204" pitchFamily="34" charset="0"/>
            </a:rPr>
            <a:t>Definitions</a:t>
          </a:r>
        </a:p>
      </dgm:t>
    </dgm:pt>
    <dgm:pt modelId="{767757F0-7CC6-4737-8525-B27359A785B1}" type="parTrans" cxnId="{C45417CD-D48D-42D5-BECA-E0FD078AFAE6}">
      <dgm:prSet/>
      <dgm:spPr/>
      <dgm:t>
        <a:bodyPr/>
        <a:lstStyle/>
        <a:p>
          <a:endParaRPr lang="en-US"/>
        </a:p>
      </dgm:t>
    </dgm:pt>
    <dgm:pt modelId="{68C2E430-BC62-48CC-92B6-5DB8C1217297}" type="sibTrans" cxnId="{C45417CD-D48D-42D5-BECA-E0FD078AFAE6}">
      <dgm:prSet/>
      <dgm:spPr/>
      <dgm:t>
        <a:bodyPr/>
        <a:lstStyle/>
        <a:p>
          <a:endParaRPr lang="en-US"/>
        </a:p>
      </dgm:t>
    </dgm:pt>
    <dgm:pt modelId="{2A8E508B-43A6-4627-A112-7E4CE0AD91E5}">
      <dgm:prSet phldrT="[Text]" custT="1"/>
      <dgm:spPr/>
      <dgm:t>
        <a:bodyPr/>
        <a:lstStyle/>
        <a:p>
          <a:r>
            <a:rPr lang="en-US" sz="2400" dirty="0">
              <a:latin typeface="Arial Rounded MT Bold" panose="020F0704030504030204" pitchFamily="34" charset="0"/>
            </a:rPr>
            <a:t>Pedagogical approaches</a:t>
          </a:r>
        </a:p>
      </dgm:t>
    </dgm:pt>
    <dgm:pt modelId="{F313D04C-F60E-4970-8CF4-D9FB270FDDC2}" type="parTrans" cxnId="{5F187D09-57A4-47CA-9534-B8F107F27B5F}">
      <dgm:prSet/>
      <dgm:spPr/>
      <dgm:t>
        <a:bodyPr/>
        <a:lstStyle/>
        <a:p>
          <a:endParaRPr lang="en-US"/>
        </a:p>
      </dgm:t>
    </dgm:pt>
    <dgm:pt modelId="{A63AC5D1-CD6B-4BEE-8FAF-A6B13F1C4303}" type="sibTrans" cxnId="{5F187D09-57A4-47CA-9534-B8F107F27B5F}">
      <dgm:prSet/>
      <dgm:spPr/>
      <dgm:t>
        <a:bodyPr/>
        <a:lstStyle/>
        <a:p>
          <a:endParaRPr lang="en-US"/>
        </a:p>
      </dgm:t>
    </dgm:pt>
    <dgm:pt modelId="{12BC4FF0-A2A5-48BE-AEA2-DAB542B8783B}">
      <dgm:prSet phldrT="[Text]" custT="1"/>
      <dgm:spPr/>
      <dgm:t>
        <a:bodyPr/>
        <a:lstStyle/>
        <a:p>
          <a:r>
            <a:rPr lang="en-US" sz="2800" dirty="0">
              <a:latin typeface="Arial Rounded MT Bold" panose="020F0704030504030204" pitchFamily="34" charset="0"/>
            </a:rPr>
            <a:t>Design</a:t>
          </a:r>
          <a:r>
            <a:rPr lang="en-US" sz="2800" dirty="0"/>
            <a:t> </a:t>
          </a:r>
          <a:r>
            <a:rPr lang="en-US" sz="2800" dirty="0">
              <a:latin typeface="Arial Rounded MT Bold" panose="020F0704030504030204" pitchFamily="34" charset="0"/>
            </a:rPr>
            <a:t>Principles</a:t>
          </a:r>
        </a:p>
      </dgm:t>
    </dgm:pt>
    <dgm:pt modelId="{CF211440-8EC5-4A19-8C6A-B3ACE261FCA3}" type="parTrans" cxnId="{7D65E045-0621-4E73-B957-12426EA8C3B2}">
      <dgm:prSet/>
      <dgm:spPr/>
      <dgm:t>
        <a:bodyPr/>
        <a:lstStyle/>
        <a:p>
          <a:endParaRPr lang="en-US"/>
        </a:p>
      </dgm:t>
    </dgm:pt>
    <dgm:pt modelId="{680108A7-0FCC-424F-99A7-D71C850C55D5}" type="sibTrans" cxnId="{7D65E045-0621-4E73-B957-12426EA8C3B2}">
      <dgm:prSet/>
      <dgm:spPr/>
      <dgm:t>
        <a:bodyPr/>
        <a:lstStyle/>
        <a:p>
          <a:endParaRPr lang="en-US"/>
        </a:p>
      </dgm:t>
    </dgm:pt>
    <dgm:pt modelId="{65052FC5-A475-4D5D-94B9-35E41077833C}">
      <dgm:prSet phldrT="[Text]" custT="1"/>
      <dgm:spPr/>
      <dgm:t>
        <a:bodyPr/>
        <a:lstStyle/>
        <a:p>
          <a:r>
            <a:rPr lang="en-US" sz="2400" dirty="0">
              <a:latin typeface="Arial Rounded MT Bold" panose="020F0704030504030204" pitchFamily="34" charset="0"/>
            </a:rPr>
            <a:t>User interface design</a:t>
          </a:r>
        </a:p>
      </dgm:t>
    </dgm:pt>
    <dgm:pt modelId="{73501962-EA24-4BB0-80DB-43E753F36E86}" type="parTrans" cxnId="{BE5CF906-F35B-41D4-9040-2092F3A423E4}">
      <dgm:prSet/>
      <dgm:spPr/>
      <dgm:t>
        <a:bodyPr/>
        <a:lstStyle/>
        <a:p>
          <a:endParaRPr lang="en-US"/>
        </a:p>
      </dgm:t>
    </dgm:pt>
    <dgm:pt modelId="{7ED90201-FEF9-4C03-AABA-22051D913C51}" type="sibTrans" cxnId="{BE5CF906-F35B-41D4-9040-2092F3A423E4}">
      <dgm:prSet/>
      <dgm:spPr/>
      <dgm:t>
        <a:bodyPr/>
        <a:lstStyle/>
        <a:p>
          <a:endParaRPr lang="en-US"/>
        </a:p>
      </dgm:t>
    </dgm:pt>
    <dgm:pt modelId="{797750AF-E521-4077-B6AB-9ABBBD2E2159}">
      <dgm:prSet phldrT="[Text]" custT="1"/>
      <dgm:spPr/>
      <dgm:t>
        <a:bodyPr/>
        <a:lstStyle/>
        <a:p>
          <a:r>
            <a:rPr lang="en-US" sz="2400" dirty="0">
              <a:latin typeface="Arial Rounded MT Bold" panose="020F0704030504030204" pitchFamily="34" charset="0"/>
            </a:rPr>
            <a:t>User experience design</a:t>
          </a:r>
        </a:p>
      </dgm:t>
    </dgm:pt>
    <dgm:pt modelId="{B8D1C415-2734-412A-882E-3B0CE6B3653D}" type="parTrans" cxnId="{7D4C2ADE-1E80-4F86-9B39-8BA35EEA9454}">
      <dgm:prSet/>
      <dgm:spPr/>
      <dgm:t>
        <a:bodyPr/>
        <a:lstStyle/>
        <a:p>
          <a:endParaRPr lang="en-US"/>
        </a:p>
      </dgm:t>
    </dgm:pt>
    <dgm:pt modelId="{BB84ECDC-D8CD-4F4D-A520-B481D9979699}" type="sibTrans" cxnId="{7D4C2ADE-1E80-4F86-9B39-8BA35EEA9454}">
      <dgm:prSet/>
      <dgm:spPr/>
      <dgm:t>
        <a:bodyPr/>
        <a:lstStyle/>
        <a:p>
          <a:endParaRPr lang="en-US"/>
        </a:p>
      </dgm:t>
    </dgm:pt>
    <dgm:pt modelId="{312466A7-EFA6-493F-9CB8-8C14C47CEDA1}">
      <dgm:prSet phldrT="[Text]" custT="1"/>
      <dgm:spPr/>
      <dgm:t>
        <a:bodyPr/>
        <a:lstStyle/>
        <a:p>
          <a:r>
            <a:rPr lang="en-US" sz="2800" dirty="0">
              <a:latin typeface="Arial Rounded MT Bold" panose="020F0704030504030204" pitchFamily="34" charset="0"/>
            </a:rPr>
            <a:t>Apps Evaluation</a:t>
          </a:r>
        </a:p>
      </dgm:t>
    </dgm:pt>
    <dgm:pt modelId="{E1D644A8-C842-495D-9A03-44AE3FF98EB5}" type="parTrans" cxnId="{ECA66E31-4B02-45D5-87A8-963A7087403E}">
      <dgm:prSet/>
      <dgm:spPr/>
      <dgm:t>
        <a:bodyPr/>
        <a:lstStyle/>
        <a:p>
          <a:endParaRPr lang="en-US"/>
        </a:p>
      </dgm:t>
    </dgm:pt>
    <dgm:pt modelId="{9D379604-56F8-423C-B5A5-A93F1D8DD1CE}" type="sibTrans" cxnId="{ECA66E31-4B02-45D5-87A8-963A7087403E}">
      <dgm:prSet/>
      <dgm:spPr/>
      <dgm:t>
        <a:bodyPr/>
        <a:lstStyle/>
        <a:p>
          <a:endParaRPr lang="en-US"/>
        </a:p>
      </dgm:t>
    </dgm:pt>
    <dgm:pt modelId="{B3E46E9D-C37C-4818-B9F5-3E98372F23FA}">
      <dgm:prSet phldrT="[Text]" custT="1"/>
      <dgm:spPr/>
      <dgm:t>
        <a:bodyPr/>
        <a:lstStyle/>
        <a:p>
          <a:r>
            <a:rPr lang="en-US" sz="2400" dirty="0">
              <a:latin typeface="Arial Rounded MT Bold" panose="020F0704030504030204" pitchFamily="34" charset="0"/>
            </a:rPr>
            <a:t>Research-based criteria</a:t>
          </a:r>
        </a:p>
      </dgm:t>
    </dgm:pt>
    <dgm:pt modelId="{C026C5DB-D030-47C6-A98A-1E94701FD733}" type="parTrans" cxnId="{2012B558-238A-43B0-B20D-C921069D8F57}">
      <dgm:prSet/>
      <dgm:spPr/>
      <dgm:t>
        <a:bodyPr/>
        <a:lstStyle/>
        <a:p>
          <a:endParaRPr lang="en-US"/>
        </a:p>
      </dgm:t>
    </dgm:pt>
    <dgm:pt modelId="{5DAA7337-9394-4B95-B332-9328FE05BA0E}" type="sibTrans" cxnId="{2012B558-238A-43B0-B20D-C921069D8F57}">
      <dgm:prSet/>
      <dgm:spPr/>
      <dgm:t>
        <a:bodyPr/>
        <a:lstStyle/>
        <a:p>
          <a:endParaRPr lang="en-US"/>
        </a:p>
      </dgm:t>
    </dgm:pt>
    <dgm:pt modelId="{6EC35060-0186-43F5-BFEB-0E9A6AA177A0}">
      <dgm:prSet phldrT="[Text]" custT="1"/>
      <dgm:spPr/>
      <dgm:t>
        <a:bodyPr/>
        <a:lstStyle/>
        <a:p>
          <a:r>
            <a:rPr lang="en-US" sz="2400" dirty="0">
              <a:latin typeface="Arial Rounded MT Bold" panose="020F0704030504030204" pitchFamily="34" charset="0"/>
            </a:rPr>
            <a:t>Evaluation tools</a:t>
          </a:r>
        </a:p>
      </dgm:t>
    </dgm:pt>
    <dgm:pt modelId="{D01C9904-BC02-4FE8-A60C-4F9BF1909D9F}" type="parTrans" cxnId="{BB441059-6081-4892-8F29-39508C15B890}">
      <dgm:prSet/>
      <dgm:spPr/>
      <dgm:t>
        <a:bodyPr/>
        <a:lstStyle/>
        <a:p>
          <a:endParaRPr lang="en-US"/>
        </a:p>
      </dgm:t>
    </dgm:pt>
    <dgm:pt modelId="{B95BCB53-6288-4478-9D8A-51B890011E96}" type="sibTrans" cxnId="{BB441059-6081-4892-8F29-39508C15B890}">
      <dgm:prSet/>
      <dgm:spPr/>
      <dgm:t>
        <a:bodyPr/>
        <a:lstStyle/>
        <a:p>
          <a:endParaRPr lang="en-US"/>
        </a:p>
      </dgm:t>
    </dgm:pt>
    <dgm:pt modelId="{867C3DB4-8575-4C4F-91F4-369863C0AA3B}">
      <dgm:prSet phldrT="[Text]" custT="1"/>
      <dgm:spPr/>
      <dgm:t>
        <a:bodyPr/>
        <a:lstStyle/>
        <a:p>
          <a:r>
            <a:rPr lang="en-US" sz="2400" dirty="0">
              <a:latin typeface="Arial Rounded MT Bold" panose="020F0704030504030204" pitchFamily="34" charset="0"/>
            </a:rPr>
            <a:t>Instructional design</a:t>
          </a:r>
        </a:p>
      </dgm:t>
    </dgm:pt>
    <dgm:pt modelId="{4054AE06-B7BF-455B-9E09-A89D95CD95D4}" type="parTrans" cxnId="{85067C8C-A91A-4934-9893-3B014189CA4F}">
      <dgm:prSet/>
      <dgm:spPr/>
      <dgm:t>
        <a:bodyPr/>
        <a:lstStyle/>
        <a:p>
          <a:endParaRPr lang="en-US"/>
        </a:p>
      </dgm:t>
    </dgm:pt>
    <dgm:pt modelId="{B41F109D-5483-4974-838C-6023958413B0}" type="sibTrans" cxnId="{85067C8C-A91A-4934-9893-3B014189CA4F}">
      <dgm:prSet/>
      <dgm:spPr/>
      <dgm:t>
        <a:bodyPr/>
        <a:lstStyle/>
        <a:p>
          <a:endParaRPr lang="en-US"/>
        </a:p>
      </dgm:t>
    </dgm:pt>
    <dgm:pt modelId="{53AB51AB-0142-4C76-B287-B53B01E1E965}" type="pres">
      <dgm:prSet presAssocID="{18542D82-E129-487F-85AF-0C51FBA77715}" presName="Name0" presStyleCnt="0">
        <dgm:presLayoutVars>
          <dgm:dir/>
          <dgm:animLvl val="lvl"/>
          <dgm:resizeHandles val="exact"/>
        </dgm:presLayoutVars>
      </dgm:prSet>
      <dgm:spPr/>
      <dgm:t>
        <a:bodyPr/>
        <a:lstStyle/>
        <a:p>
          <a:endParaRPr lang="en-US"/>
        </a:p>
      </dgm:t>
    </dgm:pt>
    <dgm:pt modelId="{A627E0E5-3D78-483F-9B08-40DD5079C06E}" type="pres">
      <dgm:prSet presAssocID="{B7D712D4-5C28-4931-87D4-62130E56866A}" presName="linNode" presStyleCnt="0"/>
      <dgm:spPr/>
    </dgm:pt>
    <dgm:pt modelId="{E28AF625-7DF1-4A7C-9C3F-095E30003DD4}" type="pres">
      <dgm:prSet presAssocID="{B7D712D4-5C28-4931-87D4-62130E56866A}" presName="parentText" presStyleLbl="node1" presStyleIdx="0" presStyleCnt="3">
        <dgm:presLayoutVars>
          <dgm:chMax val="1"/>
          <dgm:bulletEnabled val="1"/>
        </dgm:presLayoutVars>
      </dgm:prSet>
      <dgm:spPr/>
      <dgm:t>
        <a:bodyPr/>
        <a:lstStyle/>
        <a:p>
          <a:endParaRPr lang="en-US"/>
        </a:p>
      </dgm:t>
    </dgm:pt>
    <dgm:pt modelId="{C7F6B7C8-6EF3-4D03-B337-D54249EE3859}" type="pres">
      <dgm:prSet presAssocID="{B7D712D4-5C28-4931-87D4-62130E56866A}" presName="descendantText" presStyleLbl="alignAccFollowNode1" presStyleIdx="0" presStyleCnt="3">
        <dgm:presLayoutVars>
          <dgm:bulletEnabled val="1"/>
        </dgm:presLayoutVars>
      </dgm:prSet>
      <dgm:spPr/>
      <dgm:t>
        <a:bodyPr/>
        <a:lstStyle/>
        <a:p>
          <a:endParaRPr lang="en-US"/>
        </a:p>
      </dgm:t>
    </dgm:pt>
    <dgm:pt modelId="{300B02CB-FC7D-499C-9F72-BDED9AB9E34E}" type="pres">
      <dgm:prSet presAssocID="{5D5FF341-402C-4A4D-84D3-9C19F789D05D}" presName="sp" presStyleCnt="0"/>
      <dgm:spPr/>
    </dgm:pt>
    <dgm:pt modelId="{7299C1FA-FBE1-42EA-A59A-6E74F9F3428D}" type="pres">
      <dgm:prSet presAssocID="{12BC4FF0-A2A5-48BE-AEA2-DAB542B8783B}" presName="linNode" presStyleCnt="0"/>
      <dgm:spPr/>
    </dgm:pt>
    <dgm:pt modelId="{702CF8C6-6E1B-4A40-86EA-532DD46701A5}" type="pres">
      <dgm:prSet presAssocID="{12BC4FF0-A2A5-48BE-AEA2-DAB542B8783B}" presName="parentText" presStyleLbl="node1" presStyleIdx="1" presStyleCnt="3">
        <dgm:presLayoutVars>
          <dgm:chMax val="1"/>
          <dgm:bulletEnabled val="1"/>
        </dgm:presLayoutVars>
      </dgm:prSet>
      <dgm:spPr/>
      <dgm:t>
        <a:bodyPr/>
        <a:lstStyle/>
        <a:p>
          <a:endParaRPr lang="en-US"/>
        </a:p>
      </dgm:t>
    </dgm:pt>
    <dgm:pt modelId="{CAA1156F-A61B-4A60-A1D8-91BDA0F6E3E4}" type="pres">
      <dgm:prSet presAssocID="{12BC4FF0-A2A5-48BE-AEA2-DAB542B8783B}" presName="descendantText" presStyleLbl="alignAccFollowNode1" presStyleIdx="1" presStyleCnt="3">
        <dgm:presLayoutVars>
          <dgm:bulletEnabled val="1"/>
        </dgm:presLayoutVars>
      </dgm:prSet>
      <dgm:spPr/>
      <dgm:t>
        <a:bodyPr/>
        <a:lstStyle/>
        <a:p>
          <a:endParaRPr lang="en-US"/>
        </a:p>
      </dgm:t>
    </dgm:pt>
    <dgm:pt modelId="{E07E5C79-6D5C-4DF1-BAC2-3B81C72175BD}" type="pres">
      <dgm:prSet presAssocID="{680108A7-0FCC-424F-99A7-D71C850C55D5}" presName="sp" presStyleCnt="0"/>
      <dgm:spPr/>
    </dgm:pt>
    <dgm:pt modelId="{0296B885-544B-4EB9-876C-149D17BCD169}" type="pres">
      <dgm:prSet presAssocID="{312466A7-EFA6-493F-9CB8-8C14C47CEDA1}" presName="linNode" presStyleCnt="0"/>
      <dgm:spPr/>
    </dgm:pt>
    <dgm:pt modelId="{76507B75-77E9-4869-A790-7784832A1FBB}" type="pres">
      <dgm:prSet presAssocID="{312466A7-EFA6-493F-9CB8-8C14C47CEDA1}" presName="parentText" presStyleLbl="node1" presStyleIdx="2" presStyleCnt="3">
        <dgm:presLayoutVars>
          <dgm:chMax val="1"/>
          <dgm:bulletEnabled val="1"/>
        </dgm:presLayoutVars>
      </dgm:prSet>
      <dgm:spPr/>
      <dgm:t>
        <a:bodyPr/>
        <a:lstStyle/>
        <a:p>
          <a:endParaRPr lang="en-US"/>
        </a:p>
      </dgm:t>
    </dgm:pt>
    <dgm:pt modelId="{E0E6EB0D-D027-4298-A74A-1F06914346E3}" type="pres">
      <dgm:prSet presAssocID="{312466A7-EFA6-493F-9CB8-8C14C47CEDA1}" presName="descendantText" presStyleLbl="alignAccFollowNode1" presStyleIdx="2" presStyleCnt="3">
        <dgm:presLayoutVars>
          <dgm:bulletEnabled val="1"/>
        </dgm:presLayoutVars>
      </dgm:prSet>
      <dgm:spPr/>
      <dgm:t>
        <a:bodyPr/>
        <a:lstStyle/>
        <a:p>
          <a:endParaRPr lang="en-US"/>
        </a:p>
      </dgm:t>
    </dgm:pt>
  </dgm:ptLst>
  <dgm:cxnLst>
    <dgm:cxn modelId="{7D4C2ADE-1E80-4F86-9B39-8BA35EEA9454}" srcId="{12BC4FF0-A2A5-48BE-AEA2-DAB542B8783B}" destId="{797750AF-E521-4077-B6AB-9ABBBD2E2159}" srcOrd="2" destOrd="0" parTransId="{B8D1C415-2734-412A-882E-3B0CE6B3653D}" sibTransId="{BB84ECDC-D8CD-4F4D-A520-B481D9979699}"/>
    <dgm:cxn modelId="{C45417CD-D48D-42D5-BECA-E0FD078AFAE6}" srcId="{B7D712D4-5C28-4931-87D4-62130E56866A}" destId="{4B3FBCA1-E76C-44C8-88AD-A9BBFF6D79C4}" srcOrd="0" destOrd="0" parTransId="{767757F0-7CC6-4737-8525-B27359A785B1}" sibTransId="{68C2E430-BC62-48CC-92B6-5DB8C1217297}"/>
    <dgm:cxn modelId="{6DF0D0A0-6077-456F-8A76-86A4E8C75ABA}" type="presOf" srcId="{867C3DB4-8575-4C4F-91F4-369863C0AA3B}" destId="{CAA1156F-A61B-4A60-A1D8-91BDA0F6E3E4}" srcOrd="0" destOrd="0" presId="urn:microsoft.com/office/officeart/2005/8/layout/vList5"/>
    <dgm:cxn modelId="{C189535F-C83F-4A95-A505-D854DFE6EFF4}" type="presOf" srcId="{65052FC5-A475-4D5D-94B9-35E41077833C}" destId="{CAA1156F-A61B-4A60-A1D8-91BDA0F6E3E4}" srcOrd="0" destOrd="1" presId="urn:microsoft.com/office/officeart/2005/8/layout/vList5"/>
    <dgm:cxn modelId="{E9228599-36FD-4C0C-9BBE-3EC538F82DA3}" type="presOf" srcId="{2A8E508B-43A6-4627-A112-7E4CE0AD91E5}" destId="{C7F6B7C8-6EF3-4D03-B337-D54249EE3859}" srcOrd="0" destOrd="1" presId="urn:microsoft.com/office/officeart/2005/8/layout/vList5"/>
    <dgm:cxn modelId="{5FD27BB2-6DED-4004-8FDE-250E268EB523}" type="presOf" srcId="{6EC35060-0186-43F5-BFEB-0E9A6AA177A0}" destId="{E0E6EB0D-D027-4298-A74A-1F06914346E3}" srcOrd="0" destOrd="1" presId="urn:microsoft.com/office/officeart/2005/8/layout/vList5"/>
    <dgm:cxn modelId="{2E4B529E-9EB0-417C-B3FA-DAECCB214094}" type="presOf" srcId="{797750AF-E521-4077-B6AB-9ABBBD2E2159}" destId="{CAA1156F-A61B-4A60-A1D8-91BDA0F6E3E4}" srcOrd="0" destOrd="2" presId="urn:microsoft.com/office/officeart/2005/8/layout/vList5"/>
    <dgm:cxn modelId="{85067C8C-A91A-4934-9893-3B014189CA4F}" srcId="{12BC4FF0-A2A5-48BE-AEA2-DAB542B8783B}" destId="{867C3DB4-8575-4C4F-91F4-369863C0AA3B}" srcOrd="0" destOrd="0" parTransId="{4054AE06-B7BF-455B-9E09-A89D95CD95D4}" sibTransId="{B41F109D-5483-4974-838C-6023958413B0}"/>
    <dgm:cxn modelId="{7D65E045-0621-4E73-B957-12426EA8C3B2}" srcId="{18542D82-E129-487F-85AF-0C51FBA77715}" destId="{12BC4FF0-A2A5-48BE-AEA2-DAB542B8783B}" srcOrd="1" destOrd="0" parTransId="{CF211440-8EC5-4A19-8C6A-B3ACE261FCA3}" sibTransId="{680108A7-0FCC-424F-99A7-D71C850C55D5}"/>
    <dgm:cxn modelId="{2012B558-238A-43B0-B20D-C921069D8F57}" srcId="{312466A7-EFA6-493F-9CB8-8C14C47CEDA1}" destId="{B3E46E9D-C37C-4818-B9F5-3E98372F23FA}" srcOrd="0" destOrd="0" parTransId="{C026C5DB-D030-47C6-A98A-1E94701FD733}" sibTransId="{5DAA7337-9394-4B95-B332-9328FE05BA0E}"/>
    <dgm:cxn modelId="{5299D1B2-F394-44C6-8202-C278B18BCB79}" type="presOf" srcId="{18542D82-E129-487F-85AF-0C51FBA77715}" destId="{53AB51AB-0142-4C76-B287-B53B01E1E965}" srcOrd="0" destOrd="0" presId="urn:microsoft.com/office/officeart/2005/8/layout/vList5"/>
    <dgm:cxn modelId="{391C7D34-A596-4E13-AA95-7F735353A95F}" type="presOf" srcId="{312466A7-EFA6-493F-9CB8-8C14C47CEDA1}" destId="{76507B75-77E9-4869-A790-7784832A1FBB}" srcOrd="0" destOrd="0" presId="urn:microsoft.com/office/officeart/2005/8/layout/vList5"/>
    <dgm:cxn modelId="{961F7C5F-8FB9-46E6-A680-D4062F693268}" srcId="{18542D82-E129-487F-85AF-0C51FBA77715}" destId="{B7D712D4-5C28-4931-87D4-62130E56866A}" srcOrd="0" destOrd="0" parTransId="{BEBCB1FC-3245-4175-AD35-D2455984F3D5}" sibTransId="{5D5FF341-402C-4A4D-84D3-9C19F789D05D}"/>
    <dgm:cxn modelId="{E0C4758F-CA98-4A37-845A-82BD31B001E9}" type="presOf" srcId="{B3E46E9D-C37C-4818-B9F5-3E98372F23FA}" destId="{E0E6EB0D-D027-4298-A74A-1F06914346E3}" srcOrd="0" destOrd="0" presId="urn:microsoft.com/office/officeart/2005/8/layout/vList5"/>
    <dgm:cxn modelId="{ECA66E31-4B02-45D5-87A8-963A7087403E}" srcId="{18542D82-E129-487F-85AF-0C51FBA77715}" destId="{312466A7-EFA6-493F-9CB8-8C14C47CEDA1}" srcOrd="2" destOrd="0" parTransId="{E1D644A8-C842-495D-9A03-44AE3FF98EB5}" sibTransId="{9D379604-56F8-423C-B5A5-A93F1D8DD1CE}"/>
    <dgm:cxn modelId="{D32FA8BA-D92E-48E5-AE80-4189823F7ED2}" type="presOf" srcId="{12BC4FF0-A2A5-48BE-AEA2-DAB542B8783B}" destId="{702CF8C6-6E1B-4A40-86EA-532DD46701A5}" srcOrd="0" destOrd="0" presId="urn:microsoft.com/office/officeart/2005/8/layout/vList5"/>
    <dgm:cxn modelId="{D499684A-2A48-40F2-8159-0BD090AB5383}" type="presOf" srcId="{B7D712D4-5C28-4931-87D4-62130E56866A}" destId="{E28AF625-7DF1-4A7C-9C3F-095E30003DD4}" srcOrd="0" destOrd="0" presId="urn:microsoft.com/office/officeart/2005/8/layout/vList5"/>
    <dgm:cxn modelId="{BE5CF906-F35B-41D4-9040-2092F3A423E4}" srcId="{12BC4FF0-A2A5-48BE-AEA2-DAB542B8783B}" destId="{65052FC5-A475-4D5D-94B9-35E41077833C}" srcOrd="1" destOrd="0" parTransId="{73501962-EA24-4BB0-80DB-43E753F36E86}" sibTransId="{7ED90201-FEF9-4C03-AABA-22051D913C51}"/>
    <dgm:cxn modelId="{11A064F8-9529-4CBE-834A-4929DDD8F46C}" type="presOf" srcId="{4B3FBCA1-E76C-44C8-88AD-A9BBFF6D79C4}" destId="{C7F6B7C8-6EF3-4D03-B337-D54249EE3859}" srcOrd="0" destOrd="0" presId="urn:microsoft.com/office/officeart/2005/8/layout/vList5"/>
    <dgm:cxn modelId="{BB441059-6081-4892-8F29-39508C15B890}" srcId="{312466A7-EFA6-493F-9CB8-8C14C47CEDA1}" destId="{6EC35060-0186-43F5-BFEB-0E9A6AA177A0}" srcOrd="1" destOrd="0" parTransId="{D01C9904-BC02-4FE8-A60C-4F9BF1909D9F}" sibTransId="{B95BCB53-6288-4478-9D8A-51B890011E96}"/>
    <dgm:cxn modelId="{5F187D09-57A4-47CA-9534-B8F107F27B5F}" srcId="{B7D712D4-5C28-4931-87D4-62130E56866A}" destId="{2A8E508B-43A6-4627-A112-7E4CE0AD91E5}" srcOrd="1" destOrd="0" parTransId="{F313D04C-F60E-4970-8CF4-D9FB270FDDC2}" sibTransId="{A63AC5D1-CD6B-4BEE-8FAF-A6B13F1C4303}"/>
    <dgm:cxn modelId="{B021E93E-15F9-428A-97E6-25C3A9890BF4}" type="presParOf" srcId="{53AB51AB-0142-4C76-B287-B53B01E1E965}" destId="{A627E0E5-3D78-483F-9B08-40DD5079C06E}" srcOrd="0" destOrd="0" presId="urn:microsoft.com/office/officeart/2005/8/layout/vList5"/>
    <dgm:cxn modelId="{CBE92D93-4C95-45E7-8348-092D6BE5F65F}" type="presParOf" srcId="{A627E0E5-3D78-483F-9B08-40DD5079C06E}" destId="{E28AF625-7DF1-4A7C-9C3F-095E30003DD4}" srcOrd="0" destOrd="0" presId="urn:microsoft.com/office/officeart/2005/8/layout/vList5"/>
    <dgm:cxn modelId="{60A552ED-E0A3-43DA-8935-8DA49AEDFE92}" type="presParOf" srcId="{A627E0E5-3D78-483F-9B08-40DD5079C06E}" destId="{C7F6B7C8-6EF3-4D03-B337-D54249EE3859}" srcOrd="1" destOrd="0" presId="urn:microsoft.com/office/officeart/2005/8/layout/vList5"/>
    <dgm:cxn modelId="{FC748B0F-3E8B-4D21-82E7-DAD060B8ECB7}" type="presParOf" srcId="{53AB51AB-0142-4C76-B287-B53B01E1E965}" destId="{300B02CB-FC7D-499C-9F72-BDED9AB9E34E}" srcOrd="1" destOrd="0" presId="urn:microsoft.com/office/officeart/2005/8/layout/vList5"/>
    <dgm:cxn modelId="{5AD87827-99C7-4E3A-A726-DBA6D9BF0FA8}" type="presParOf" srcId="{53AB51AB-0142-4C76-B287-B53B01E1E965}" destId="{7299C1FA-FBE1-42EA-A59A-6E74F9F3428D}" srcOrd="2" destOrd="0" presId="urn:microsoft.com/office/officeart/2005/8/layout/vList5"/>
    <dgm:cxn modelId="{0213068E-F3F9-4610-B0BC-66C86E08C4A6}" type="presParOf" srcId="{7299C1FA-FBE1-42EA-A59A-6E74F9F3428D}" destId="{702CF8C6-6E1B-4A40-86EA-532DD46701A5}" srcOrd="0" destOrd="0" presId="urn:microsoft.com/office/officeart/2005/8/layout/vList5"/>
    <dgm:cxn modelId="{E5C0CF1B-C9B8-469F-916C-B8730EF2A303}" type="presParOf" srcId="{7299C1FA-FBE1-42EA-A59A-6E74F9F3428D}" destId="{CAA1156F-A61B-4A60-A1D8-91BDA0F6E3E4}" srcOrd="1" destOrd="0" presId="urn:microsoft.com/office/officeart/2005/8/layout/vList5"/>
    <dgm:cxn modelId="{E3C1A1A7-0F15-4991-B796-377F8B67886E}" type="presParOf" srcId="{53AB51AB-0142-4C76-B287-B53B01E1E965}" destId="{E07E5C79-6D5C-4DF1-BAC2-3B81C72175BD}" srcOrd="3" destOrd="0" presId="urn:microsoft.com/office/officeart/2005/8/layout/vList5"/>
    <dgm:cxn modelId="{49C0A780-2A45-41FC-A7A4-017BC4BDBABC}" type="presParOf" srcId="{53AB51AB-0142-4C76-B287-B53B01E1E965}" destId="{0296B885-544B-4EB9-876C-149D17BCD169}" srcOrd="4" destOrd="0" presId="urn:microsoft.com/office/officeart/2005/8/layout/vList5"/>
    <dgm:cxn modelId="{0A17F334-61F9-4F6F-9B1C-322CBB87D750}" type="presParOf" srcId="{0296B885-544B-4EB9-876C-149D17BCD169}" destId="{76507B75-77E9-4869-A790-7784832A1FBB}" srcOrd="0" destOrd="0" presId="urn:microsoft.com/office/officeart/2005/8/layout/vList5"/>
    <dgm:cxn modelId="{72CB6833-2527-4BB0-B394-8895A3CE11A2}" type="presParOf" srcId="{0296B885-544B-4EB9-876C-149D17BCD169}" destId="{E0E6EB0D-D027-4298-A74A-1F06914346E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61640B-7AC7-4619-B1CF-6D2904D3650C}" type="doc">
      <dgm:prSet loTypeId="urn:microsoft.com/office/officeart/2005/8/layout/funnel1" loCatId="relationship" qsTypeId="urn:microsoft.com/office/officeart/2005/8/quickstyle/simple1" qsCatId="simple" csTypeId="urn:microsoft.com/office/officeart/2005/8/colors/colorful1" csCatId="colorful" phldr="1"/>
      <dgm:spPr/>
      <dgm:t>
        <a:bodyPr/>
        <a:lstStyle/>
        <a:p>
          <a:endParaRPr lang="en-US"/>
        </a:p>
      </dgm:t>
    </dgm:pt>
    <dgm:pt modelId="{96A4E501-1777-470E-89A5-6B01D7C8CF3E}">
      <dgm:prSet custT="1"/>
      <dgm:spPr/>
      <dgm:t>
        <a:bodyPr/>
        <a:lstStyle/>
        <a:p>
          <a:pPr rtl="0"/>
          <a:r>
            <a:rPr lang="en-US" sz="2400" dirty="0">
              <a:latin typeface="Arial Rounded MT Bold" panose="020F0704030504030204" pitchFamily="34" charset="0"/>
              <a:ea typeface="DFKai-SB" pitchFamily="65" charset="-120"/>
            </a:rPr>
            <a:t>Critical Thinking</a:t>
          </a:r>
        </a:p>
      </dgm:t>
    </dgm:pt>
    <dgm:pt modelId="{0EA0077F-D8A4-4C80-81B7-A5E60DDB8AEE}" type="parTrans" cxnId="{30B47F16-4562-4AD4-AD73-B6248BD91B4D}">
      <dgm:prSet/>
      <dgm:spPr/>
      <dgm:t>
        <a:bodyPr/>
        <a:lstStyle/>
        <a:p>
          <a:endParaRPr lang="en-US"/>
        </a:p>
      </dgm:t>
    </dgm:pt>
    <dgm:pt modelId="{1944F136-9C1F-4063-A61E-665A6683EB85}" type="sibTrans" cxnId="{30B47F16-4562-4AD4-AD73-B6248BD91B4D}">
      <dgm:prSet/>
      <dgm:spPr/>
      <dgm:t>
        <a:bodyPr/>
        <a:lstStyle/>
        <a:p>
          <a:endParaRPr lang="en-US"/>
        </a:p>
      </dgm:t>
    </dgm:pt>
    <dgm:pt modelId="{573FDFAD-A4F9-44E9-8C3F-13A17334F801}">
      <dgm:prSet custT="1"/>
      <dgm:spPr/>
      <dgm:t>
        <a:bodyPr/>
        <a:lstStyle/>
        <a:p>
          <a:pPr rtl="0"/>
          <a:r>
            <a:rPr lang="en-US" altLang="zh-TW" sz="2400" dirty="0">
              <a:latin typeface="Arial Rounded MT Bold" panose="020F0704030504030204" pitchFamily="34" charset="0"/>
              <a:ea typeface="DFKai-SB" pitchFamily="65" charset="-120"/>
            </a:rPr>
            <a:t>Apps Evaluation</a:t>
          </a:r>
          <a:endParaRPr lang="en-US" sz="2400" dirty="0">
            <a:latin typeface="Arial Rounded MT Bold" panose="020F0704030504030204" pitchFamily="34" charset="0"/>
            <a:ea typeface="DFKai-SB" pitchFamily="65" charset="-120"/>
          </a:endParaRPr>
        </a:p>
      </dgm:t>
    </dgm:pt>
    <dgm:pt modelId="{F4041D9A-25DD-47A7-9548-DB653ED7B5FF}" type="parTrans" cxnId="{9D22D76D-2F74-4078-B266-80FDFDA13F3F}">
      <dgm:prSet/>
      <dgm:spPr/>
      <dgm:t>
        <a:bodyPr/>
        <a:lstStyle/>
        <a:p>
          <a:endParaRPr lang="en-US"/>
        </a:p>
      </dgm:t>
    </dgm:pt>
    <dgm:pt modelId="{BA3B1EDB-1477-4D67-8671-54AE7A5CFEC4}" type="sibTrans" cxnId="{9D22D76D-2F74-4078-B266-80FDFDA13F3F}">
      <dgm:prSet/>
      <dgm:spPr/>
      <dgm:t>
        <a:bodyPr/>
        <a:lstStyle/>
        <a:p>
          <a:endParaRPr lang="en-US"/>
        </a:p>
      </dgm:t>
    </dgm:pt>
    <dgm:pt modelId="{9CC7B2EC-6ECD-4633-8642-3834F697B082}">
      <dgm:prSet custT="1"/>
      <dgm:spPr/>
      <dgm:t>
        <a:bodyPr/>
        <a:lstStyle/>
        <a:p>
          <a:pPr rtl="0"/>
          <a:r>
            <a:rPr lang="en-US" altLang="zh-TW" sz="2400" dirty="0">
              <a:latin typeface="Arial Rounded MT Bold" panose="020F0704030504030204" pitchFamily="34" charset="0"/>
              <a:ea typeface="DFKai-SB" pitchFamily="65" charset="-120"/>
            </a:rPr>
            <a:t>Design Principles</a:t>
          </a:r>
          <a:endParaRPr lang="en-US" sz="2400" dirty="0">
            <a:latin typeface="Arial Rounded MT Bold" panose="020F0704030504030204" pitchFamily="34" charset="0"/>
            <a:ea typeface="DFKai-SB" pitchFamily="65" charset="-120"/>
          </a:endParaRPr>
        </a:p>
      </dgm:t>
    </dgm:pt>
    <dgm:pt modelId="{42B16227-F2E5-4EDA-87C6-6BB5C5C30985}" type="parTrans" cxnId="{FA5CF753-5B2B-40B8-9DB3-F2F851C5DD9E}">
      <dgm:prSet/>
      <dgm:spPr/>
      <dgm:t>
        <a:bodyPr/>
        <a:lstStyle/>
        <a:p>
          <a:endParaRPr lang="en-US"/>
        </a:p>
      </dgm:t>
    </dgm:pt>
    <dgm:pt modelId="{33B9D11E-734C-47CD-91D4-941B3DD4FC60}" type="sibTrans" cxnId="{FA5CF753-5B2B-40B8-9DB3-F2F851C5DD9E}">
      <dgm:prSet/>
      <dgm:spPr/>
      <dgm:t>
        <a:bodyPr/>
        <a:lstStyle/>
        <a:p>
          <a:endParaRPr lang="en-US"/>
        </a:p>
      </dgm:t>
    </dgm:pt>
    <dgm:pt modelId="{F18C8CEC-4A15-48EC-8157-8391E1B8D6AE}">
      <dgm:prSet custT="1"/>
      <dgm:spPr/>
      <dgm:t>
        <a:bodyPr/>
        <a:lstStyle/>
        <a:p>
          <a:pPr rtl="0"/>
          <a:r>
            <a:rPr lang="en-US" altLang="zh-TW" sz="3200" b="1" dirty="0">
              <a:solidFill>
                <a:schemeClr val="accent6">
                  <a:lumMod val="75000"/>
                </a:schemeClr>
              </a:solidFill>
              <a:latin typeface="Arial Rounded MT Bold" panose="020F0704030504030204" pitchFamily="34" charset="0"/>
              <a:ea typeface="DFKai-SB" pitchFamily="65" charset="-120"/>
            </a:rPr>
            <a:t>Evaluation Framework</a:t>
          </a:r>
          <a:endParaRPr lang="en-US" sz="3200" b="1" dirty="0">
            <a:solidFill>
              <a:schemeClr val="accent6">
                <a:lumMod val="75000"/>
              </a:schemeClr>
            </a:solidFill>
            <a:latin typeface="Arial Rounded MT Bold" panose="020F0704030504030204" pitchFamily="34" charset="0"/>
            <a:ea typeface="DFKai-SB" pitchFamily="65" charset="-120"/>
          </a:endParaRPr>
        </a:p>
      </dgm:t>
    </dgm:pt>
    <dgm:pt modelId="{1FD0287A-A015-4EA3-A219-11A0539135F1}" type="parTrans" cxnId="{A1DC25D9-97E8-4322-8F58-7020C4E3404A}">
      <dgm:prSet/>
      <dgm:spPr/>
      <dgm:t>
        <a:bodyPr/>
        <a:lstStyle/>
        <a:p>
          <a:endParaRPr lang="en-US"/>
        </a:p>
      </dgm:t>
    </dgm:pt>
    <dgm:pt modelId="{FFCB0628-850C-4ABA-8B70-4335198BAA18}" type="sibTrans" cxnId="{A1DC25D9-97E8-4322-8F58-7020C4E3404A}">
      <dgm:prSet/>
      <dgm:spPr/>
      <dgm:t>
        <a:bodyPr/>
        <a:lstStyle/>
        <a:p>
          <a:endParaRPr lang="en-US"/>
        </a:p>
      </dgm:t>
    </dgm:pt>
    <dgm:pt modelId="{0C663720-2C6F-43B7-81F6-0E0FD0EDBE49}" type="pres">
      <dgm:prSet presAssocID="{BA61640B-7AC7-4619-B1CF-6D2904D3650C}" presName="Name0" presStyleCnt="0">
        <dgm:presLayoutVars>
          <dgm:chMax val="4"/>
          <dgm:resizeHandles val="exact"/>
        </dgm:presLayoutVars>
      </dgm:prSet>
      <dgm:spPr/>
      <dgm:t>
        <a:bodyPr/>
        <a:lstStyle/>
        <a:p>
          <a:endParaRPr lang="en-US"/>
        </a:p>
      </dgm:t>
    </dgm:pt>
    <dgm:pt modelId="{57A574A8-4EC9-45EE-90A4-098EEC8CAA2B}" type="pres">
      <dgm:prSet presAssocID="{BA61640B-7AC7-4619-B1CF-6D2904D3650C}" presName="ellipse" presStyleLbl="trBgShp" presStyleIdx="0" presStyleCnt="1" custLinFactNeighborX="-1829" custLinFactNeighborY="66014"/>
      <dgm:spPr/>
    </dgm:pt>
    <dgm:pt modelId="{9EB39B0A-9AD9-4998-A1F7-808D4A64583B}" type="pres">
      <dgm:prSet presAssocID="{BA61640B-7AC7-4619-B1CF-6D2904D3650C}" presName="arrow1" presStyleLbl="fgShp" presStyleIdx="0" presStyleCnt="1" custScaleX="81127" custScaleY="354681" custLinFactNeighborX="2404" custLinFactNeighborY="-98591"/>
      <dgm:spPr>
        <a:solidFill>
          <a:schemeClr val="accent1">
            <a:lumMod val="60000"/>
            <a:lumOff val="40000"/>
          </a:schemeClr>
        </a:solidFill>
      </dgm:spPr>
    </dgm:pt>
    <dgm:pt modelId="{B0F6F911-03CD-4534-B1BB-53C477C822A2}" type="pres">
      <dgm:prSet presAssocID="{BA61640B-7AC7-4619-B1CF-6D2904D3650C}" presName="rectangle" presStyleLbl="revTx" presStyleIdx="0" presStyleCnt="1" custAng="0" custScaleX="176364" custLinFactNeighborX="2736" custLinFactNeighborY="3253">
        <dgm:presLayoutVars>
          <dgm:bulletEnabled val="1"/>
        </dgm:presLayoutVars>
      </dgm:prSet>
      <dgm:spPr/>
      <dgm:t>
        <a:bodyPr/>
        <a:lstStyle/>
        <a:p>
          <a:endParaRPr lang="en-US"/>
        </a:p>
      </dgm:t>
    </dgm:pt>
    <dgm:pt modelId="{B1972B01-D676-44AC-8247-54F10D06D1CE}" type="pres">
      <dgm:prSet presAssocID="{573FDFAD-A4F9-44E9-8C3F-13A17334F801}" presName="item1" presStyleLbl="node1" presStyleIdx="0" presStyleCnt="3" custScaleX="151667" custScaleY="149720" custLinFactX="-7381" custLinFactNeighborX="-100000" custLinFactNeighborY="-43876">
        <dgm:presLayoutVars>
          <dgm:bulletEnabled val="1"/>
        </dgm:presLayoutVars>
      </dgm:prSet>
      <dgm:spPr/>
      <dgm:t>
        <a:bodyPr/>
        <a:lstStyle/>
        <a:p>
          <a:endParaRPr lang="en-US"/>
        </a:p>
      </dgm:t>
    </dgm:pt>
    <dgm:pt modelId="{ECCEB738-4804-4C2A-AD81-63E2BACFBD7A}" type="pres">
      <dgm:prSet presAssocID="{9CC7B2EC-6ECD-4633-8642-3834F697B082}" presName="item2" presStyleLbl="node1" presStyleIdx="1" presStyleCnt="3" custScaleX="149773" custScaleY="149773" custLinFactX="83572" custLinFactNeighborX="100000" custLinFactNeighborY="8311">
        <dgm:presLayoutVars>
          <dgm:bulletEnabled val="1"/>
        </dgm:presLayoutVars>
      </dgm:prSet>
      <dgm:spPr/>
      <dgm:t>
        <a:bodyPr/>
        <a:lstStyle/>
        <a:p>
          <a:endParaRPr lang="en-US"/>
        </a:p>
      </dgm:t>
    </dgm:pt>
    <dgm:pt modelId="{9F384A16-8D76-4C9A-AE99-5CF0B5304095}" type="pres">
      <dgm:prSet presAssocID="{F18C8CEC-4A15-48EC-8157-8391E1B8D6AE}" presName="item3" presStyleLbl="node1" presStyleIdx="2" presStyleCnt="3" custScaleX="141572" custScaleY="140357" custLinFactNeighborX="-37931" custLinFactNeighborY="-16760">
        <dgm:presLayoutVars>
          <dgm:bulletEnabled val="1"/>
        </dgm:presLayoutVars>
      </dgm:prSet>
      <dgm:spPr/>
      <dgm:t>
        <a:bodyPr/>
        <a:lstStyle/>
        <a:p>
          <a:endParaRPr lang="en-US"/>
        </a:p>
      </dgm:t>
    </dgm:pt>
    <dgm:pt modelId="{B7B23797-11AF-4421-9E57-F5524C386A4E}" type="pres">
      <dgm:prSet presAssocID="{BA61640B-7AC7-4619-B1CF-6D2904D3650C}" presName="funnel" presStyleLbl="trAlignAcc1" presStyleIdx="0" presStyleCnt="1" custScaleX="155558" custScaleY="60459" custLinFactNeighborX="955" custLinFactNeighborY="17584"/>
      <dgm:spPr/>
    </dgm:pt>
  </dgm:ptLst>
  <dgm:cxnLst>
    <dgm:cxn modelId="{FA5CF753-5B2B-40B8-9DB3-F2F851C5DD9E}" srcId="{BA61640B-7AC7-4619-B1CF-6D2904D3650C}" destId="{9CC7B2EC-6ECD-4633-8642-3834F697B082}" srcOrd="2" destOrd="0" parTransId="{42B16227-F2E5-4EDA-87C6-6BB5C5C30985}" sibTransId="{33B9D11E-734C-47CD-91D4-941B3DD4FC60}"/>
    <dgm:cxn modelId="{30B47F16-4562-4AD4-AD73-B6248BD91B4D}" srcId="{BA61640B-7AC7-4619-B1CF-6D2904D3650C}" destId="{96A4E501-1777-470E-89A5-6B01D7C8CF3E}" srcOrd="0" destOrd="0" parTransId="{0EA0077F-D8A4-4C80-81B7-A5E60DDB8AEE}" sibTransId="{1944F136-9C1F-4063-A61E-665A6683EB85}"/>
    <dgm:cxn modelId="{A60EFEF3-E780-4720-9D15-C0363F9FF1B7}" type="presOf" srcId="{F18C8CEC-4A15-48EC-8157-8391E1B8D6AE}" destId="{B0F6F911-03CD-4534-B1BB-53C477C822A2}" srcOrd="0" destOrd="0" presId="urn:microsoft.com/office/officeart/2005/8/layout/funnel1"/>
    <dgm:cxn modelId="{6068F0DF-2909-454E-B98D-9185FEAE0BC0}" type="presOf" srcId="{96A4E501-1777-470E-89A5-6B01D7C8CF3E}" destId="{9F384A16-8D76-4C9A-AE99-5CF0B5304095}" srcOrd="0" destOrd="0" presId="urn:microsoft.com/office/officeart/2005/8/layout/funnel1"/>
    <dgm:cxn modelId="{69BFED3B-2DD8-4DF9-A8C0-CB1D824B9A34}" type="presOf" srcId="{9CC7B2EC-6ECD-4633-8642-3834F697B082}" destId="{B1972B01-D676-44AC-8247-54F10D06D1CE}" srcOrd="0" destOrd="0" presId="urn:microsoft.com/office/officeart/2005/8/layout/funnel1"/>
    <dgm:cxn modelId="{9D22D76D-2F74-4078-B266-80FDFDA13F3F}" srcId="{BA61640B-7AC7-4619-B1CF-6D2904D3650C}" destId="{573FDFAD-A4F9-44E9-8C3F-13A17334F801}" srcOrd="1" destOrd="0" parTransId="{F4041D9A-25DD-47A7-9548-DB653ED7B5FF}" sibTransId="{BA3B1EDB-1477-4D67-8671-54AE7A5CFEC4}"/>
    <dgm:cxn modelId="{B6AE1223-EAF8-4121-9746-3E6EA9F32CE5}" type="presOf" srcId="{573FDFAD-A4F9-44E9-8C3F-13A17334F801}" destId="{ECCEB738-4804-4C2A-AD81-63E2BACFBD7A}" srcOrd="0" destOrd="0" presId="urn:microsoft.com/office/officeart/2005/8/layout/funnel1"/>
    <dgm:cxn modelId="{5A3D05AC-F372-4B2E-A493-7280C7694762}" type="presOf" srcId="{BA61640B-7AC7-4619-B1CF-6D2904D3650C}" destId="{0C663720-2C6F-43B7-81F6-0E0FD0EDBE49}" srcOrd="0" destOrd="0" presId="urn:microsoft.com/office/officeart/2005/8/layout/funnel1"/>
    <dgm:cxn modelId="{A1DC25D9-97E8-4322-8F58-7020C4E3404A}" srcId="{BA61640B-7AC7-4619-B1CF-6D2904D3650C}" destId="{F18C8CEC-4A15-48EC-8157-8391E1B8D6AE}" srcOrd="3" destOrd="0" parTransId="{1FD0287A-A015-4EA3-A219-11A0539135F1}" sibTransId="{FFCB0628-850C-4ABA-8B70-4335198BAA18}"/>
    <dgm:cxn modelId="{02BB33F4-403D-470F-AC9B-94E80B221B9D}" type="presParOf" srcId="{0C663720-2C6F-43B7-81F6-0E0FD0EDBE49}" destId="{57A574A8-4EC9-45EE-90A4-098EEC8CAA2B}" srcOrd="0" destOrd="0" presId="urn:microsoft.com/office/officeart/2005/8/layout/funnel1"/>
    <dgm:cxn modelId="{3289705E-7591-4E84-BEDC-6F8F70F22F4F}" type="presParOf" srcId="{0C663720-2C6F-43B7-81F6-0E0FD0EDBE49}" destId="{9EB39B0A-9AD9-4998-A1F7-808D4A64583B}" srcOrd="1" destOrd="0" presId="urn:microsoft.com/office/officeart/2005/8/layout/funnel1"/>
    <dgm:cxn modelId="{DB1D1530-EFBC-4A4B-836E-60398A933B3C}" type="presParOf" srcId="{0C663720-2C6F-43B7-81F6-0E0FD0EDBE49}" destId="{B0F6F911-03CD-4534-B1BB-53C477C822A2}" srcOrd="2" destOrd="0" presId="urn:microsoft.com/office/officeart/2005/8/layout/funnel1"/>
    <dgm:cxn modelId="{CF2B5028-FA17-4290-AA20-1837A063A82F}" type="presParOf" srcId="{0C663720-2C6F-43B7-81F6-0E0FD0EDBE49}" destId="{B1972B01-D676-44AC-8247-54F10D06D1CE}" srcOrd="3" destOrd="0" presId="urn:microsoft.com/office/officeart/2005/8/layout/funnel1"/>
    <dgm:cxn modelId="{FC4827BB-28FA-4461-8E2B-EC2A5D003601}" type="presParOf" srcId="{0C663720-2C6F-43B7-81F6-0E0FD0EDBE49}" destId="{ECCEB738-4804-4C2A-AD81-63E2BACFBD7A}" srcOrd="4" destOrd="0" presId="urn:microsoft.com/office/officeart/2005/8/layout/funnel1"/>
    <dgm:cxn modelId="{484B7E49-676B-4B63-969A-40B8A81C0593}" type="presParOf" srcId="{0C663720-2C6F-43B7-81F6-0E0FD0EDBE49}" destId="{9F384A16-8D76-4C9A-AE99-5CF0B5304095}" srcOrd="5" destOrd="0" presId="urn:microsoft.com/office/officeart/2005/8/layout/funnel1"/>
    <dgm:cxn modelId="{DB605334-3F37-4E47-B71E-31DF106A5C9C}" type="presParOf" srcId="{0C663720-2C6F-43B7-81F6-0E0FD0EDBE49}" destId="{B7B23797-11AF-4421-9E57-F5524C386A4E}" srcOrd="6" destOrd="0" presId="urn:microsoft.com/office/officeart/2005/8/layout/funnel1"/>
  </dgm:cxnLst>
  <dgm:bg>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05D6B3-3B33-4902-87C8-EBEAF4E2B047}">
      <dsp:nvSpPr>
        <dsp:cNvPr id="0" name=""/>
        <dsp:cNvSpPr/>
      </dsp:nvSpPr>
      <dsp:spPr>
        <a:xfrm>
          <a:off x="36601" y="0"/>
          <a:ext cx="6278118" cy="768096"/>
        </a:xfrm>
        <a:prstGeom prst="roundRect">
          <a:avLst>
            <a:gd name="adj" fmla="val 10000"/>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a:latin typeface="Arial Rounded MT Bold" panose="020F0704030504030204" pitchFamily="34" charset="0"/>
            </a:rPr>
            <a:t>Introduction</a:t>
          </a:r>
        </a:p>
      </dsp:txBody>
      <dsp:txXfrm>
        <a:off x="59098" y="22497"/>
        <a:ext cx="5359414" cy="723102"/>
      </dsp:txXfrm>
    </dsp:sp>
    <dsp:sp modelId="{22222479-F8CE-4AF7-AF92-EB4941D73031}">
      <dsp:nvSpPr>
        <dsp:cNvPr id="0" name=""/>
        <dsp:cNvSpPr/>
      </dsp:nvSpPr>
      <dsp:spPr>
        <a:xfrm>
          <a:off x="468820" y="874776"/>
          <a:ext cx="6278118" cy="768096"/>
        </a:xfrm>
        <a:prstGeom prst="roundRect">
          <a:avLst>
            <a:gd name="adj" fmla="val 10000"/>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a:latin typeface="Arial Rounded MT Bold" panose="020F0704030504030204" pitchFamily="34" charset="0"/>
            </a:rPr>
            <a:t>Literature Review</a:t>
          </a:r>
        </a:p>
      </dsp:txBody>
      <dsp:txXfrm>
        <a:off x="491317" y="897273"/>
        <a:ext cx="5265041" cy="723101"/>
      </dsp:txXfrm>
    </dsp:sp>
    <dsp:sp modelId="{64546B80-9869-4D91-8933-9F526179337A}">
      <dsp:nvSpPr>
        <dsp:cNvPr id="0" name=""/>
        <dsp:cNvSpPr/>
      </dsp:nvSpPr>
      <dsp:spPr>
        <a:xfrm>
          <a:off x="939147" y="1752601"/>
          <a:ext cx="6278118" cy="768096"/>
        </a:xfrm>
        <a:prstGeom prst="roundRect">
          <a:avLst>
            <a:gd name="adj" fmla="val 10000"/>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a:latin typeface="Arial Rounded MT Bold" panose="020F0704030504030204" pitchFamily="34" charset="0"/>
            </a:rPr>
            <a:t>Method</a:t>
          </a:r>
        </a:p>
      </dsp:txBody>
      <dsp:txXfrm>
        <a:off x="961644" y="1775098"/>
        <a:ext cx="5265041" cy="723102"/>
      </dsp:txXfrm>
    </dsp:sp>
    <dsp:sp modelId="{F7DCA5C1-66F0-4304-AC3F-A841C85870E5}">
      <dsp:nvSpPr>
        <dsp:cNvPr id="0" name=""/>
        <dsp:cNvSpPr/>
      </dsp:nvSpPr>
      <dsp:spPr>
        <a:xfrm>
          <a:off x="1411232" y="2590800"/>
          <a:ext cx="6278118" cy="768096"/>
        </a:xfrm>
        <a:prstGeom prst="roundRect">
          <a:avLst>
            <a:gd name="adj" fmla="val 10000"/>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kern="1200" dirty="0">
              <a:latin typeface="Arial Rounded MT Bold" panose="020F0704030504030204" pitchFamily="34" charset="0"/>
            </a:rPr>
            <a:t>Results and Discussion</a:t>
          </a:r>
        </a:p>
      </dsp:txBody>
      <dsp:txXfrm>
        <a:off x="1433729" y="2613297"/>
        <a:ext cx="5265041" cy="723102"/>
      </dsp:txXfrm>
    </dsp:sp>
    <dsp:sp modelId="{6935991C-8211-4E15-AF1C-3188AE5690B4}">
      <dsp:nvSpPr>
        <dsp:cNvPr id="0" name=""/>
        <dsp:cNvSpPr/>
      </dsp:nvSpPr>
      <dsp:spPr>
        <a:xfrm>
          <a:off x="1875281" y="3428999"/>
          <a:ext cx="6278118" cy="768096"/>
        </a:xfrm>
        <a:prstGeom prst="roundRect">
          <a:avLst>
            <a:gd name="adj" fmla="val 10000"/>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dirty="0">
              <a:latin typeface="Arial Rounded MT Bold" panose="020F0704030504030204" pitchFamily="34" charset="0"/>
            </a:rPr>
            <a:t>Conclusion</a:t>
          </a:r>
        </a:p>
      </dsp:txBody>
      <dsp:txXfrm>
        <a:off x="1897778" y="3451496"/>
        <a:ext cx="5265041" cy="723101"/>
      </dsp:txXfrm>
    </dsp:sp>
    <dsp:sp modelId="{33B12009-1215-4276-B9A8-ADCA0466A03D}">
      <dsp:nvSpPr>
        <dsp:cNvPr id="0" name=""/>
        <dsp:cNvSpPr/>
      </dsp:nvSpPr>
      <dsp:spPr>
        <a:xfrm>
          <a:off x="5778855" y="561136"/>
          <a:ext cx="499262" cy="499262"/>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dirty="0"/>
        </a:p>
      </dsp:txBody>
      <dsp:txXfrm>
        <a:off x="5891189" y="561136"/>
        <a:ext cx="274594" cy="375695"/>
      </dsp:txXfrm>
    </dsp:sp>
    <dsp:sp modelId="{BA63564F-E08B-4D53-80AE-D0F4F935C7B6}">
      <dsp:nvSpPr>
        <dsp:cNvPr id="0" name=""/>
        <dsp:cNvSpPr/>
      </dsp:nvSpPr>
      <dsp:spPr>
        <a:xfrm>
          <a:off x="6247676" y="1435912"/>
          <a:ext cx="499262" cy="499262"/>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dirty="0"/>
        </a:p>
      </dsp:txBody>
      <dsp:txXfrm>
        <a:off x="6360010" y="1435912"/>
        <a:ext cx="274594" cy="375695"/>
      </dsp:txXfrm>
    </dsp:sp>
    <dsp:sp modelId="{4C408337-7716-4DAD-80D1-DD8DBD9062E9}">
      <dsp:nvSpPr>
        <dsp:cNvPr id="0" name=""/>
        <dsp:cNvSpPr/>
      </dsp:nvSpPr>
      <dsp:spPr>
        <a:xfrm>
          <a:off x="6716496" y="2297887"/>
          <a:ext cx="499262" cy="499262"/>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dirty="0"/>
        </a:p>
      </dsp:txBody>
      <dsp:txXfrm>
        <a:off x="6828830" y="2297887"/>
        <a:ext cx="274594" cy="375695"/>
      </dsp:txXfrm>
    </dsp:sp>
    <dsp:sp modelId="{E75BD043-FF85-494E-8347-43043C988503}">
      <dsp:nvSpPr>
        <dsp:cNvPr id="0" name=""/>
        <dsp:cNvSpPr/>
      </dsp:nvSpPr>
      <dsp:spPr>
        <a:xfrm>
          <a:off x="7185317" y="3181197"/>
          <a:ext cx="499262" cy="499262"/>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dirty="0"/>
        </a:p>
      </dsp:txBody>
      <dsp:txXfrm>
        <a:off x="7297651" y="3181197"/>
        <a:ext cx="274594" cy="3756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6B7C8-6EF3-4D03-B337-D54249EE3859}">
      <dsp:nvSpPr>
        <dsp:cNvPr id="0" name=""/>
        <dsp:cNvSpPr/>
      </dsp:nvSpPr>
      <dsp:spPr>
        <a:xfrm rot="5400000">
          <a:off x="4794642" y="-1833181"/>
          <a:ext cx="1080492" cy="5021072"/>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latin typeface="Arial Rounded MT Bold" panose="020F0704030504030204" pitchFamily="34" charset="0"/>
            </a:rPr>
            <a:t>Definitions</a:t>
          </a:r>
        </a:p>
        <a:p>
          <a:pPr marL="228600" lvl="1" indent="-228600" algn="l" defTabSz="1066800">
            <a:lnSpc>
              <a:spcPct val="90000"/>
            </a:lnSpc>
            <a:spcBef>
              <a:spcPct val="0"/>
            </a:spcBef>
            <a:spcAft>
              <a:spcPct val="15000"/>
            </a:spcAft>
            <a:buChar char="••"/>
          </a:pPr>
          <a:r>
            <a:rPr lang="en-US" sz="2400" kern="1200" dirty="0">
              <a:latin typeface="Arial Rounded MT Bold" panose="020F0704030504030204" pitchFamily="34" charset="0"/>
            </a:rPr>
            <a:t>Pedagogical approaches</a:t>
          </a:r>
        </a:p>
      </dsp:txBody>
      <dsp:txXfrm rot="-5400000">
        <a:off x="2824353" y="189853"/>
        <a:ext cx="4968327" cy="975002"/>
      </dsp:txXfrm>
    </dsp:sp>
    <dsp:sp modelId="{E28AF625-7DF1-4A7C-9C3F-095E30003DD4}">
      <dsp:nvSpPr>
        <dsp:cNvPr id="0" name=""/>
        <dsp:cNvSpPr/>
      </dsp:nvSpPr>
      <dsp:spPr>
        <a:xfrm>
          <a:off x="0" y="2046"/>
          <a:ext cx="2824353" cy="13506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latin typeface="Arial Rounded MT Bold" panose="020F0704030504030204" pitchFamily="34" charset="0"/>
            </a:rPr>
            <a:t>Critical Thinking</a:t>
          </a:r>
        </a:p>
      </dsp:txBody>
      <dsp:txXfrm>
        <a:off x="65932" y="67978"/>
        <a:ext cx="2692489" cy="1218751"/>
      </dsp:txXfrm>
    </dsp:sp>
    <dsp:sp modelId="{CAA1156F-A61B-4A60-A1D8-91BDA0F6E3E4}">
      <dsp:nvSpPr>
        <dsp:cNvPr id="0" name=""/>
        <dsp:cNvSpPr/>
      </dsp:nvSpPr>
      <dsp:spPr>
        <a:xfrm rot="5400000">
          <a:off x="4794642" y="-415035"/>
          <a:ext cx="1080492" cy="5021072"/>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latin typeface="Arial Rounded MT Bold" panose="020F0704030504030204" pitchFamily="34" charset="0"/>
            </a:rPr>
            <a:t>Instructional design</a:t>
          </a:r>
        </a:p>
        <a:p>
          <a:pPr marL="228600" lvl="1" indent="-228600" algn="l" defTabSz="1066800">
            <a:lnSpc>
              <a:spcPct val="90000"/>
            </a:lnSpc>
            <a:spcBef>
              <a:spcPct val="0"/>
            </a:spcBef>
            <a:spcAft>
              <a:spcPct val="15000"/>
            </a:spcAft>
            <a:buChar char="••"/>
          </a:pPr>
          <a:r>
            <a:rPr lang="en-US" sz="2400" kern="1200" dirty="0">
              <a:latin typeface="Arial Rounded MT Bold" panose="020F0704030504030204" pitchFamily="34" charset="0"/>
            </a:rPr>
            <a:t>User interface design</a:t>
          </a:r>
        </a:p>
        <a:p>
          <a:pPr marL="228600" lvl="1" indent="-228600" algn="l" defTabSz="1066800">
            <a:lnSpc>
              <a:spcPct val="90000"/>
            </a:lnSpc>
            <a:spcBef>
              <a:spcPct val="0"/>
            </a:spcBef>
            <a:spcAft>
              <a:spcPct val="15000"/>
            </a:spcAft>
            <a:buChar char="••"/>
          </a:pPr>
          <a:r>
            <a:rPr lang="en-US" sz="2400" kern="1200" dirty="0">
              <a:latin typeface="Arial Rounded MT Bold" panose="020F0704030504030204" pitchFamily="34" charset="0"/>
            </a:rPr>
            <a:t>User experience design</a:t>
          </a:r>
        </a:p>
      </dsp:txBody>
      <dsp:txXfrm rot="-5400000">
        <a:off x="2824353" y="1607999"/>
        <a:ext cx="4968327" cy="975002"/>
      </dsp:txXfrm>
    </dsp:sp>
    <dsp:sp modelId="{702CF8C6-6E1B-4A40-86EA-532DD46701A5}">
      <dsp:nvSpPr>
        <dsp:cNvPr id="0" name=""/>
        <dsp:cNvSpPr/>
      </dsp:nvSpPr>
      <dsp:spPr>
        <a:xfrm>
          <a:off x="0" y="1420192"/>
          <a:ext cx="2824353" cy="13506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latin typeface="Arial Rounded MT Bold" panose="020F0704030504030204" pitchFamily="34" charset="0"/>
            </a:rPr>
            <a:t>Design</a:t>
          </a:r>
          <a:r>
            <a:rPr lang="en-US" sz="2800" kern="1200" dirty="0"/>
            <a:t> </a:t>
          </a:r>
          <a:r>
            <a:rPr lang="en-US" sz="2800" kern="1200" dirty="0">
              <a:latin typeface="Arial Rounded MT Bold" panose="020F0704030504030204" pitchFamily="34" charset="0"/>
            </a:rPr>
            <a:t>Principles</a:t>
          </a:r>
        </a:p>
      </dsp:txBody>
      <dsp:txXfrm>
        <a:off x="65932" y="1486124"/>
        <a:ext cx="2692489" cy="1218751"/>
      </dsp:txXfrm>
    </dsp:sp>
    <dsp:sp modelId="{E0E6EB0D-D027-4298-A74A-1F06914346E3}">
      <dsp:nvSpPr>
        <dsp:cNvPr id="0" name=""/>
        <dsp:cNvSpPr/>
      </dsp:nvSpPr>
      <dsp:spPr>
        <a:xfrm rot="5400000">
          <a:off x="4794642" y="1003109"/>
          <a:ext cx="1080492" cy="5021072"/>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latin typeface="Arial Rounded MT Bold" panose="020F0704030504030204" pitchFamily="34" charset="0"/>
            </a:rPr>
            <a:t>Research-based criteria</a:t>
          </a:r>
        </a:p>
        <a:p>
          <a:pPr marL="228600" lvl="1" indent="-228600" algn="l" defTabSz="1066800">
            <a:lnSpc>
              <a:spcPct val="90000"/>
            </a:lnSpc>
            <a:spcBef>
              <a:spcPct val="0"/>
            </a:spcBef>
            <a:spcAft>
              <a:spcPct val="15000"/>
            </a:spcAft>
            <a:buChar char="••"/>
          </a:pPr>
          <a:r>
            <a:rPr lang="en-US" sz="2400" kern="1200" dirty="0">
              <a:latin typeface="Arial Rounded MT Bold" panose="020F0704030504030204" pitchFamily="34" charset="0"/>
            </a:rPr>
            <a:t>Evaluation tools</a:t>
          </a:r>
        </a:p>
      </dsp:txBody>
      <dsp:txXfrm rot="-5400000">
        <a:off x="2824353" y="3026144"/>
        <a:ext cx="4968327" cy="975002"/>
      </dsp:txXfrm>
    </dsp:sp>
    <dsp:sp modelId="{76507B75-77E9-4869-A790-7784832A1FBB}">
      <dsp:nvSpPr>
        <dsp:cNvPr id="0" name=""/>
        <dsp:cNvSpPr/>
      </dsp:nvSpPr>
      <dsp:spPr>
        <a:xfrm>
          <a:off x="0" y="2838338"/>
          <a:ext cx="2824353" cy="13506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latin typeface="Arial Rounded MT Bold" panose="020F0704030504030204" pitchFamily="34" charset="0"/>
            </a:rPr>
            <a:t>Apps Evaluation</a:t>
          </a:r>
        </a:p>
      </dsp:txBody>
      <dsp:txXfrm>
        <a:off x="65932" y="2904270"/>
        <a:ext cx="2692489" cy="12187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A574A8-4EC9-45EE-90A4-098EEC8CAA2B}">
      <dsp:nvSpPr>
        <dsp:cNvPr id="0" name=""/>
        <dsp:cNvSpPr/>
      </dsp:nvSpPr>
      <dsp:spPr>
        <a:xfrm>
          <a:off x="1809169" y="1219135"/>
          <a:ext cx="4361973" cy="1514856"/>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B39B0A-9AD9-4998-A1F7-808D4A64583B}">
      <dsp:nvSpPr>
        <dsp:cNvPr id="0" name=""/>
        <dsp:cNvSpPr/>
      </dsp:nvSpPr>
      <dsp:spPr>
        <a:xfrm>
          <a:off x="3754121" y="2706152"/>
          <a:ext cx="685802" cy="1918895"/>
        </a:xfrm>
        <a:prstGeom prst="downArrow">
          <a:avLst/>
        </a:prstGeom>
        <a:solidFill>
          <a:schemeClr val="accent1">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F6F911-03CD-4534-B1BB-53C477C822A2}">
      <dsp:nvSpPr>
        <dsp:cNvPr id="0" name=""/>
        <dsp:cNvSpPr/>
      </dsp:nvSpPr>
      <dsp:spPr>
        <a:xfrm>
          <a:off x="609600" y="4394301"/>
          <a:ext cx="7156233" cy="1014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ctr" anchorCtr="0">
          <a:noAutofit/>
        </a:bodyPr>
        <a:lstStyle/>
        <a:p>
          <a:pPr lvl="0" algn="ctr" defTabSz="1422400" rtl="0">
            <a:lnSpc>
              <a:spcPct val="90000"/>
            </a:lnSpc>
            <a:spcBef>
              <a:spcPct val="0"/>
            </a:spcBef>
            <a:spcAft>
              <a:spcPct val="35000"/>
            </a:spcAft>
          </a:pPr>
          <a:r>
            <a:rPr lang="en-US" altLang="zh-TW" sz="3200" b="1" kern="1200" dirty="0">
              <a:solidFill>
                <a:schemeClr val="accent6">
                  <a:lumMod val="75000"/>
                </a:schemeClr>
              </a:solidFill>
              <a:latin typeface="Arial Rounded MT Bold" panose="020F0704030504030204" pitchFamily="34" charset="0"/>
              <a:ea typeface="DFKai-SB" pitchFamily="65" charset="-120"/>
            </a:rPr>
            <a:t>Evaluation Framework</a:t>
          </a:r>
          <a:endParaRPr lang="en-US" sz="3200" b="1" kern="1200" dirty="0">
            <a:solidFill>
              <a:schemeClr val="accent6">
                <a:lumMod val="75000"/>
              </a:schemeClr>
            </a:solidFill>
            <a:latin typeface="Arial Rounded MT Bold" panose="020F0704030504030204" pitchFamily="34" charset="0"/>
            <a:ea typeface="DFKai-SB" pitchFamily="65" charset="-120"/>
          </a:endParaRPr>
        </a:p>
      </dsp:txBody>
      <dsp:txXfrm>
        <a:off x="609600" y="4394301"/>
        <a:ext cx="7156233" cy="1014412"/>
      </dsp:txXfrm>
    </dsp:sp>
    <dsp:sp modelId="{B1972B01-D676-44AC-8247-54F10D06D1CE}">
      <dsp:nvSpPr>
        <dsp:cNvPr id="0" name=""/>
        <dsp:cNvSpPr/>
      </dsp:nvSpPr>
      <dsp:spPr>
        <a:xfrm>
          <a:off x="1447798" y="805070"/>
          <a:ext cx="2307793" cy="2278167"/>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n-US" altLang="zh-TW" sz="2400" kern="1200" dirty="0">
              <a:latin typeface="Arial Rounded MT Bold" panose="020F0704030504030204" pitchFamily="34" charset="0"/>
              <a:ea typeface="DFKai-SB" pitchFamily="65" charset="-120"/>
            </a:rPr>
            <a:t>Design Principles</a:t>
          </a:r>
          <a:endParaRPr lang="en-US" sz="2400" kern="1200" dirty="0">
            <a:latin typeface="Arial Rounded MT Bold" panose="020F0704030504030204" pitchFamily="34" charset="0"/>
            <a:ea typeface="DFKai-SB" pitchFamily="65" charset="-120"/>
          </a:endParaRPr>
        </a:p>
      </dsp:txBody>
      <dsp:txXfrm>
        <a:off x="1785766" y="1138700"/>
        <a:ext cx="1631857" cy="1610907"/>
      </dsp:txXfrm>
    </dsp:sp>
    <dsp:sp modelId="{ECCEB738-4804-4C2A-AD81-63E2BACFBD7A}">
      <dsp:nvSpPr>
        <dsp:cNvPr id="0" name=""/>
        <dsp:cNvSpPr/>
      </dsp:nvSpPr>
      <dsp:spPr>
        <a:xfrm>
          <a:off x="4800600" y="457202"/>
          <a:ext cx="2278974" cy="2278974"/>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n-US" altLang="zh-TW" sz="2400" kern="1200" dirty="0">
              <a:latin typeface="Arial Rounded MT Bold" panose="020F0704030504030204" pitchFamily="34" charset="0"/>
              <a:ea typeface="DFKai-SB" pitchFamily="65" charset="-120"/>
            </a:rPr>
            <a:t>Apps Evaluation</a:t>
          </a:r>
          <a:endParaRPr lang="en-US" sz="2400" kern="1200" dirty="0">
            <a:latin typeface="Arial Rounded MT Bold" panose="020F0704030504030204" pitchFamily="34" charset="0"/>
            <a:ea typeface="DFKai-SB" pitchFamily="65" charset="-120"/>
          </a:endParaRPr>
        </a:p>
      </dsp:txBody>
      <dsp:txXfrm>
        <a:off x="5134348" y="790950"/>
        <a:ext cx="1611478" cy="1611478"/>
      </dsp:txXfrm>
    </dsp:sp>
    <dsp:sp modelId="{9F384A16-8D76-4C9A-AE99-5CF0B5304095}">
      <dsp:nvSpPr>
        <dsp:cNvPr id="0" name=""/>
        <dsp:cNvSpPr/>
      </dsp:nvSpPr>
      <dsp:spPr>
        <a:xfrm>
          <a:off x="3047996" y="0"/>
          <a:ext cx="2154186" cy="2135698"/>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n-US" sz="2400" kern="1200" dirty="0">
              <a:latin typeface="Arial Rounded MT Bold" panose="020F0704030504030204" pitchFamily="34" charset="0"/>
              <a:ea typeface="DFKai-SB" pitchFamily="65" charset="-120"/>
            </a:rPr>
            <a:t>Critical Thinking</a:t>
          </a:r>
        </a:p>
      </dsp:txBody>
      <dsp:txXfrm>
        <a:off x="3363469" y="312766"/>
        <a:ext cx="1523240" cy="1510166"/>
      </dsp:txXfrm>
    </dsp:sp>
    <dsp:sp modelId="{B7B23797-11AF-4421-9E57-F5524C386A4E}">
      <dsp:nvSpPr>
        <dsp:cNvPr id="0" name=""/>
        <dsp:cNvSpPr/>
      </dsp:nvSpPr>
      <dsp:spPr>
        <a:xfrm>
          <a:off x="439909" y="1447810"/>
          <a:ext cx="7363999" cy="2289666"/>
        </a:xfrm>
        <a:prstGeom prst="funnel">
          <a:avLst/>
        </a:prstGeom>
        <a:solidFill>
          <a:schemeClr val="lt1">
            <a:alpha val="4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0.02804</cdr:x>
      <cdr:y>0.49153</cdr:y>
    </cdr:from>
    <cdr:to>
      <cdr:x>0.94855</cdr:x>
      <cdr:y>0.74576</cdr:y>
    </cdr:to>
    <cdr:sp macro="" textlink="">
      <cdr:nvSpPr>
        <cdr:cNvPr id="5" name="Left-Right Arrow 4"/>
        <cdr:cNvSpPr/>
      </cdr:nvSpPr>
      <cdr:spPr>
        <a:xfrm xmlns:a="http://schemas.openxmlformats.org/drawingml/2006/main">
          <a:off x="228621" y="2209821"/>
          <a:ext cx="7505302" cy="1142967"/>
        </a:xfrm>
        <a:prstGeom xmlns:a="http://schemas.openxmlformats.org/drawingml/2006/main" prst="leftRightArrow">
          <a:avLst/>
        </a:prstGeom>
        <a:ln xmlns:a="http://schemas.openxmlformats.org/drawingml/2006/main">
          <a:noFill/>
        </a:ln>
        <a:effectLst xmlns:a="http://schemas.openxmlformats.org/drawingml/2006/main"/>
        <a:scene3d xmlns:a="http://schemas.openxmlformats.org/drawingml/2006/main">
          <a:camera prst="orthographicFront">
            <a:rot lat="0" lon="0" rev="0"/>
          </a:camera>
          <a:lightRig rig="contrasting" dir="t">
            <a:rot lat="0" lon="0" rev="7800000"/>
          </a:lightRig>
        </a:scene3d>
        <a:sp3d xmlns:a="http://schemas.openxmlformats.org/drawingml/2006/main">
          <a:bevelT w="139700" h="139700"/>
        </a:sp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ln>
              <a:noFill/>
            </a:ln>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34EE3E-F2C6-4829-9836-72C629419EBF}" type="datetimeFigureOut">
              <a:rPr lang="en-US" smtClean="0"/>
              <a:t>6/8/2018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58B83F-D008-4B5D-A4F7-3D14A8C7740D}" type="slidenum">
              <a:rPr lang="en-US" smtClean="0"/>
              <a:t>‹#›</a:t>
            </a:fld>
            <a:endParaRPr lang="en-US" dirty="0"/>
          </a:p>
        </p:txBody>
      </p:sp>
    </p:spTree>
    <p:extLst>
      <p:ext uri="{BB962C8B-B14F-4D97-AF65-F5344CB8AC3E}">
        <p14:creationId xmlns:p14="http://schemas.microsoft.com/office/powerpoint/2010/main" val="3032352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58B83F-D008-4B5D-A4F7-3D14A8C7740D}" type="slidenum">
              <a:rPr lang="en-US" smtClean="0"/>
              <a:t>2</a:t>
            </a:fld>
            <a:endParaRPr lang="en-US" dirty="0"/>
          </a:p>
        </p:txBody>
      </p:sp>
    </p:spTree>
    <p:extLst>
      <p:ext uri="{BB962C8B-B14F-4D97-AF65-F5344CB8AC3E}">
        <p14:creationId xmlns:p14="http://schemas.microsoft.com/office/powerpoint/2010/main" val="399230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http://www.celt.iastate.edu/teaching/effective-teaching-practices/revised-blooms-taxonomy</a:t>
            </a:r>
          </a:p>
          <a:p>
            <a:endParaRPr lang="en-US" dirty="0"/>
          </a:p>
        </p:txBody>
      </p:sp>
      <p:sp>
        <p:nvSpPr>
          <p:cNvPr id="4" name="Slide Number Placeholder 3"/>
          <p:cNvSpPr>
            <a:spLocks noGrp="1"/>
          </p:cNvSpPr>
          <p:nvPr>
            <p:ph type="sldNum" sz="quarter" idx="10"/>
          </p:nvPr>
        </p:nvSpPr>
        <p:spPr/>
        <p:txBody>
          <a:bodyPr/>
          <a:lstStyle/>
          <a:p>
            <a:fld id="{9C58B83F-D008-4B5D-A4F7-3D14A8C7740D}" type="slidenum">
              <a:rPr lang="en-US" smtClean="0"/>
              <a:t>19</a:t>
            </a:fld>
            <a:endParaRPr lang="en-US" dirty="0"/>
          </a:p>
        </p:txBody>
      </p:sp>
    </p:spTree>
    <p:extLst>
      <p:ext uri="{BB962C8B-B14F-4D97-AF65-F5344CB8AC3E}">
        <p14:creationId xmlns:p14="http://schemas.microsoft.com/office/powerpoint/2010/main" val="3556982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2FCE71-4724-424B-AC8D-83BC1D42C35A}" type="slidenum">
              <a:rPr lang="en-US" altLang="en-US" smtClean="0">
                <a:latin typeface="Calibri" panose="020F0502020204030204" pitchFamily="34" charset="0"/>
              </a:rPr>
              <a:pPr/>
              <a:t>4</a:t>
            </a:fld>
            <a:endParaRPr lang="en-US" altLang="en-US" dirty="0">
              <a:latin typeface="Calibri" panose="020F0502020204030204" pitchFamily="34" charset="0"/>
            </a:endParaRPr>
          </a:p>
        </p:txBody>
      </p:sp>
      <p:sp>
        <p:nvSpPr>
          <p:cNvPr id="18435" name="Rectangle 2"/>
          <p:cNvSpPr>
            <a:spLocks noGrp="1" noRot="1" noChangeAspect="1" noChangeArrowheads="1" noTextEdit="1"/>
          </p:cNvSpPr>
          <p:nvPr>
            <p:ph type="sldImg"/>
          </p:nvPr>
        </p:nvSpPr>
        <p:spPr bwMode="auto">
          <a:xfrm>
            <a:off x="1152525" y="700088"/>
            <a:ext cx="4648200"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xfrm>
            <a:off x="927100" y="4421188"/>
            <a:ext cx="5100638" cy="4189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719745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 </a:t>
            </a:r>
            <a:r>
              <a:rPr lang="en-US" sz="1200" kern="1200" dirty="0">
                <a:solidFill>
                  <a:schemeClr val="tx1"/>
                </a:solidFill>
                <a:effectLst/>
                <a:latin typeface="+mn-lt"/>
                <a:ea typeface="+mn-ea"/>
                <a:cs typeface="+mn-cs"/>
              </a:rPr>
              <a:t>Educators at all levels have recognized the importance of critical thinking. The common core state standards emphasize the development of critical thinking skills (Anderson, 2015; Duesbery &amp; Justice, 2015).  The Association of American Colleges and Universities (2011) also includes critical thinking as one of the essential learning outcomes.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Me: mobile software applications (Apps) have emerged to become promising and have prompted the educational community to examine the affordance, design and effects of the relatively recent innovation (e.g., Lopuch, 2013; Stevenson, Hedberg, Highfield, &amp; Diao, 2015).</a:t>
            </a:r>
          </a:p>
          <a:p>
            <a:endParaRPr lang="en-US" dirty="0"/>
          </a:p>
          <a:p>
            <a:endParaRPr lang="en-US" dirty="0"/>
          </a:p>
          <a:p>
            <a:r>
              <a:rPr lang="en-US" dirty="0"/>
              <a:t>2016-Haynes: “Various constituent groups in our society are in widespread agreement about the importance of critical thinking. For instance, the Higher Education Research Institute (HERI) found that over 99% of faculty across the United States felt that teaching critical thinking is “essential” or “very important” (DeAngelo et al., 2009). Similarly, Derek Bok, president emeritus of Harvard University, notes national studies have found that more than 90% of faculty members in the United States consider critical thinking the most important goal of an undergraduate education (Bok, 2006). Employers also recognize the importance of critical thinking and problem solving skills. A recent survey by the American Association of Colleges and Universities (AACU) found that 75% of employers want colleges to place more emphasis on critical thinking, real world problem solving, communication, and creativity, and 93% of these employers felt that these skills were more important than major (AACU, 2013). Similarly, a recent national survey released by Northeastern University (2013) found that both the general public and employers thought colleges should focus more efforts on improving critical/creative thinking skills and communication. The need for critical thinking skills is not limited to the United States. In a 2012 survey conducted by the American Management Association of international managers and executives, critical thinking skills were ranked as the most important skills related to growth (AMA, 2012). These sam”</a:t>
            </a:r>
          </a:p>
        </p:txBody>
      </p:sp>
      <p:sp>
        <p:nvSpPr>
          <p:cNvPr id="4" name="Slide Number Placeholder 3"/>
          <p:cNvSpPr>
            <a:spLocks noGrp="1"/>
          </p:cNvSpPr>
          <p:nvPr>
            <p:ph type="sldNum" sz="quarter" idx="10"/>
          </p:nvPr>
        </p:nvSpPr>
        <p:spPr/>
        <p:txBody>
          <a:bodyPr/>
          <a:lstStyle/>
          <a:p>
            <a:fld id="{9C58B83F-D008-4B5D-A4F7-3D14A8C7740D}" type="slidenum">
              <a:rPr lang="en-US" smtClean="0"/>
              <a:t>5</a:t>
            </a:fld>
            <a:endParaRPr lang="en-US" dirty="0"/>
          </a:p>
        </p:txBody>
      </p:sp>
    </p:spTree>
    <p:extLst>
      <p:ext uri="{BB962C8B-B14F-4D97-AF65-F5344CB8AC3E}">
        <p14:creationId xmlns:p14="http://schemas.microsoft.com/office/powerpoint/2010/main" val="2647406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2FCE71-4724-424B-AC8D-83BC1D42C35A}" type="slidenum">
              <a:rPr lang="en-US" altLang="en-US" smtClean="0">
                <a:latin typeface="Calibri" panose="020F0502020204030204" pitchFamily="34" charset="0"/>
              </a:rPr>
              <a:pPr/>
              <a:t>6</a:t>
            </a:fld>
            <a:endParaRPr lang="en-US" altLang="en-US" dirty="0">
              <a:latin typeface="Calibri" panose="020F0502020204030204" pitchFamily="34" charset="0"/>
            </a:endParaRPr>
          </a:p>
        </p:txBody>
      </p:sp>
      <p:sp>
        <p:nvSpPr>
          <p:cNvPr id="18435" name="Rectangle 2"/>
          <p:cNvSpPr>
            <a:spLocks noGrp="1" noRot="1" noChangeAspect="1" noChangeArrowheads="1" noTextEdit="1"/>
          </p:cNvSpPr>
          <p:nvPr>
            <p:ph type="sldImg"/>
          </p:nvPr>
        </p:nvSpPr>
        <p:spPr bwMode="auto">
          <a:xfrm>
            <a:off x="1152525" y="700088"/>
            <a:ext cx="4648200"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xfrm>
            <a:off x="927100" y="4421188"/>
            <a:ext cx="5100638" cy="4189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115758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“…critical thinking is reflective thinking focused on deciding what to believe or do…” (Ennis, 1997, p.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Five dimensions: “two analytical dimensions (i.e., evaluating evidence and its use; analyzing arguments); two synthetic dimensions, which assess students’ abilities to understand implications and consequences and to produce their own arguments; and one dimension relevant to all of the analytical and synthetic dimensions – understanding causation and explanation.” (Liu, et al., 2014, p. 14) -- ETS</a:t>
            </a:r>
          </a:p>
          <a:p>
            <a:endParaRPr lang="en-US" dirty="0"/>
          </a:p>
        </p:txBody>
      </p:sp>
      <p:sp>
        <p:nvSpPr>
          <p:cNvPr id="4" name="Slide Number Placeholder 3"/>
          <p:cNvSpPr>
            <a:spLocks noGrp="1"/>
          </p:cNvSpPr>
          <p:nvPr>
            <p:ph type="sldNum" sz="quarter" idx="10"/>
          </p:nvPr>
        </p:nvSpPr>
        <p:spPr/>
        <p:txBody>
          <a:bodyPr/>
          <a:lstStyle/>
          <a:p>
            <a:fld id="{9C58B83F-D008-4B5D-A4F7-3D14A8C7740D}" type="slidenum">
              <a:rPr lang="en-US" smtClean="0"/>
              <a:t>11</a:t>
            </a:fld>
            <a:endParaRPr lang="en-US" dirty="0"/>
          </a:p>
        </p:txBody>
      </p:sp>
    </p:spTree>
    <p:extLst>
      <p:ext uri="{BB962C8B-B14F-4D97-AF65-F5344CB8AC3E}">
        <p14:creationId xmlns:p14="http://schemas.microsoft.com/office/powerpoint/2010/main" val="162129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2FCE71-4724-424B-AC8D-83BC1D42C35A}" type="slidenum">
              <a:rPr lang="en-US" altLang="en-US" smtClean="0">
                <a:latin typeface="Calibri" panose="020F0502020204030204" pitchFamily="34" charset="0"/>
              </a:rPr>
              <a:pPr/>
              <a:t>12</a:t>
            </a:fld>
            <a:endParaRPr lang="en-US" altLang="en-US" dirty="0">
              <a:latin typeface="Calibri" panose="020F0502020204030204" pitchFamily="34" charset="0"/>
            </a:endParaRPr>
          </a:p>
        </p:txBody>
      </p:sp>
      <p:sp>
        <p:nvSpPr>
          <p:cNvPr id="18435" name="Rectangle 2"/>
          <p:cNvSpPr>
            <a:spLocks noGrp="1" noRot="1" noChangeAspect="1" noChangeArrowheads="1" noTextEdit="1"/>
          </p:cNvSpPr>
          <p:nvPr>
            <p:ph type="sldImg"/>
          </p:nvPr>
        </p:nvSpPr>
        <p:spPr bwMode="auto">
          <a:xfrm>
            <a:off x="1152525" y="700088"/>
            <a:ext cx="4648200"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xfrm>
            <a:off x="927100" y="4421188"/>
            <a:ext cx="5100638" cy="4189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540749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https://www.interaction-design.org/literature/article/shneiderman-s-eight-golden-rules-will-help-you-design-better-interfaces</a:t>
            </a:r>
          </a:p>
          <a:p>
            <a:r>
              <a:rPr lang="en-US" dirty="0"/>
              <a:t>https://www.interaction-design.org/literature/topics/ux-design </a:t>
            </a:r>
          </a:p>
          <a:p>
            <a:r>
              <a:rPr lang="en-US" dirty="0"/>
              <a:t>https://www.nngroup.com/articles/author/don-norman/</a:t>
            </a:r>
          </a:p>
        </p:txBody>
      </p:sp>
      <p:sp>
        <p:nvSpPr>
          <p:cNvPr id="4" name="Slide Number Placeholder 3"/>
          <p:cNvSpPr>
            <a:spLocks noGrp="1"/>
          </p:cNvSpPr>
          <p:nvPr>
            <p:ph type="sldNum" sz="quarter" idx="10"/>
          </p:nvPr>
        </p:nvSpPr>
        <p:spPr/>
        <p:txBody>
          <a:bodyPr/>
          <a:lstStyle/>
          <a:p>
            <a:fld id="{9C58B83F-D008-4B5D-A4F7-3D14A8C7740D}" type="slidenum">
              <a:rPr lang="en-US" smtClean="0"/>
              <a:t>14</a:t>
            </a:fld>
            <a:endParaRPr lang="en-US" dirty="0"/>
          </a:p>
        </p:txBody>
      </p:sp>
    </p:spTree>
    <p:extLst>
      <p:ext uri="{BB962C8B-B14F-4D97-AF65-F5344CB8AC3E}">
        <p14:creationId xmlns:p14="http://schemas.microsoft.com/office/powerpoint/2010/main" val="3230206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https://www.usertesting.com/blog/2016/04/27/ui-vs-ux/ </a:t>
            </a:r>
          </a:p>
          <a:p>
            <a:r>
              <a:rPr lang="en-US" dirty="0"/>
              <a:t>https://www.webdesignerdepot.com/2012/06/ui-vs-ux-whats-the-difference/</a:t>
            </a:r>
          </a:p>
        </p:txBody>
      </p:sp>
      <p:sp>
        <p:nvSpPr>
          <p:cNvPr id="4" name="Slide Number Placeholder 3"/>
          <p:cNvSpPr>
            <a:spLocks noGrp="1"/>
          </p:cNvSpPr>
          <p:nvPr>
            <p:ph type="sldNum" sz="quarter" idx="10"/>
          </p:nvPr>
        </p:nvSpPr>
        <p:spPr/>
        <p:txBody>
          <a:bodyPr/>
          <a:lstStyle/>
          <a:p>
            <a:fld id="{9C58B83F-D008-4B5D-A4F7-3D14A8C7740D}" type="slidenum">
              <a:rPr lang="en-US" smtClean="0"/>
              <a:t>17</a:t>
            </a:fld>
            <a:endParaRPr lang="en-US" dirty="0"/>
          </a:p>
        </p:txBody>
      </p:sp>
    </p:spTree>
    <p:extLst>
      <p:ext uri="{BB962C8B-B14F-4D97-AF65-F5344CB8AC3E}">
        <p14:creationId xmlns:p14="http://schemas.microsoft.com/office/powerpoint/2010/main" val="3354633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https://www.usertesting.com/blog/2016/04/27/ui-vs-ux/ </a:t>
            </a:r>
          </a:p>
          <a:p>
            <a:r>
              <a:rPr lang="en-US" dirty="0"/>
              <a:t>https://www.webdesignerdepot.com/2012/06/ui-vs-ux-whats-the-difference/</a:t>
            </a:r>
          </a:p>
        </p:txBody>
      </p:sp>
      <p:sp>
        <p:nvSpPr>
          <p:cNvPr id="4" name="Slide Number Placeholder 3"/>
          <p:cNvSpPr>
            <a:spLocks noGrp="1"/>
          </p:cNvSpPr>
          <p:nvPr>
            <p:ph type="sldNum" sz="quarter" idx="10"/>
          </p:nvPr>
        </p:nvSpPr>
        <p:spPr/>
        <p:txBody>
          <a:bodyPr/>
          <a:lstStyle/>
          <a:p>
            <a:fld id="{9C58B83F-D008-4B5D-A4F7-3D14A8C7740D}" type="slidenum">
              <a:rPr lang="en-US" smtClean="0"/>
              <a:t>18</a:t>
            </a:fld>
            <a:endParaRPr lang="en-US" dirty="0"/>
          </a:p>
        </p:txBody>
      </p:sp>
    </p:spTree>
    <p:extLst>
      <p:ext uri="{BB962C8B-B14F-4D97-AF65-F5344CB8AC3E}">
        <p14:creationId xmlns:p14="http://schemas.microsoft.com/office/powerpoint/2010/main" val="2325803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B48B97F-13BC-4E28-B3AF-AE75A14FFC50}" type="datetimeFigureOut">
              <a:rPr lang="en-US" smtClean="0"/>
              <a:t>6/8/2018</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8BC098B-DA16-4170-B6E2-D29D714F49B3}"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B48B97F-13BC-4E28-B3AF-AE75A14FFC50}" type="datetimeFigureOut">
              <a:rPr lang="en-US" smtClean="0"/>
              <a:t>6/8/2018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BC098B-DA16-4170-B6E2-D29D714F49B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B48B97F-13BC-4E28-B3AF-AE75A14FFC50}" type="datetimeFigureOut">
              <a:rPr lang="en-US" smtClean="0"/>
              <a:t>6/8/2018</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48BC098B-DA16-4170-B6E2-D29D714F49B3}"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a:latin typeface="Arial Rounded MT Bold" panose="020F0704030504030204" pitchFamily="34" charset="0"/>
              </a:defRPr>
            </a:lvl1pPr>
          </a:lstStyle>
          <a:p>
            <a:r>
              <a:rPr kumimoji="0" lang="en-US" dirty="0"/>
              <a:t>Click to edit Master 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8BC098B-DA16-4170-B6E2-D29D714F49B3}"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a:latin typeface="Arial Rounded MT Bold" panose="020F0704030504030204" pitchFamily="34" charset="0"/>
              </a:defRPr>
            </a:lvl1pPr>
            <a:lvl2pPr>
              <a:defRPr>
                <a:latin typeface="Arial Rounded MT Bold" panose="020F0704030504030204" pitchFamily="34" charset="0"/>
              </a:defRPr>
            </a:lvl2pPr>
            <a:lvl3pPr>
              <a:defRPr>
                <a:latin typeface="Arial Rounded MT Bold" panose="020F0704030504030204" pitchFamily="34" charset="0"/>
              </a:defRPr>
            </a:lvl3pPr>
            <a:lvl4pPr>
              <a:defRPr>
                <a:latin typeface="Arial Rounded MT Bold" panose="020F0704030504030204" pitchFamily="34" charset="0"/>
              </a:defRPr>
            </a:lvl4pPr>
            <a:lvl5pPr>
              <a:defRPr>
                <a:latin typeface="Arial Rounded MT Bold" panose="020F0704030504030204"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9B48B97F-13BC-4E28-B3AF-AE75A14FFC50}" type="datetimeFigureOut">
              <a:rPr lang="en-US" smtClean="0"/>
              <a:t>6/8/2018</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8BC098B-DA16-4170-B6E2-D29D714F49B3}"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9B48B97F-13BC-4E28-B3AF-AE75A14FFC50}" type="datetimeFigureOut">
              <a:rPr lang="en-US" smtClean="0"/>
              <a:t>6/8/2018</a:t>
            </a:fld>
            <a:endParaRPr lang="en-US" dirty="0"/>
          </a:p>
        </p:txBody>
      </p:sp>
      <p:sp>
        <p:nvSpPr>
          <p:cNvPr id="10" name="Slide Number Placeholder 9"/>
          <p:cNvSpPr>
            <a:spLocks noGrp="1"/>
          </p:cNvSpPr>
          <p:nvPr>
            <p:ph type="sldNum" sz="quarter" idx="16"/>
          </p:nvPr>
        </p:nvSpPr>
        <p:spPr/>
        <p:txBody>
          <a:bodyPr rtlCol="0"/>
          <a:lstStyle/>
          <a:p>
            <a:fld id="{48BC098B-DA16-4170-B6E2-D29D714F49B3}"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9B48B97F-13BC-4E28-B3AF-AE75A14FFC50}" type="datetimeFigureOut">
              <a:rPr lang="en-US" smtClean="0"/>
              <a:t>6/8/2018</a:t>
            </a:fld>
            <a:endParaRPr lang="en-US" dirty="0"/>
          </a:p>
        </p:txBody>
      </p:sp>
      <p:sp>
        <p:nvSpPr>
          <p:cNvPr id="12" name="Slide Number Placeholder 11"/>
          <p:cNvSpPr>
            <a:spLocks noGrp="1"/>
          </p:cNvSpPr>
          <p:nvPr>
            <p:ph type="sldNum" sz="quarter" idx="16"/>
          </p:nvPr>
        </p:nvSpPr>
        <p:spPr/>
        <p:txBody>
          <a:bodyPr rtlCol="0"/>
          <a:lstStyle/>
          <a:p>
            <a:fld id="{48BC098B-DA16-4170-B6E2-D29D714F49B3}"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B48B97F-13BC-4E28-B3AF-AE75A14FFC50}" type="datetimeFigureOut">
              <a:rPr lang="en-US" smtClean="0"/>
              <a:t>6/8/2018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8BC098B-DA16-4170-B6E2-D29D714F49B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48B97F-13BC-4E28-B3AF-AE75A14FFC50}" type="datetimeFigureOut">
              <a:rPr lang="en-US" smtClean="0"/>
              <a:t>6/8/2018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8BC098B-DA16-4170-B6E2-D29D714F49B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9B48B97F-13BC-4E28-B3AF-AE75A14FFC50}" type="datetimeFigureOut">
              <a:rPr lang="en-US" smtClean="0"/>
              <a:t>6/8/2018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8BC098B-DA16-4170-B6E2-D29D714F49B3}"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9B48B97F-13BC-4E28-B3AF-AE75A14FFC50}" type="datetimeFigureOut">
              <a:rPr lang="en-US" smtClean="0"/>
              <a:t>6/8/2018</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8BC098B-DA16-4170-B6E2-D29D714F49B3}"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B48B97F-13BC-4E28-B3AF-AE75A14FFC50}" type="datetimeFigureOut">
              <a:rPr lang="en-US" smtClean="0"/>
              <a:t>6/8/2018</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8BC098B-DA16-4170-B6E2-D29D714F49B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419EA9-DD95-4162-BA63-A8DE39FD2C04}"/>
              </a:ext>
            </a:extLst>
          </p:cNvPr>
          <p:cNvSpPr>
            <a:spLocks noGrp="1"/>
          </p:cNvSpPr>
          <p:nvPr>
            <p:ph type="title"/>
          </p:nvPr>
        </p:nvSpPr>
        <p:spPr/>
        <p:txBody>
          <a:bodyPr/>
          <a:lstStyle/>
          <a:p>
            <a:r>
              <a:rPr lang="en-US" dirty="0"/>
              <a:t>Session D2</a:t>
            </a:r>
          </a:p>
        </p:txBody>
      </p:sp>
      <p:sp>
        <p:nvSpPr>
          <p:cNvPr id="3" name="Content Placeholder 2">
            <a:extLst>
              <a:ext uri="{FF2B5EF4-FFF2-40B4-BE49-F238E27FC236}">
                <a16:creationId xmlns:a16="http://schemas.microsoft.com/office/drawing/2014/main" xmlns="" id="{DBA63266-AF50-4521-84C9-27B6E1D2D716}"/>
              </a:ext>
            </a:extLst>
          </p:cNvPr>
          <p:cNvSpPr>
            <a:spLocks noGrp="1"/>
          </p:cNvSpPr>
          <p:nvPr>
            <p:ph sz="quarter" idx="1"/>
          </p:nvPr>
        </p:nvSpPr>
        <p:spPr>
          <a:xfrm>
            <a:off x="612648" y="1600200"/>
            <a:ext cx="8153400" cy="4495800"/>
          </a:xfrm>
        </p:spPr>
        <p:txBody>
          <a:bodyPr>
            <a:normAutofit/>
          </a:bodyPr>
          <a:lstStyle/>
          <a:p>
            <a:pPr marL="514350" indent="-514350">
              <a:buFont typeface="+mj-lt"/>
              <a:buAutoNum type="arabicPeriod"/>
            </a:pPr>
            <a:r>
              <a:rPr lang="en-US" dirty="0">
                <a:latin typeface="+mn-lt"/>
                <a:cs typeface="Arial" panose="020B0604020202020204" pitchFamily="34" charset="0"/>
              </a:rPr>
              <a:t>A Framework for Evaluating Critical Thinking Apps</a:t>
            </a:r>
          </a:p>
          <a:p>
            <a:pPr marL="514350" indent="-514350">
              <a:buFont typeface="+mj-lt"/>
              <a:buAutoNum type="arabicPeriod"/>
            </a:pPr>
            <a:r>
              <a:rPr lang="en-US" dirty="0">
                <a:latin typeface="+mn-lt"/>
                <a:cs typeface="Arial" panose="020B0604020202020204" pitchFamily="34" charset="0"/>
              </a:rPr>
              <a:t>New Detective Tool to Tell What Students Are Thinking in Class</a:t>
            </a:r>
            <a:r>
              <a:rPr lang="en-US" b="1" dirty="0">
                <a:latin typeface="+mn-lt"/>
                <a:cs typeface="Arial" panose="020B0604020202020204" pitchFamily="34" charset="0"/>
              </a:rPr>
              <a:t> </a:t>
            </a:r>
          </a:p>
          <a:p>
            <a:pPr marL="514350" indent="-514350">
              <a:buFont typeface="+mj-lt"/>
              <a:buAutoNum type="arabicPeriod"/>
            </a:pPr>
            <a:r>
              <a:rPr lang="en-US" dirty="0">
                <a:latin typeface="+mn-lt"/>
                <a:cs typeface="Arial" panose="020B0604020202020204" pitchFamily="34" charset="0"/>
              </a:rPr>
              <a:t>Use of Social Media to Motivate Academic Inquiry and Discussion for Developing of Critical Thinking</a:t>
            </a:r>
          </a:p>
          <a:p>
            <a:pPr marL="514350" indent="-514350">
              <a:buFont typeface="+mj-lt"/>
              <a:buAutoNum type="arabicPeriod"/>
            </a:pPr>
            <a:r>
              <a:rPr lang="en-US" dirty="0">
                <a:latin typeface="+mn-lt"/>
                <a:cs typeface="Arial" panose="020B0604020202020204" pitchFamily="34" charset="0"/>
              </a:rPr>
              <a:t>AR Marker-Based Assessment as Learning for an Analytical Thinking </a:t>
            </a:r>
          </a:p>
          <a:p>
            <a:pPr marL="514350" indent="-514350">
              <a:buFont typeface="+mj-lt"/>
              <a:buAutoNum type="arabicPeriod"/>
            </a:pPr>
            <a:r>
              <a:rPr lang="en-US" dirty="0">
                <a:latin typeface="+mn-lt"/>
                <a:cs typeface="Arial" panose="020B0604020202020204" pitchFamily="34" charset="0"/>
              </a:rPr>
              <a:t>Social Media as Digital Companionship: Scaffolding in the E-Learning Context </a:t>
            </a:r>
          </a:p>
        </p:txBody>
      </p:sp>
    </p:spTree>
    <p:extLst>
      <p:ext uri="{BB962C8B-B14F-4D97-AF65-F5344CB8AC3E}">
        <p14:creationId xmlns:p14="http://schemas.microsoft.com/office/powerpoint/2010/main" val="18581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latin typeface="Arial Rounded MT Bold" panose="020F0704030504030204" pitchFamily="34" charset="0"/>
              </a:rPr>
              <a:t>Three Lines of Research</a:t>
            </a:r>
          </a:p>
        </p:txBody>
      </p:sp>
      <p:graphicFrame>
        <p:nvGraphicFramePr>
          <p:cNvPr id="5" name="Content Placeholder 4">
            <a:extLst>
              <a:ext uri="{FF2B5EF4-FFF2-40B4-BE49-F238E27FC236}">
                <a16:creationId xmlns:a16="http://schemas.microsoft.com/office/drawing/2014/main" xmlns="" id="{55FAFB7A-78F7-4CA4-B009-F8EC6678C5B9}"/>
              </a:ext>
            </a:extLst>
          </p:cNvPr>
          <p:cNvGraphicFramePr>
            <a:graphicFrameLocks noGrp="1"/>
          </p:cNvGraphicFramePr>
          <p:nvPr>
            <p:ph sz="quarter" idx="1"/>
            <p:extLst>
              <p:ext uri="{D42A27DB-BD31-4B8C-83A1-F6EECF244321}">
                <p14:modId xmlns:p14="http://schemas.microsoft.com/office/powerpoint/2010/main" val="4170423359"/>
              </p:ext>
            </p:extLst>
          </p:nvPr>
        </p:nvGraphicFramePr>
        <p:xfrm>
          <a:off x="612775" y="1905000"/>
          <a:ext cx="7845425"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7156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9452E8-0B7A-40C8-85ED-55430C03E8A1}"/>
              </a:ext>
            </a:extLst>
          </p:cNvPr>
          <p:cNvSpPr>
            <a:spLocks noGrp="1"/>
          </p:cNvSpPr>
          <p:nvPr>
            <p:ph type="title"/>
          </p:nvPr>
        </p:nvSpPr>
        <p:spPr/>
        <p:txBody>
          <a:bodyPr>
            <a:normAutofit fontScale="90000"/>
          </a:bodyPr>
          <a:lstStyle/>
          <a:p>
            <a:r>
              <a:rPr lang="en-US" dirty="0"/>
              <a:t>Definitions of Critical Thinking</a:t>
            </a:r>
          </a:p>
        </p:txBody>
      </p:sp>
      <p:sp>
        <p:nvSpPr>
          <p:cNvPr id="3" name="Content Placeholder 2">
            <a:extLst>
              <a:ext uri="{FF2B5EF4-FFF2-40B4-BE49-F238E27FC236}">
                <a16:creationId xmlns:a16="http://schemas.microsoft.com/office/drawing/2014/main" xmlns="" id="{76AC09B6-FD8A-4195-8794-81E12E523B58}"/>
              </a:ext>
            </a:extLst>
          </p:cNvPr>
          <p:cNvSpPr>
            <a:spLocks noGrp="1"/>
          </p:cNvSpPr>
          <p:nvPr>
            <p:ph sz="quarter" idx="1"/>
          </p:nvPr>
        </p:nvSpPr>
        <p:spPr>
          <a:xfrm>
            <a:off x="152400" y="1600200"/>
            <a:ext cx="8763000" cy="4876800"/>
          </a:xfrm>
        </p:spPr>
        <p:txBody>
          <a:bodyPr>
            <a:normAutofit fontScale="62500" lnSpcReduction="20000"/>
          </a:bodyPr>
          <a:lstStyle/>
          <a:p>
            <a:r>
              <a:rPr lang="en-US" sz="4000" dirty="0"/>
              <a:t>Cognitive skills and affective dispositions from the landmark “Delphi Report” (Facione, 1990)</a:t>
            </a:r>
          </a:p>
          <a:p>
            <a:r>
              <a:rPr lang="en-US" sz="4000" dirty="0"/>
              <a:t>“Critical thinking is a habit of mind characterized by the comprehensive exploration of issues, ideas, artifacts, and events before accepting or formulating an opinion or conclusion” (AACU, 2009)</a:t>
            </a:r>
          </a:p>
          <a:p>
            <a:r>
              <a:rPr lang="en-US" sz="4000" dirty="0"/>
              <a:t>Operational definition (Liu, et al., 2014)</a:t>
            </a:r>
          </a:p>
          <a:p>
            <a:pPr lvl="1"/>
            <a:r>
              <a:rPr lang="en-US" sz="4000" dirty="0"/>
              <a:t>Five dimensions, including analytical and synthetic dimensions</a:t>
            </a:r>
          </a:p>
          <a:p>
            <a:pPr lvl="1"/>
            <a:r>
              <a:rPr lang="en-US" sz="4000" dirty="0"/>
              <a:t>Argument analysis &amp; development; causation &amp; explanation</a:t>
            </a:r>
          </a:p>
          <a:p>
            <a:r>
              <a:rPr lang="en-US" sz="4000" dirty="0"/>
              <a:t>Critical-thinking assessment test (Haynes, et al., 2016)</a:t>
            </a:r>
          </a:p>
          <a:p>
            <a:pPr lvl="1"/>
            <a:r>
              <a:rPr lang="en-US" sz="4000" dirty="0"/>
              <a:t>“Classic” and broadened definitions</a:t>
            </a:r>
          </a:p>
          <a:p>
            <a:endParaRPr lang="en-US" dirty="0"/>
          </a:p>
          <a:p>
            <a:pPr lvl="1"/>
            <a:endParaRPr lang="en-US" dirty="0"/>
          </a:p>
        </p:txBody>
      </p:sp>
    </p:spTree>
    <p:extLst>
      <p:ext uri="{BB962C8B-B14F-4D97-AF65-F5344CB8AC3E}">
        <p14:creationId xmlns:p14="http://schemas.microsoft.com/office/powerpoint/2010/main" val="571042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title"/>
          <p:cNvSpPr>
            <a:spLocks noGrp="1" noChangeArrowheads="1"/>
          </p:cNvSpPr>
          <p:nvPr>
            <p:ph type="title"/>
          </p:nvPr>
        </p:nvSpPr>
        <p:spPr>
          <a:xfrm>
            <a:off x="533400" y="228600"/>
            <a:ext cx="7772400" cy="1143000"/>
          </a:xfrm>
        </p:spPr>
        <p:txBody>
          <a:bodyPr>
            <a:normAutofit/>
          </a:bodyPr>
          <a:lstStyle/>
          <a:p>
            <a:pPr>
              <a:lnSpc>
                <a:spcPct val="90000"/>
              </a:lnSpc>
            </a:pPr>
            <a:r>
              <a:rPr lang="en-US" altLang="zh-TW" dirty="0">
                <a:ea typeface="DFKai-SB" pitchFamily="65" charset="-120"/>
              </a:rPr>
              <a:t>Definitions</a:t>
            </a:r>
          </a:p>
        </p:txBody>
      </p:sp>
      <p:graphicFrame>
        <p:nvGraphicFramePr>
          <p:cNvPr id="4" name="Content Placeholder 3"/>
          <p:cNvGraphicFramePr>
            <a:graphicFrameLocks noGrp="1"/>
          </p:cNvGraphicFramePr>
          <p:nvPr>
            <p:ph sz="quarter" idx="1"/>
            <p:extLst/>
          </p:nvPr>
        </p:nvGraphicFramePr>
        <p:xfrm>
          <a:off x="0" y="1600200"/>
          <a:ext cx="91440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09600" y="2196385"/>
            <a:ext cx="2130897" cy="954107"/>
          </a:xfrm>
          <a:prstGeom prst="rect">
            <a:avLst/>
          </a:prstGeom>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sz="2800" b="1" dirty="0">
                <a:latin typeface="Arial Rounded MT Bold" panose="020F0704030504030204" pitchFamily="34" charset="0"/>
              </a:rPr>
              <a:t>Formal Reasoning</a:t>
            </a:r>
          </a:p>
        </p:txBody>
      </p:sp>
      <p:sp>
        <p:nvSpPr>
          <p:cNvPr id="13" name="TextBox 12"/>
          <p:cNvSpPr txBox="1"/>
          <p:nvPr/>
        </p:nvSpPr>
        <p:spPr>
          <a:xfrm>
            <a:off x="3014818" y="2196385"/>
            <a:ext cx="2590800" cy="954107"/>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800" b="1" dirty="0">
                <a:latin typeface="Arial Rounded MT Bold" panose="020F0704030504030204" pitchFamily="34" charset="0"/>
              </a:rPr>
              <a:t>Skills &amp; Dispositions</a:t>
            </a:r>
          </a:p>
        </p:txBody>
      </p:sp>
      <p:sp>
        <p:nvSpPr>
          <p:cNvPr id="15" name="TextBox 14"/>
          <p:cNvSpPr txBox="1"/>
          <p:nvPr/>
        </p:nvSpPr>
        <p:spPr>
          <a:xfrm>
            <a:off x="5879939" y="2196385"/>
            <a:ext cx="2425861" cy="1384995"/>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800" b="1" dirty="0">
                <a:latin typeface="Arial Rounded MT Bold" panose="020F0704030504030204" pitchFamily="34" charset="0"/>
              </a:rPr>
              <a:t>Problem-Solving &amp; Creativity</a:t>
            </a:r>
          </a:p>
        </p:txBody>
      </p:sp>
      <p:sp>
        <p:nvSpPr>
          <p:cNvPr id="6" name="TextBox 5"/>
          <p:cNvSpPr txBox="1"/>
          <p:nvPr/>
        </p:nvSpPr>
        <p:spPr>
          <a:xfrm>
            <a:off x="1333500" y="4099560"/>
            <a:ext cx="6172199" cy="523220"/>
          </a:xfrm>
          <a:prstGeom prst="rect">
            <a:avLst/>
          </a:prstGeom>
          <a:noFill/>
        </p:spPr>
        <p:txBody>
          <a:bodyPr wrap="square" rtlCol="0">
            <a:spAutoFit/>
          </a:bodyPr>
          <a:lstStyle/>
          <a:p>
            <a:pPr algn="ctr"/>
            <a:r>
              <a:rPr lang="en-US" sz="2800" b="1" dirty="0">
                <a:solidFill>
                  <a:srgbClr val="006699"/>
                </a:solidFill>
                <a:latin typeface="Arial Rounded MT Bold" panose="020F0704030504030204" pitchFamily="34" charset="0"/>
              </a:rPr>
              <a:t>Definitions of Critical Thinking</a:t>
            </a:r>
          </a:p>
        </p:txBody>
      </p:sp>
    </p:spTree>
    <p:extLst>
      <p:ext uri="{BB962C8B-B14F-4D97-AF65-F5344CB8AC3E}">
        <p14:creationId xmlns:p14="http://schemas.microsoft.com/office/powerpoint/2010/main" val="169309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57E45E-262B-4179-8999-CE1C8C66B4A0}"/>
              </a:ext>
            </a:extLst>
          </p:cNvPr>
          <p:cNvSpPr>
            <a:spLocks noGrp="1"/>
          </p:cNvSpPr>
          <p:nvPr>
            <p:ph type="title"/>
          </p:nvPr>
        </p:nvSpPr>
        <p:spPr/>
        <p:txBody>
          <a:bodyPr>
            <a:normAutofit/>
          </a:bodyPr>
          <a:lstStyle/>
          <a:p>
            <a:r>
              <a:rPr lang="en-US" sz="4000" dirty="0"/>
              <a:t>Pedagogy</a:t>
            </a:r>
          </a:p>
        </p:txBody>
      </p:sp>
      <p:sp>
        <p:nvSpPr>
          <p:cNvPr id="3" name="Content Placeholder 2">
            <a:extLst>
              <a:ext uri="{FF2B5EF4-FFF2-40B4-BE49-F238E27FC236}">
                <a16:creationId xmlns:a16="http://schemas.microsoft.com/office/drawing/2014/main" xmlns="" id="{50122C68-20DE-4C7D-A758-E77A276CB3D2}"/>
              </a:ext>
            </a:extLst>
          </p:cNvPr>
          <p:cNvSpPr>
            <a:spLocks noGrp="1"/>
          </p:cNvSpPr>
          <p:nvPr>
            <p:ph sz="quarter" idx="1"/>
          </p:nvPr>
        </p:nvSpPr>
        <p:spPr>
          <a:xfrm>
            <a:off x="612648" y="1524000"/>
            <a:ext cx="8153400" cy="5181600"/>
          </a:xfrm>
        </p:spPr>
        <p:txBody>
          <a:bodyPr>
            <a:noAutofit/>
          </a:bodyPr>
          <a:lstStyle/>
          <a:p>
            <a:r>
              <a:rPr lang="en-US" sz="2400" dirty="0"/>
              <a:t>Mixed approach (Ennis, 1989; 1997)</a:t>
            </a:r>
          </a:p>
          <a:p>
            <a:pPr lvl="1"/>
            <a:r>
              <a:rPr lang="en-US" sz="2400" dirty="0"/>
              <a:t>teaching critical thinking as a subject itself</a:t>
            </a:r>
          </a:p>
          <a:p>
            <a:pPr lvl="1"/>
            <a:r>
              <a:rPr lang="en-US" sz="2400" dirty="0"/>
              <a:t>infusing it in the other subject matter </a:t>
            </a:r>
          </a:p>
          <a:p>
            <a:r>
              <a:rPr lang="en-US" sz="2400" dirty="0"/>
              <a:t>Strategies: e.g., Argument mapping, case studies, computer-assisted reasoning, logic modeling (Mathias, 2015; Niu, Behar-Horenstein, &amp; Garvan, 2013)</a:t>
            </a:r>
          </a:p>
          <a:p>
            <a:r>
              <a:rPr lang="en-US" sz="2400" u="sng" dirty="0">
                <a:solidFill>
                  <a:schemeClr val="accent2">
                    <a:lumMod val="75000"/>
                  </a:schemeClr>
                </a:solidFill>
              </a:rPr>
              <a:t>Explicit instruction of reasoning principles and ample opportunities for practice</a:t>
            </a:r>
            <a:r>
              <a:rPr lang="en-US" sz="2400" dirty="0"/>
              <a:t>: Essential to students’ development of critical thinking skills (Heijltyes, van Gog, Leppink, &amp; Pass, 2014)</a:t>
            </a:r>
          </a:p>
        </p:txBody>
      </p:sp>
    </p:spTree>
    <p:extLst>
      <p:ext uri="{BB962C8B-B14F-4D97-AF65-F5344CB8AC3E}">
        <p14:creationId xmlns:p14="http://schemas.microsoft.com/office/powerpoint/2010/main" val="4023581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8E062B-3C44-47F8-AAD3-2617A3137FFB}"/>
              </a:ext>
            </a:extLst>
          </p:cNvPr>
          <p:cNvSpPr>
            <a:spLocks noGrp="1"/>
          </p:cNvSpPr>
          <p:nvPr>
            <p:ph type="title"/>
          </p:nvPr>
        </p:nvSpPr>
        <p:spPr>
          <a:xfrm>
            <a:off x="461772" y="266700"/>
            <a:ext cx="8455152" cy="990600"/>
          </a:xfrm>
        </p:spPr>
        <p:txBody>
          <a:bodyPr>
            <a:normAutofit/>
          </a:bodyPr>
          <a:lstStyle/>
          <a:p>
            <a:r>
              <a:rPr lang="en-US" sz="4000" dirty="0"/>
              <a:t>Design Principles</a:t>
            </a:r>
          </a:p>
        </p:txBody>
      </p:sp>
      <p:sp>
        <p:nvSpPr>
          <p:cNvPr id="3" name="Content Placeholder 2">
            <a:extLst>
              <a:ext uri="{FF2B5EF4-FFF2-40B4-BE49-F238E27FC236}">
                <a16:creationId xmlns:a16="http://schemas.microsoft.com/office/drawing/2014/main" xmlns="" id="{7E64E6FD-502D-48C8-B4A9-3D77A4A066BC}"/>
              </a:ext>
            </a:extLst>
          </p:cNvPr>
          <p:cNvSpPr>
            <a:spLocks noGrp="1"/>
          </p:cNvSpPr>
          <p:nvPr>
            <p:ph sz="quarter" idx="1"/>
          </p:nvPr>
        </p:nvSpPr>
        <p:spPr>
          <a:xfrm>
            <a:off x="495300" y="1752600"/>
            <a:ext cx="8153400" cy="4495800"/>
          </a:xfrm>
        </p:spPr>
        <p:txBody>
          <a:bodyPr/>
          <a:lstStyle/>
          <a:p>
            <a:r>
              <a:rPr lang="en-US" sz="3200" dirty="0"/>
              <a:t>Instructional design models (Brown &amp; Green, 2015; Luterbach, 2018)</a:t>
            </a:r>
            <a:endParaRPr lang="en-US" dirty="0"/>
          </a:p>
          <a:p>
            <a:r>
              <a:rPr lang="en-US" dirty="0"/>
              <a:t>Eight golden rules of interface design (Shneiderman, et al., 2016)</a:t>
            </a:r>
          </a:p>
          <a:p>
            <a:r>
              <a:rPr lang="en-US" dirty="0"/>
              <a:t>Fundamental principles of interaction (Norman, 2013)</a:t>
            </a:r>
          </a:p>
          <a:p>
            <a:endParaRPr lang="en-US" dirty="0"/>
          </a:p>
        </p:txBody>
      </p:sp>
    </p:spTree>
    <p:extLst>
      <p:ext uri="{BB962C8B-B14F-4D97-AF65-F5344CB8AC3E}">
        <p14:creationId xmlns:p14="http://schemas.microsoft.com/office/powerpoint/2010/main" val="200179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9384A5-8851-4034-844D-E60A302BEBA6}"/>
              </a:ext>
            </a:extLst>
          </p:cNvPr>
          <p:cNvSpPr>
            <a:spLocks noGrp="1"/>
          </p:cNvSpPr>
          <p:nvPr>
            <p:ph type="title"/>
          </p:nvPr>
        </p:nvSpPr>
        <p:spPr/>
        <p:txBody>
          <a:bodyPr>
            <a:normAutofit/>
          </a:bodyPr>
          <a:lstStyle/>
          <a:p>
            <a:r>
              <a:rPr lang="en-US" sz="4000" dirty="0"/>
              <a:t>Apps Evaluation</a:t>
            </a:r>
          </a:p>
        </p:txBody>
      </p:sp>
      <p:sp>
        <p:nvSpPr>
          <p:cNvPr id="3" name="Content Placeholder 2">
            <a:extLst>
              <a:ext uri="{FF2B5EF4-FFF2-40B4-BE49-F238E27FC236}">
                <a16:creationId xmlns:a16="http://schemas.microsoft.com/office/drawing/2014/main" xmlns="" id="{17E30518-78A1-4B56-8B7F-F2ACA8C1D8BD}"/>
              </a:ext>
            </a:extLst>
          </p:cNvPr>
          <p:cNvSpPr>
            <a:spLocks noGrp="1"/>
          </p:cNvSpPr>
          <p:nvPr>
            <p:ph sz="quarter" idx="1"/>
          </p:nvPr>
        </p:nvSpPr>
        <p:spPr>
          <a:xfrm>
            <a:off x="612648" y="1600200"/>
            <a:ext cx="8153400" cy="5029200"/>
          </a:xfrm>
        </p:spPr>
        <p:txBody>
          <a:bodyPr>
            <a:normAutofit/>
          </a:bodyPr>
          <a:lstStyle/>
          <a:p>
            <a:r>
              <a:rPr lang="en-US" sz="2800" dirty="0"/>
              <a:t>Tools: Frameworks, rubrics and checklists (e.g., Cherner, Lee, Fegely, &amp; Santaniello, 2016; Israelson, 2015; Lee &amp; Cherner, 2015; Ok, Kim, Kang, &amp; Bryant, 2016) </a:t>
            </a:r>
          </a:p>
          <a:p>
            <a:r>
              <a:rPr lang="en-US" sz="2800" dirty="0"/>
              <a:t>Evaluation criteria</a:t>
            </a:r>
          </a:p>
          <a:p>
            <a:pPr lvl="1"/>
            <a:r>
              <a:rPr lang="en-US" sz="2800" dirty="0"/>
              <a:t>Subject/ content/ educational value</a:t>
            </a:r>
          </a:p>
          <a:p>
            <a:pPr lvl="1"/>
            <a:r>
              <a:rPr lang="en-US" sz="2800" dirty="0"/>
              <a:t>Design (including instructional design/ technology design/ user experience design) </a:t>
            </a:r>
          </a:p>
          <a:p>
            <a:pPr lvl="1"/>
            <a:r>
              <a:rPr lang="en-US" sz="2800" dirty="0"/>
              <a:t>Engagement/ motivation</a:t>
            </a:r>
          </a:p>
        </p:txBody>
      </p:sp>
    </p:spTree>
    <p:extLst>
      <p:ext uri="{BB962C8B-B14F-4D97-AF65-F5344CB8AC3E}">
        <p14:creationId xmlns:p14="http://schemas.microsoft.com/office/powerpoint/2010/main" val="2315980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altLang="zh-TW" dirty="0">
                <a:ea typeface="DFKai-SB" pitchFamily="65" charset="-120"/>
              </a:rPr>
              <a:t>Three Lines of Research</a:t>
            </a:r>
            <a:endParaRPr lang="en-US" dirty="0">
              <a:ea typeface="DFKai-SB" pitchFamily="65" charset="-12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439022794"/>
              </p:ext>
            </p:extLst>
          </p:nvPr>
        </p:nvGraphicFramePr>
        <p:xfrm>
          <a:off x="152400" y="1524000"/>
          <a:ext cx="81534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9100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2648" y="1676400"/>
            <a:ext cx="8153400" cy="2252662"/>
          </a:xfrm>
        </p:spPr>
        <p:txBody>
          <a:bodyPr>
            <a:noAutofit/>
          </a:bodyPr>
          <a:lstStyle/>
          <a:p>
            <a:pPr marL="623887" indent="-514350">
              <a:buFont typeface="+mj-lt"/>
              <a:buAutoNum type="arabicPeriod"/>
            </a:pPr>
            <a:r>
              <a:rPr lang="en-US" sz="3200" dirty="0">
                <a:latin typeface="Arial Rounded MT Bold" panose="020F0704030504030204" pitchFamily="34" charset="0"/>
              </a:rPr>
              <a:t>Content</a:t>
            </a:r>
          </a:p>
          <a:p>
            <a:pPr marL="623887" indent="-514350">
              <a:buFont typeface="+mj-lt"/>
              <a:buAutoNum type="arabicPeriod"/>
            </a:pPr>
            <a:r>
              <a:rPr lang="en-US" sz="3200" dirty="0">
                <a:latin typeface="Arial Rounded MT Bold" panose="020F0704030504030204" pitchFamily="34" charset="0"/>
              </a:rPr>
              <a:t>Pedagogy</a:t>
            </a:r>
          </a:p>
          <a:p>
            <a:pPr marL="943927" lvl="1" indent="-514350"/>
            <a:r>
              <a:rPr lang="en-US" sz="3200" dirty="0"/>
              <a:t>Critical thinking in particular</a:t>
            </a:r>
          </a:p>
          <a:p>
            <a:pPr marL="943927" lvl="1" indent="-514350"/>
            <a:r>
              <a:rPr lang="en-US" sz="3200" dirty="0"/>
              <a:t>Instructional design in general</a:t>
            </a:r>
            <a:endParaRPr lang="en-US" sz="3200" dirty="0">
              <a:latin typeface="Arial Rounded MT Bold" panose="020F0704030504030204" pitchFamily="34" charset="0"/>
            </a:endParaRPr>
          </a:p>
          <a:p>
            <a:pPr marL="623887" indent="-514350">
              <a:buFont typeface="+mj-lt"/>
              <a:buAutoNum type="arabicPeriod"/>
            </a:pPr>
            <a:r>
              <a:rPr lang="en-US" sz="3200" dirty="0"/>
              <a:t>User-centered d</a:t>
            </a:r>
            <a:r>
              <a:rPr lang="en-US" sz="3200" dirty="0">
                <a:latin typeface="Arial Rounded MT Bold" panose="020F0704030504030204" pitchFamily="34" charset="0"/>
              </a:rPr>
              <a:t>esign principles</a:t>
            </a:r>
          </a:p>
          <a:p>
            <a:pPr marL="943927" lvl="1" indent="-514350"/>
            <a:r>
              <a:rPr lang="en-US" sz="3200" dirty="0">
                <a:latin typeface="Arial Rounded MT Bold" panose="020F0704030504030204" pitchFamily="34" charset="0"/>
              </a:rPr>
              <a:t>Interface design</a:t>
            </a:r>
          </a:p>
          <a:p>
            <a:pPr marL="943927" lvl="1" indent="-514350"/>
            <a:r>
              <a:rPr lang="en-US" sz="3200" dirty="0">
                <a:latin typeface="Arial Rounded MT Bold" panose="020F0704030504030204" pitchFamily="34" charset="0"/>
              </a:rPr>
              <a:t>User experience design</a:t>
            </a:r>
          </a:p>
        </p:txBody>
      </p:sp>
      <p:sp>
        <p:nvSpPr>
          <p:cNvPr id="3" name="Title 2"/>
          <p:cNvSpPr>
            <a:spLocks noGrp="1"/>
          </p:cNvSpPr>
          <p:nvPr>
            <p:ph type="title"/>
          </p:nvPr>
        </p:nvSpPr>
        <p:spPr/>
        <p:txBody>
          <a:bodyPr>
            <a:normAutofit/>
          </a:bodyPr>
          <a:lstStyle/>
          <a:p>
            <a:r>
              <a:rPr lang="en-US" dirty="0">
                <a:latin typeface="Arial Rounded MT Bold" panose="020F0704030504030204" pitchFamily="34" charset="0"/>
              </a:rPr>
              <a:t>Framework: Categories</a:t>
            </a:r>
          </a:p>
        </p:txBody>
      </p:sp>
    </p:spTree>
    <p:extLst>
      <p:ext uri="{BB962C8B-B14F-4D97-AF65-F5344CB8AC3E}">
        <p14:creationId xmlns:p14="http://schemas.microsoft.com/office/powerpoint/2010/main" val="746863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5300" y="1600200"/>
            <a:ext cx="8153400" cy="2252662"/>
          </a:xfrm>
        </p:spPr>
        <p:txBody>
          <a:bodyPr>
            <a:noAutofit/>
          </a:bodyPr>
          <a:lstStyle/>
          <a:p>
            <a:pPr marL="109537" indent="0">
              <a:buNone/>
            </a:pPr>
            <a:r>
              <a:rPr lang="en-US" sz="2800" dirty="0"/>
              <a:t>Enables users to</a:t>
            </a:r>
          </a:p>
          <a:p>
            <a:pPr marL="623887" indent="-514350">
              <a:buAutoNum type="arabicPeriod"/>
            </a:pPr>
            <a:r>
              <a:rPr lang="en-US" sz="2800" dirty="0"/>
              <a:t>Evaluate evidence and its use </a:t>
            </a:r>
          </a:p>
          <a:p>
            <a:pPr marL="623887" indent="-514350">
              <a:buAutoNum type="arabicPeriod"/>
            </a:pPr>
            <a:r>
              <a:rPr lang="en-US" sz="2800" dirty="0"/>
              <a:t>Analyze and evaluate arguments </a:t>
            </a:r>
          </a:p>
          <a:p>
            <a:pPr marL="623887" indent="-514350">
              <a:buAutoNum type="arabicPeriod"/>
            </a:pPr>
            <a:r>
              <a:rPr lang="en-US" sz="2800" dirty="0"/>
              <a:t>Understand implications and consequences</a:t>
            </a:r>
          </a:p>
          <a:p>
            <a:pPr marL="623887" indent="-514350">
              <a:buAutoNum type="arabicPeriod"/>
            </a:pPr>
            <a:r>
              <a:rPr lang="en-US" sz="2800" dirty="0"/>
              <a:t>Develop sound and valid arguments</a:t>
            </a:r>
          </a:p>
          <a:p>
            <a:pPr marL="623887" indent="-514350">
              <a:buAutoNum type="arabicPeriod"/>
            </a:pPr>
            <a:r>
              <a:rPr lang="en-US" sz="2800" dirty="0"/>
              <a:t>Understand causation and explanation</a:t>
            </a:r>
          </a:p>
          <a:p>
            <a:pPr marL="109537" indent="0">
              <a:buNone/>
            </a:pPr>
            <a:r>
              <a:rPr lang="en-US" sz="2800" dirty="0"/>
              <a:t>Broadened definitions:</a:t>
            </a:r>
          </a:p>
          <a:p>
            <a:pPr marL="109537" indent="0">
              <a:buNone/>
            </a:pPr>
            <a:r>
              <a:rPr lang="en-US" sz="2800" dirty="0">
                <a:latin typeface="Arial Rounded MT Bold" panose="020F0704030504030204" pitchFamily="34" charset="0"/>
              </a:rPr>
              <a:t>Problem</a:t>
            </a:r>
            <a:r>
              <a:rPr lang="en-US" sz="2800" dirty="0"/>
              <a:t>-solve and develop creativity</a:t>
            </a:r>
            <a:endParaRPr lang="en-US" sz="2800" dirty="0">
              <a:latin typeface="Arial Rounded MT Bold" panose="020F0704030504030204" pitchFamily="34" charset="0"/>
            </a:endParaRPr>
          </a:p>
        </p:txBody>
      </p:sp>
      <p:sp>
        <p:nvSpPr>
          <p:cNvPr id="3" name="Title 2"/>
          <p:cNvSpPr>
            <a:spLocks noGrp="1"/>
          </p:cNvSpPr>
          <p:nvPr>
            <p:ph type="title"/>
          </p:nvPr>
        </p:nvSpPr>
        <p:spPr/>
        <p:txBody>
          <a:bodyPr>
            <a:normAutofit/>
          </a:bodyPr>
          <a:lstStyle/>
          <a:p>
            <a:r>
              <a:rPr lang="en-US" dirty="0"/>
              <a:t>A. Content</a:t>
            </a:r>
          </a:p>
        </p:txBody>
      </p:sp>
    </p:spTree>
    <p:extLst>
      <p:ext uri="{BB962C8B-B14F-4D97-AF65-F5344CB8AC3E}">
        <p14:creationId xmlns:p14="http://schemas.microsoft.com/office/powerpoint/2010/main" val="2464286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2648" y="1524000"/>
            <a:ext cx="8153400" cy="2252662"/>
          </a:xfrm>
        </p:spPr>
        <p:txBody>
          <a:bodyPr>
            <a:noAutofit/>
          </a:bodyPr>
          <a:lstStyle/>
          <a:p>
            <a:pPr marL="566737" indent="-457200"/>
            <a:r>
              <a:rPr lang="en-US" sz="3200" dirty="0">
                <a:latin typeface="Arial Rounded MT Bold" panose="020F0704030504030204" pitchFamily="34" charset="0"/>
              </a:rPr>
              <a:t>Specifically</a:t>
            </a:r>
          </a:p>
          <a:p>
            <a:pPr marL="886777" lvl="1" indent="-457200"/>
            <a:r>
              <a:rPr lang="en-US" sz="2900" dirty="0"/>
              <a:t>Explicit instruction of reasoning principles</a:t>
            </a:r>
          </a:p>
          <a:p>
            <a:pPr marL="886777" lvl="1" indent="-457200"/>
            <a:r>
              <a:rPr lang="en-US" sz="2900" dirty="0">
                <a:latin typeface="Arial Rounded MT Bold" panose="020F0704030504030204" pitchFamily="34" charset="0"/>
              </a:rPr>
              <a:t>Ample opportunities for practice</a:t>
            </a:r>
          </a:p>
          <a:p>
            <a:pPr marL="886777" lvl="1" indent="-457200"/>
            <a:r>
              <a:rPr lang="en-US" sz="2900" dirty="0">
                <a:latin typeface="Arial Rounded MT Bold" panose="020F0704030504030204" pitchFamily="34" charset="0"/>
              </a:rPr>
              <a:t>Instructional strategies</a:t>
            </a:r>
          </a:p>
          <a:p>
            <a:pPr marL="566737" indent="-457200"/>
            <a:r>
              <a:rPr lang="en-US" sz="3200" dirty="0"/>
              <a:t>In general</a:t>
            </a:r>
          </a:p>
          <a:p>
            <a:pPr marL="886777" lvl="1" indent="-457200"/>
            <a:r>
              <a:rPr lang="en-US" sz="2900" dirty="0">
                <a:latin typeface="Arial Rounded MT Bold" panose="020F0704030504030204" pitchFamily="34" charset="0"/>
              </a:rPr>
              <a:t>learning objectives, instructional strategies and assessment as well as alignment among them</a:t>
            </a:r>
          </a:p>
          <a:p>
            <a:pPr marL="886777" lvl="1" indent="-457200"/>
            <a:r>
              <a:rPr lang="en-US" sz="2900" dirty="0"/>
              <a:t>Bloom’s taxonomy</a:t>
            </a:r>
            <a:endParaRPr lang="en-US" sz="2900" dirty="0">
              <a:latin typeface="Arial Rounded MT Bold" panose="020F0704030504030204" pitchFamily="34" charset="0"/>
            </a:endParaRPr>
          </a:p>
          <a:p>
            <a:pPr marL="886777" lvl="1" indent="-457200"/>
            <a:endParaRPr lang="en-US" sz="2900" dirty="0">
              <a:latin typeface="Arial Rounded MT Bold" panose="020F0704030504030204" pitchFamily="34" charset="0"/>
            </a:endParaRPr>
          </a:p>
          <a:p>
            <a:pPr marL="886777" lvl="1" indent="-457200"/>
            <a:endParaRPr lang="en-US" sz="2900" dirty="0"/>
          </a:p>
        </p:txBody>
      </p:sp>
      <p:sp>
        <p:nvSpPr>
          <p:cNvPr id="3" name="Title 2"/>
          <p:cNvSpPr>
            <a:spLocks noGrp="1"/>
          </p:cNvSpPr>
          <p:nvPr>
            <p:ph type="title"/>
          </p:nvPr>
        </p:nvSpPr>
        <p:spPr/>
        <p:txBody>
          <a:bodyPr>
            <a:normAutofit/>
          </a:bodyPr>
          <a:lstStyle/>
          <a:p>
            <a:r>
              <a:rPr lang="en-US" dirty="0"/>
              <a:t>B. Pedagogy</a:t>
            </a:r>
          </a:p>
        </p:txBody>
      </p:sp>
    </p:spTree>
    <p:extLst>
      <p:ext uri="{BB962C8B-B14F-4D97-AF65-F5344CB8AC3E}">
        <p14:creationId xmlns:p14="http://schemas.microsoft.com/office/powerpoint/2010/main" val="1704453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0"/>
            <a:ext cx="8153400" cy="1470025"/>
          </a:xfrm>
        </p:spPr>
        <p:txBody>
          <a:bodyPr>
            <a:normAutofit/>
          </a:bodyPr>
          <a:lstStyle/>
          <a:p>
            <a:pPr algn="ctr"/>
            <a:r>
              <a:rPr lang="en-US" b="1" cap="none" dirty="0">
                <a:latin typeface="Arial Rounded MT Bold" panose="020F0704030504030204" pitchFamily="34" charset="0"/>
              </a:rPr>
              <a:t>A Framework for Evaluating Critical Thinking Apps</a:t>
            </a:r>
            <a:endParaRPr lang="en-US" cap="none" dirty="0">
              <a:latin typeface="Arial Rounded MT Bold" panose="020F0704030504030204" pitchFamily="34" charset="0"/>
            </a:endParaRPr>
          </a:p>
        </p:txBody>
      </p:sp>
      <p:sp>
        <p:nvSpPr>
          <p:cNvPr id="3" name="Subtitle 2"/>
          <p:cNvSpPr>
            <a:spLocks noGrp="1"/>
          </p:cNvSpPr>
          <p:nvPr>
            <p:ph type="subTitle" idx="1"/>
          </p:nvPr>
        </p:nvSpPr>
        <p:spPr>
          <a:xfrm>
            <a:off x="990600" y="2286000"/>
            <a:ext cx="7162800" cy="3200400"/>
          </a:xfrm>
        </p:spPr>
        <p:txBody>
          <a:bodyPr>
            <a:normAutofit/>
          </a:bodyPr>
          <a:lstStyle/>
          <a:p>
            <a:pPr algn="ctr"/>
            <a:r>
              <a:rPr lang="en-US" dirty="0">
                <a:latin typeface="Arial Rounded MT Bold" panose="020F0704030504030204" pitchFamily="34" charset="0"/>
                <a:ea typeface="DFKai-SB" pitchFamily="65" charset="-120"/>
                <a:cs typeface="Arial" panose="020B0604020202020204" pitchFamily="34" charset="0"/>
              </a:rPr>
              <a:t>Teresa Chen, Ph.D.</a:t>
            </a:r>
            <a:endParaRPr lang="en-US" altLang="zh-TW" dirty="0">
              <a:latin typeface="Arial Rounded MT Bold" panose="020F0704030504030204" pitchFamily="34" charset="0"/>
              <a:ea typeface="DFKai-SB" pitchFamily="65" charset="-120"/>
              <a:cs typeface="Arial" panose="020B0604020202020204" pitchFamily="34" charset="0"/>
            </a:endParaRPr>
          </a:p>
          <a:p>
            <a:pPr algn="ctr"/>
            <a:r>
              <a:rPr lang="en-US" altLang="zh-TW" dirty="0">
                <a:latin typeface="Arial Rounded MT Bold" panose="020F0704030504030204" pitchFamily="34" charset="0"/>
                <a:ea typeface="DFKai-SB" pitchFamily="65" charset="-120"/>
                <a:cs typeface="Arial" panose="020B0604020202020204" pitchFamily="34" charset="0"/>
              </a:rPr>
              <a:t>California State University, Long Beach</a:t>
            </a:r>
          </a:p>
          <a:p>
            <a:pPr algn="ctr"/>
            <a:endParaRPr lang="en-US" dirty="0">
              <a:latin typeface="Arial Rounded MT Bold" panose="020F0704030504030204" pitchFamily="34" charset="0"/>
              <a:ea typeface="DFKai-SB" pitchFamily="65" charset="-120"/>
              <a:cs typeface="Arial" panose="020B0604020202020204" pitchFamily="34" charset="0"/>
            </a:endParaRPr>
          </a:p>
          <a:p>
            <a:pPr algn="ctr"/>
            <a:r>
              <a:rPr lang="en-US" dirty="0">
                <a:latin typeface="Arial Rounded MT Bold" panose="020F0704030504030204" pitchFamily="34" charset="0"/>
                <a:ea typeface="DFKai-SB" pitchFamily="65" charset="-120"/>
                <a:cs typeface="Arial" panose="020B0604020202020204" pitchFamily="34" charset="0"/>
              </a:rPr>
              <a:t>eLearning Forum Asia</a:t>
            </a:r>
          </a:p>
          <a:p>
            <a:pPr algn="ctr"/>
            <a:r>
              <a:rPr lang="en-US" dirty="0">
                <a:latin typeface="Arial Rounded MT Bold" panose="020F0704030504030204" pitchFamily="34" charset="0"/>
                <a:ea typeface="DFKai-SB" pitchFamily="65" charset="-120"/>
                <a:cs typeface="Arial" panose="020B0604020202020204" pitchFamily="34" charset="0"/>
              </a:rPr>
              <a:t>Taipei, Taiwan</a:t>
            </a:r>
          </a:p>
          <a:p>
            <a:pPr algn="ctr"/>
            <a:r>
              <a:rPr lang="en-US" dirty="0">
                <a:latin typeface="Arial Rounded MT Bold" panose="020F0704030504030204" pitchFamily="34" charset="0"/>
                <a:ea typeface="DFKai-SB" pitchFamily="65" charset="-120"/>
                <a:cs typeface="Arial" panose="020B0604020202020204" pitchFamily="34" charset="0"/>
              </a:rPr>
              <a:t>May, 2018</a:t>
            </a:r>
          </a:p>
        </p:txBody>
      </p:sp>
    </p:spTree>
    <p:extLst>
      <p:ext uri="{BB962C8B-B14F-4D97-AF65-F5344CB8AC3E}">
        <p14:creationId xmlns:p14="http://schemas.microsoft.com/office/powerpoint/2010/main" val="189637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CE583A-F0A6-4002-9BED-D54E9CA437BB}"/>
              </a:ext>
            </a:extLst>
          </p:cNvPr>
          <p:cNvSpPr>
            <a:spLocks noGrp="1"/>
          </p:cNvSpPr>
          <p:nvPr>
            <p:ph type="title"/>
          </p:nvPr>
        </p:nvSpPr>
        <p:spPr/>
        <p:txBody>
          <a:bodyPr/>
          <a:lstStyle/>
          <a:p>
            <a:r>
              <a:rPr lang="en-US" dirty="0"/>
              <a:t>C1. Design: User Interface</a:t>
            </a:r>
          </a:p>
        </p:txBody>
      </p:sp>
      <p:sp>
        <p:nvSpPr>
          <p:cNvPr id="3" name="Content Placeholder 2">
            <a:extLst>
              <a:ext uri="{FF2B5EF4-FFF2-40B4-BE49-F238E27FC236}">
                <a16:creationId xmlns:a16="http://schemas.microsoft.com/office/drawing/2014/main" xmlns="" id="{3D194722-A405-4E9F-B98E-407C4B418D46}"/>
              </a:ext>
            </a:extLst>
          </p:cNvPr>
          <p:cNvSpPr>
            <a:spLocks noGrp="1"/>
          </p:cNvSpPr>
          <p:nvPr>
            <p:ph sz="quarter" idx="1"/>
          </p:nvPr>
        </p:nvSpPr>
        <p:spPr>
          <a:xfrm>
            <a:off x="612648" y="1600200"/>
            <a:ext cx="8226552" cy="5029200"/>
          </a:xfrm>
        </p:spPr>
        <p:txBody>
          <a:bodyPr>
            <a:normAutofit fontScale="92500"/>
          </a:bodyPr>
          <a:lstStyle/>
          <a:p>
            <a:pPr marL="514350" indent="-514350">
              <a:buFont typeface="+mj-lt"/>
              <a:buAutoNum type="arabicPeriod"/>
            </a:pPr>
            <a:r>
              <a:rPr lang="en-US" dirty="0"/>
              <a:t>Strive for consistency</a:t>
            </a:r>
          </a:p>
          <a:p>
            <a:pPr marL="514350" indent="-514350">
              <a:buFont typeface="+mj-lt"/>
              <a:buAutoNum type="arabicPeriod"/>
            </a:pPr>
            <a:r>
              <a:rPr lang="en-US" dirty="0"/>
              <a:t>Enable frequent users to use shortcuts</a:t>
            </a:r>
          </a:p>
          <a:p>
            <a:pPr marL="514350" indent="-514350">
              <a:buFont typeface="+mj-lt"/>
              <a:buAutoNum type="arabicPeriod"/>
            </a:pPr>
            <a:r>
              <a:rPr lang="en-US" dirty="0"/>
              <a:t>Offer informative feedback</a:t>
            </a:r>
          </a:p>
          <a:p>
            <a:pPr marL="514350" indent="-514350">
              <a:buFont typeface="+mj-lt"/>
              <a:buAutoNum type="arabicPeriod"/>
            </a:pPr>
            <a:r>
              <a:rPr lang="en-US" dirty="0"/>
              <a:t>Design dialog to yield closure</a:t>
            </a:r>
          </a:p>
          <a:p>
            <a:pPr marL="514350" indent="-514350">
              <a:buFont typeface="+mj-lt"/>
              <a:buAutoNum type="arabicPeriod"/>
            </a:pPr>
            <a:r>
              <a:rPr lang="en-US" dirty="0"/>
              <a:t>Offer simple error handling</a:t>
            </a:r>
          </a:p>
          <a:p>
            <a:pPr marL="514350" indent="-514350">
              <a:buFont typeface="+mj-lt"/>
              <a:buAutoNum type="arabicPeriod"/>
            </a:pPr>
            <a:r>
              <a:rPr lang="en-US" dirty="0"/>
              <a:t>Permit easy reversal of actions</a:t>
            </a:r>
          </a:p>
          <a:p>
            <a:pPr marL="514350" indent="-514350">
              <a:buFont typeface="+mj-lt"/>
              <a:buAutoNum type="arabicPeriod"/>
            </a:pPr>
            <a:r>
              <a:rPr lang="en-US" dirty="0"/>
              <a:t>Support internal locus of control</a:t>
            </a:r>
          </a:p>
          <a:p>
            <a:pPr marL="514350" indent="-514350">
              <a:buFont typeface="+mj-lt"/>
              <a:buAutoNum type="arabicPeriod"/>
            </a:pPr>
            <a:r>
              <a:rPr lang="en-US" dirty="0"/>
              <a:t>Reduce short-term memory load</a:t>
            </a:r>
          </a:p>
          <a:p>
            <a:pPr marL="0" indent="0">
              <a:buNone/>
            </a:pPr>
            <a:endParaRPr lang="en-US" dirty="0"/>
          </a:p>
          <a:p>
            <a:pPr marL="0" indent="0" algn="ctr">
              <a:buNone/>
            </a:pPr>
            <a:r>
              <a:rPr lang="en-US" dirty="0"/>
              <a:t>Eight Golden Rules (Schneiderman, et al., 2016)</a:t>
            </a:r>
          </a:p>
        </p:txBody>
      </p:sp>
    </p:spTree>
    <p:extLst>
      <p:ext uri="{BB962C8B-B14F-4D97-AF65-F5344CB8AC3E}">
        <p14:creationId xmlns:p14="http://schemas.microsoft.com/office/powerpoint/2010/main" val="2945679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CE583A-F0A6-4002-9BED-D54E9CA437BB}"/>
              </a:ext>
            </a:extLst>
          </p:cNvPr>
          <p:cNvSpPr>
            <a:spLocks noGrp="1"/>
          </p:cNvSpPr>
          <p:nvPr>
            <p:ph type="title"/>
          </p:nvPr>
        </p:nvSpPr>
        <p:spPr/>
        <p:txBody>
          <a:bodyPr/>
          <a:lstStyle/>
          <a:p>
            <a:r>
              <a:rPr lang="en-US" dirty="0"/>
              <a:t>C2. Design: User Experience</a:t>
            </a:r>
          </a:p>
        </p:txBody>
      </p:sp>
      <p:sp>
        <p:nvSpPr>
          <p:cNvPr id="3" name="Content Placeholder 2">
            <a:extLst>
              <a:ext uri="{FF2B5EF4-FFF2-40B4-BE49-F238E27FC236}">
                <a16:creationId xmlns:a16="http://schemas.microsoft.com/office/drawing/2014/main" xmlns="" id="{3D194722-A405-4E9F-B98E-407C4B418D46}"/>
              </a:ext>
            </a:extLst>
          </p:cNvPr>
          <p:cNvSpPr>
            <a:spLocks noGrp="1"/>
          </p:cNvSpPr>
          <p:nvPr>
            <p:ph sz="quarter" idx="1"/>
          </p:nvPr>
        </p:nvSpPr>
        <p:spPr>
          <a:xfrm>
            <a:off x="612648" y="1600200"/>
            <a:ext cx="8226552" cy="5029200"/>
          </a:xfrm>
        </p:spPr>
        <p:txBody>
          <a:bodyPr>
            <a:normAutofit/>
          </a:bodyPr>
          <a:lstStyle/>
          <a:p>
            <a:pPr marL="514350" indent="-514350">
              <a:buFont typeface="+mj-lt"/>
              <a:buAutoNum type="arabicPeriod"/>
            </a:pPr>
            <a:r>
              <a:rPr lang="en-US" dirty="0"/>
              <a:t>Affordances</a:t>
            </a:r>
          </a:p>
          <a:p>
            <a:pPr marL="514350" indent="-514350">
              <a:buFont typeface="+mj-lt"/>
              <a:buAutoNum type="arabicPeriod"/>
            </a:pPr>
            <a:r>
              <a:rPr lang="en-US" dirty="0"/>
              <a:t>Signifiers</a:t>
            </a:r>
          </a:p>
          <a:p>
            <a:pPr marL="514350" indent="-514350">
              <a:buFont typeface="+mj-lt"/>
              <a:buAutoNum type="arabicPeriod"/>
            </a:pPr>
            <a:r>
              <a:rPr lang="en-US" dirty="0"/>
              <a:t>Constraints</a:t>
            </a:r>
          </a:p>
          <a:p>
            <a:pPr marL="514350" indent="-514350">
              <a:buFont typeface="+mj-lt"/>
              <a:buAutoNum type="arabicPeriod"/>
            </a:pPr>
            <a:r>
              <a:rPr lang="en-US" dirty="0"/>
              <a:t>Mappings</a:t>
            </a:r>
          </a:p>
          <a:p>
            <a:pPr marL="514350" indent="-514350">
              <a:buFont typeface="+mj-lt"/>
              <a:buAutoNum type="arabicPeriod"/>
            </a:pPr>
            <a:r>
              <a:rPr lang="en-US" dirty="0"/>
              <a:t>Feedback</a:t>
            </a:r>
          </a:p>
          <a:p>
            <a:pPr marL="514350" indent="-514350">
              <a:buFont typeface="+mj-lt"/>
              <a:buAutoNum type="arabicPeriod"/>
            </a:pPr>
            <a:r>
              <a:rPr lang="en-US" dirty="0"/>
              <a:t>Conceptual model</a:t>
            </a:r>
          </a:p>
          <a:p>
            <a:pPr marL="0" indent="0">
              <a:buNone/>
            </a:pPr>
            <a:endParaRPr lang="en-US" dirty="0"/>
          </a:p>
          <a:p>
            <a:pPr marL="0" indent="0" algn="ctr">
              <a:buNone/>
            </a:pPr>
            <a:r>
              <a:rPr lang="en-US" dirty="0"/>
              <a:t>Fundamental Principles (Norman, 2013)</a:t>
            </a:r>
          </a:p>
        </p:txBody>
      </p:sp>
    </p:spTree>
    <p:extLst>
      <p:ext uri="{BB962C8B-B14F-4D97-AF65-F5344CB8AC3E}">
        <p14:creationId xmlns:p14="http://schemas.microsoft.com/office/powerpoint/2010/main" val="4038946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5B22E6-662C-484F-9E0C-B9B24CDBEA9A}"/>
              </a:ext>
            </a:extLst>
          </p:cNvPr>
          <p:cNvSpPr>
            <a:spLocks noGrp="1"/>
          </p:cNvSpPr>
          <p:nvPr>
            <p:ph type="title"/>
          </p:nvPr>
        </p:nvSpPr>
        <p:spPr/>
        <p:txBody>
          <a:bodyPr/>
          <a:lstStyle/>
          <a:p>
            <a:r>
              <a:rPr lang="en-US" dirty="0"/>
              <a:t>Evaluation Instrument</a:t>
            </a:r>
          </a:p>
        </p:txBody>
      </p:sp>
      <p:pic>
        <p:nvPicPr>
          <p:cNvPr id="9" name="Content Placeholder 8" descr="A screenshot of a cell phone&#10;&#10;Description generated with very high confidence">
            <a:extLst>
              <a:ext uri="{FF2B5EF4-FFF2-40B4-BE49-F238E27FC236}">
                <a16:creationId xmlns:a16="http://schemas.microsoft.com/office/drawing/2014/main" xmlns="" id="{9B9A513D-6755-46E6-95F4-8B8D67E4147A}"/>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838200" y="1567745"/>
            <a:ext cx="7315200" cy="5258879"/>
          </a:xfrm>
        </p:spPr>
      </p:pic>
    </p:spTree>
    <p:extLst>
      <p:ext uri="{BB962C8B-B14F-4D97-AF65-F5344CB8AC3E}">
        <p14:creationId xmlns:p14="http://schemas.microsoft.com/office/powerpoint/2010/main" val="2820222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1BD99B-31CB-4138-9FE5-DEE3CA344DD0}"/>
              </a:ext>
            </a:extLst>
          </p:cNvPr>
          <p:cNvSpPr>
            <a:spLocks noGrp="1"/>
          </p:cNvSpPr>
          <p:nvPr>
            <p:ph type="title"/>
          </p:nvPr>
        </p:nvSpPr>
        <p:spPr/>
        <p:txBody>
          <a:bodyPr/>
          <a:lstStyle/>
          <a:p>
            <a:r>
              <a:rPr lang="en-US" dirty="0"/>
              <a:t>Validation: Pilot Test</a:t>
            </a:r>
          </a:p>
        </p:txBody>
      </p:sp>
      <p:sp>
        <p:nvSpPr>
          <p:cNvPr id="3" name="Content Placeholder 2">
            <a:extLst>
              <a:ext uri="{FF2B5EF4-FFF2-40B4-BE49-F238E27FC236}">
                <a16:creationId xmlns:a16="http://schemas.microsoft.com/office/drawing/2014/main" xmlns="" id="{68D405A5-6684-4F49-BB12-782E3AE9502E}"/>
              </a:ext>
            </a:extLst>
          </p:cNvPr>
          <p:cNvSpPr>
            <a:spLocks noGrp="1"/>
          </p:cNvSpPr>
          <p:nvPr>
            <p:ph sz="quarter" idx="1"/>
          </p:nvPr>
        </p:nvSpPr>
        <p:spPr>
          <a:xfrm>
            <a:off x="612648" y="1600200"/>
            <a:ext cx="8455152" cy="4495800"/>
          </a:xfrm>
        </p:spPr>
        <p:txBody>
          <a:bodyPr>
            <a:normAutofit fontScale="92500" lnSpcReduction="10000"/>
          </a:bodyPr>
          <a:lstStyle/>
          <a:p>
            <a:r>
              <a:rPr lang="en-US" sz="3200" dirty="0"/>
              <a:t>Two evaluators’ independent review of ten CT Apps</a:t>
            </a:r>
          </a:p>
          <a:p>
            <a:pPr lvl="1"/>
            <a:r>
              <a:rPr lang="en-US" sz="3200" dirty="0"/>
              <a:t>80% in agreement with category A, 60% with category B, 90% with C1, and 80 with C2.</a:t>
            </a:r>
          </a:p>
          <a:p>
            <a:r>
              <a:rPr lang="en-US" sz="3200" dirty="0"/>
              <a:t>Correlation with the evaluation rubric, for assessing instructional Apps in general, developed by Lee and Cherner (2015)</a:t>
            </a:r>
          </a:p>
          <a:p>
            <a:pPr lvl="1"/>
            <a:r>
              <a:rPr lang="en-US" sz="3200" dirty="0"/>
              <a:t>Overall recommendation: 80% in agreement</a:t>
            </a:r>
          </a:p>
          <a:p>
            <a:pPr marL="0" indent="0">
              <a:buNone/>
            </a:pPr>
            <a:endParaRPr lang="en-US" sz="3100" dirty="0"/>
          </a:p>
          <a:p>
            <a:pPr lvl="1"/>
            <a:endParaRPr lang="en-US" dirty="0"/>
          </a:p>
          <a:p>
            <a:pPr lvl="1"/>
            <a:endParaRPr lang="en-US" dirty="0"/>
          </a:p>
        </p:txBody>
      </p:sp>
    </p:spTree>
    <p:extLst>
      <p:ext uri="{BB962C8B-B14F-4D97-AF65-F5344CB8AC3E}">
        <p14:creationId xmlns:p14="http://schemas.microsoft.com/office/powerpoint/2010/main" val="720418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686800" cy="2252662"/>
          </a:xfrm>
        </p:spPr>
        <p:txBody>
          <a:bodyPr>
            <a:noAutofit/>
          </a:bodyPr>
          <a:lstStyle/>
          <a:p>
            <a:pPr marL="566737" indent="-457200"/>
            <a:r>
              <a:rPr lang="en-US" sz="3200" dirty="0">
                <a:latin typeface="Arial Rounded MT Bold" panose="020F0704030504030204" pitchFamily="34" charset="0"/>
              </a:rPr>
              <a:t>Implications for practice</a:t>
            </a:r>
          </a:p>
          <a:p>
            <a:pPr marL="886777" lvl="1" indent="-457200"/>
            <a:r>
              <a:rPr lang="en-US" sz="2900" dirty="0">
                <a:latin typeface="Arial Rounded MT Bold" panose="020F0704030504030204" pitchFamily="34" charset="0"/>
              </a:rPr>
              <a:t>Guidelines fo</a:t>
            </a:r>
            <a:r>
              <a:rPr lang="en-US" sz="2900" dirty="0"/>
              <a:t>r the development of CT Apps</a:t>
            </a:r>
          </a:p>
          <a:p>
            <a:pPr marL="886777" lvl="1" indent="-457200"/>
            <a:r>
              <a:rPr lang="en-US" sz="2900" dirty="0"/>
              <a:t>Teaching and learning with CT Apps</a:t>
            </a:r>
            <a:endParaRPr lang="en-US" sz="2900" dirty="0">
              <a:latin typeface="Arial Rounded MT Bold" panose="020F0704030504030204" pitchFamily="34" charset="0"/>
            </a:endParaRPr>
          </a:p>
          <a:p>
            <a:pPr marL="566737" indent="-457200"/>
            <a:r>
              <a:rPr lang="en-US" sz="3200" dirty="0">
                <a:latin typeface="Arial Rounded MT Bold" panose="020F0704030504030204" pitchFamily="34" charset="0"/>
              </a:rPr>
              <a:t>Implications for research</a:t>
            </a:r>
          </a:p>
          <a:p>
            <a:pPr marL="886777" lvl="1" indent="-457200"/>
            <a:r>
              <a:rPr lang="en-US" sz="2900" dirty="0"/>
              <a:t>Design and quality of CT Apps</a:t>
            </a:r>
          </a:p>
          <a:p>
            <a:pPr marL="886777" lvl="1" indent="-457200"/>
            <a:r>
              <a:rPr lang="en-US" sz="2900" dirty="0"/>
              <a:t>Effectiveness of CT Apps (learning outcomes)</a:t>
            </a:r>
          </a:p>
          <a:p>
            <a:pPr marL="886777" lvl="1" indent="-457200"/>
            <a:endParaRPr lang="en-US" sz="2900" dirty="0">
              <a:latin typeface="Arial Rounded MT Bold" panose="020F0704030504030204" pitchFamily="34" charset="0"/>
            </a:endParaRPr>
          </a:p>
        </p:txBody>
      </p:sp>
      <p:sp>
        <p:nvSpPr>
          <p:cNvPr id="3" name="Title 2"/>
          <p:cNvSpPr>
            <a:spLocks noGrp="1"/>
          </p:cNvSpPr>
          <p:nvPr>
            <p:ph type="title"/>
          </p:nvPr>
        </p:nvSpPr>
        <p:spPr/>
        <p:txBody>
          <a:bodyPr>
            <a:normAutofit/>
          </a:bodyPr>
          <a:lstStyle/>
          <a:p>
            <a:r>
              <a:rPr lang="en-US" dirty="0">
                <a:latin typeface="Arial Rounded MT Bold" panose="020F0704030504030204" pitchFamily="34" charset="0"/>
              </a:rPr>
              <a:t>Conclusion</a:t>
            </a:r>
          </a:p>
        </p:txBody>
      </p:sp>
    </p:spTree>
    <p:extLst>
      <p:ext uri="{BB962C8B-B14F-4D97-AF65-F5344CB8AC3E}">
        <p14:creationId xmlns:p14="http://schemas.microsoft.com/office/powerpoint/2010/main" val="8097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1288700"/>
              </p:ext>
            </p:extLst>
          </p:nvPr>
        </p:nvGraphicFramePr>
        <p:xfrm>
          <a:off x="646176" y="1828800"/>
          <a:ext cx="81534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609600" y="228600"/>
            <a:ext cx="8229600" cy="1143000"/>
          </a:xfrm>
        </p:spPr>
        <p:txBody>
          <a:bodyPr/>
          <a:lstStyle/>
          <a:p>
            <a:r>
              <a:rPr lang="en-US" b="1" dirty="0">
                <a:latin typeface="Arial Rounded MT Bold" panose="020F0704030504030204" pitchFamily="34" charset="0"/>
              </a:rPr>
              <a:t>Overview</a:t>
            </a:r>
          </a:p>
        </p:txBody>
      </p:sp>
    </p:spTree>
    <p:extLst>
      <p:ext uri="{BB962C8B-B14F-4D97-AF65-F5344CB8AC3E}">
        <p14:creationId xmlns:p14="http://schemas.microsoft.com/office/powerpoint/2010/main" val="330131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content"/>
          <p:cNvSpPr>
            <a:spLocks noGrp="1" noChangeArrowheads="1"/>
          </p:cNvSpPr>
          <p:nvPr>
            <p:ph idx="1"/>
          </p:nvPr>
        </p:nvSpPr>
        <p:spPr>
          <a:xfrm>
            <a:off x="533400" y="1828800"/>
            <a:ext cx="8229600" cy="3962400"/>
          </a:xfrm>
        </p:spPr>
        <p:txBody>
          <a:bodyPr>
            <a:noAutofit/>
          </a:bodyPr>
          <a:lstStyle/>
          <a:p>
            <a:pPr>
              <a:lnSpc>
                <a:spcPct val="90000"/>
              </a:lnSpc>
              <a:buFont typeface="Wingdings" panose="05000000000000000000" pitchFamily="2" charset="2"/>
              <a:buChar char="§"/>
            </a:pPr>
            <a:r>
              <a:rPr lang="en-US" altLang="zh-TW" sz="3200" dirty="0">
                <a:latin typeface="Arial Rounded MT Bold" panose="020F0704030504030204" pitchFamily="34" charset="0"/>
                <a:ea typeface="DFKai-SB" pitchFamily="65" charset="-120"/>
              </a:rPr>
              <a:t>Significance of the research</a:t>
            </a:r>
          </a:p>
          <a:p>
            <a:pPr>
              <a:lnSpc>
                <a:spcPct val="90000"/>
              </a:lnSpc>
              <a:buFont typeface="Wingdings" panose="05000000000000000000" pitchFamily="2" charset="2"/>
              <a:buChar char="§"/>
            </a:pPr>
            <a:r>
              <a:rPr lang="en-US" altLang="zh-TW" sz="3200" dirty="0">
                <a:latin typeface="Arial Rounded MT Bold" panose="020F0704030504030204" pitchFamily="34" charset="0"/>
                <a:ea typeface="DFKai-SB" pitchFamily="65" charset="-120"/>
              </a:rPr>
              <a:t>Current practices</a:t>
            </a:r>
          </a:p>
          <a:p>
            <a:pPr>
              <a:lnSpc>
                <a:spcPct val="90000"/>
              </a:lnSpc>
              <a:buFont typeface="Wingdings" panose="05000000000000000000" pitchFamily="2" charset="2"/>
              <a:buChar char="§"/>
            </a:pPr>
            <a:r>
              <a:rPr lang="en-US" altLang="zh-TW" sz="3200" dirty="0">
                <a:latin typeface="Arial Rounded MT Bold" panose="020F0704030504030204" pitchFamily="34" charset="0"/>
                <a:ea typeface="DFKai-SB" pitchFamily="65" charset="-120"/>
              </a:rPr>
              <a:t>Research questions</a:t>
            </a:r>
          </a:p>
          <a:p>
            <a:pPr>
              <a:lnSpc>
                <a:spcPct val="90000"/>
              </a:lnSpc>
              <a:buFont typeface="Wingdings" panose="05000000000000000000" pitchFamily="2" charset="2"/>
              <a:buChar char="§"/>
            </a:pPr>
            <a:r>
              <a:rPr lang="en-US" altLang="zh-TW" sz="3200" dirty="0">
                <a:latin typeface="Arial Rounded MT Bold" panose="020F0704030504030204" pitchFamily="34" charset="0"/>
                <a:ea typeface="DFKai-SB" pitchFamily="65" charset="-120"/>
              </a:rPr>
              <a:t>Audience who may benefit from the study</a:t>
            </a:r>
          </a:p>
        </p:txBody>
      </p:sp>
      <p:sp>
        <p:nvSpPr>
          <p:cNvPr id="4098" name="Slide title"/>
          <p:cNvSpPr>
            <a:spLocks noGrp="1" noChangeArrowheads="1"/>
          </p:cNvSpPr>
          <p:nvPr>
            <p:ph type="title"/>
          </p:nvPr>
        </p:nvSpPr>
        <p:spPr>
          <a:xfrm>
            <a:off x="361426" y="304800"/>
            <a:ext cx="8305800" cy="990600"/>
          </a:xfrm>
        </p:spPr>
        <p:txBody>
          <a:bodyPr>
            <a:normAutofit/>
          </a:bodyPr>
          <a:lstStyle/>
          <a:p>
            <a:pPr>
              <a:lnSpc>
                <a:spcPct val="90000"/>
              </a:lnSpc>
            </a:pPr>
            <a:r>
              <a:rPr lang="en-US" altLang="zh-TW" dirty="0">
                <a:latin typeface="Arial Rounded MT Bold" panose="020F0704030504030204" pitchFamily="34" charset="0"/>
                <a:ea typeface="DFKai-SB" pitchFamily="65" charset="-120"/>
              </a:rPr>
              <a:t>Introduction</a:t>
            </a:r>
          </a:p>
        </p:txBody>
      </p:sp>
    </p:spTree>
    <p:extLst>
      <p:ext uri="{BB962C8B-B14F-4D97-AF65-F5344CB8AC3E}">
        <p14:creationId xmlns:p14="http://schemas.microsoft.com/office/powerpoint/2010/main" val="1625697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5883C8-E8F2-41BE-8F9C-AAE552397AFB}"/>
              </a:ext>
            </a:extLst>
          </p:cNvPr>
          <p:cNvSpPr>
            <a:spLocks noGrp="1"/>
          </p:cNvSpPr>
          <p:nvPr>
            <p:ph type="title"/>
          </p:nvPr>
        </p:nvSpPr>
        <p:spPr/>
        <p:txBody>
          <a:bodyPr/>
          <a:lstStyle/>
          <a:p>
            <a:r>
              <a:rPr lang="en-US" dirty="0"/>
              <a:t>Significance</a:t>
            </a:r>
          </a:p>
        </p:txBody>
      </p:sp>
      <p:sp>
        <p:nvSpPr>
          <p:cNvPr id="3" name="Content Placeholder 2">
            <a:extLst>
              <a:ext uri="{FF2B5EF4-FFF2-40B4-BE49-F238E27FC236}">
                <a16:creationId xmlns:a16="http://schemas.microsoft.com/office/drawing/2014/main" xmlns="" id="{5BDEF97C-2A53-401C-A4C2-C724B969AEA6}"/>
              </a:ext>
            </a:extLst>
          </p:cNvPr>
          <p:cNvSpPr>
            <a:spLocks noGrp="1"/>
          </p:cNvSpPr>
          <p:nvPr>
            <p:ph sz="quarter" idx="1"/>
          </p:nvPr>
        </p:nvSpPr>
        <p:spPr/>
        <p:txBody>
          <a:bodyPr>
            <a:normAutofit/>
          </a:bodyPr>
          <a:lstStyle/>
          <a:p>
            <a:r>
              <a:rPr lang="en-US" sz="2800" dirty="0"/>
              <a:t>Importance of critical thinking</a:t>
            </a:r>
          </a:p>
          <a:p>
            <a:r>
              <a:rPr lang="en-US" sz="2800" dirty="0"/>
              <a:t>Apps for cultivating critical thinking</a:t>
            </a:r>
          </a:p>
          <a:p>
            <a:r>
              <a:rPr lang="en-US" sz="2800" dirty="0"/>
              <a:t>Challenges</a:t>
            </a:r>
          </a:p>
          <a:p>
            <a:pPr lvl="1"/>
            <a:r>
              <a:rPr lang="en-US" sz="2800" dirty="0"/>
              <a:t>Misalignment between the conceptualization of critical thinking and the content of the so-called CT Apps</a:t>
            </a:r>
          </a:p>
          <a:p>
            <a:pPr lvl="1"/>
            <a:r>
              <a:rPr lang="en-US" sz="2800" dirty="0"/>
              <a:t>Anecdotal recommendations in the “best Apps” lists and reviews</a:t>
            </a:r>
          </a:p>
        </p:txBody>
      </p:sp>
    </p:spTree>
    <p:extLst>
      <p:ext uri="{BB962C8B-B14F-4D97-AF65-F5344CB8AC3E}">
        <p14:creationId xmlns:p14="http://schemas.microsoft.com/office/powerpoint/2010/main" val="3970097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content"/>
          <p:cNvSpPr>
            <a:spLocks noGrp="1" noChangeArrowheads="1"/>
          </p:cNvSpPr>
          <p:nvPr>
            <p:ph idx="1"/>
          </p:nvPr>
        </p:nvSpPr>
        <p:spPr>
          <a:xfrm>
            <a:off x="532972" y="1752600"/>
            <a:ext cx="8229600" cy="3962400"/>
          </a:xfrm>
        </p:spPr>
        <p:txBody>
          <a:bodyPr>
            <a:noAutofit/>
          </a:bodyPr>
          <a:lstStyle/>
          <a:p>
            <a:r>
              <a:rPr lang="en-US" sz="3200" dirty="0">
                <a:latin typeface="Arial Rounded MT Bold" panose="020F0704030504030204" pitchFamily="34" charset="0"/>
              </a:rPr>
              <a:t>What can be considered a critical thinking App?</a:t>
            </a:r>
          </a:p>
          <a:p>
            <a:r>
              <a:rPr lang="en-US" sz="3200" dirty="0">
                <a:latin typeface="Arial Rounded MT Bold" panose="020F0704030504030204" pitchFamily="34" charset="0"/>
              </a:rPr>
              <a:t>What are the design principles that are essential in the development of a critical thinking App?  </a:t>
            </a:r>
          </a:p>
        </p:txBody>
      </p:sp>
      <p:sp>
        <p:nvSpPr>
          <p:cNvPr id="4098" name="Slide title"/>
          <p:cNvSpPr>
            <a:spLocks noGrp="1" noChangeArrowheads="1"/>
          </p:cNvSpPr>
          <p:nvPr>
            <p:ph type="title"/>
          </p:nvPr>
        </p:nvSpPr>
        <p:spPr>
          <a:xfrm>
            <a:off x="495300" y="304800"/>
            <a:ext cx="8305800" cy="990600"/>
          </a:xfrm>
        </p:spPr>
        <p:txBody>
          <a:bodyPr>
            <a:normAutofit/>
          </a:bodyPr>
          <a:lstStyle/>
          <a:p>
            <a:pPr>
              <a:lnSpc>
                <a:spcPct val="90000"/>
              </a:lnSpc>
            </a:pPr>
            <a:r>
              <a:rPr lang="en-US" altLang="zh-TW" dirty="0">
                <a:latin typeface="Arial Rounded MT Bold" panose="020F0704030504030204" pitchFamily="34" charset="0"/>
                <a:ea typeface="DFKai-SB" pitchFamily="65" charset="-120"/>
              </a:rPr>
              <a:t>Research Questions</a:t>
            </a:r>
          </a:p>
        </p:txBody>
      </p:sp>
    </p:spTree>
    <p:extLst>
      <p:ext uri="{BB962C8B-B14F-4D97-AF65-F5344CB8AC3E}">
        <p14:creationId xmlns:p14="http://schemas.microsoft.com/office/powerpoint/2010/main" val="4201330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919CE0-136F-4E72-97C8-C5EDC7285B00}"/>
              </a:ext>
            </a:extLst>
          </p:cNvPr>
          <p:cNvSpPr>
            <a:spLocks noGrp="1"/>
          </p:cNvSpPr>
          <p:nvPr>
            <p:ph type="title"/>
          </p:nvPr>
        </p:nvSpPr>
        <p:spPr/>
        <p:txBody>
          <a:bodyPr/>
          <a:lstStyle/>
          <a:p>
            <a:r>
              <a:rPr lang="en-US" dirty="0"/>
              <a:t>Intended Audience</a:t>
            </a:r>
          </a:p>
        </p:txBody>
      </p:sp>
      <p:sp>
        <p:nvSpPr>
          <p:cNvPr id="3" name="Content Placeholder 2">
            <a:extLst>
              <a:ext uri="{FF2B5EF4-FFF2-40B4-BE49-F238E27FC236}">
                <a16:creationId xmlns:a16="http://schemas.microsoft.com/office/drawing/2014/main" xmlns="" id="{D41EE6E4-C7E1-4D16-B634-8E30A4C9FA31}"/>
              </a:ext>
            </a:extLst>
          </p:cNvPr>
          <p:cNvSpPr>
            <a:spLocks noGrp="1"/>
          </p:cNvSpPr>
          <p:nvPr>
            <p:ph sz="quarter" idx="1"/>
          </p:nvPr>
        </p:nvSpPr>
        <p:spPr>
          <a:xfrm>
            <a:off x="612648" y="1828800"/>
            <a:ext cx="8153400" cy="4495800"/>
          </a:xfrm>
        </p:spPr>
        <p:txBody>
          <a:bodyPr>
            <a:normAutofit/>
          </a:bodyPr>
          <a:lstStyle/>
          <a:p>
            <a:r>
              <a:rPr lang="en-US" sz="3200" dirty="0"/>
              <a:t>Apps users, including instructors (and students)</a:t>
            </a:r>
          </a:p>
          <a:p>
            <a:r>
              <a:rPr lang="en-US" sz="3200" dirty="0"/>
              <a:t>Apps designers and developers</a:t>
            </a:r>
          </a:p>
        </p:txBody>
      </p:sp>
    </p:spTree>
    <p:extLst>
      <p:ext uri="{BB962C8B-B14F-4D97-AF65-F5344CB8AC3E}">
        <p14:creationId xmlns:p14="http://schemas.microsoft.com/office/powerpoint/2010/main" val="749781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5300" y="1676400"/>
            <a:ext cx="8153400" cy="2252662"/>
          </a:xfrm>
        </p:spPr>
        <p:txBody>
          <a:bodyPr>
            <a:noAutofit/>
          </a:bodyPr>
          <a:lstStyle/>
          <a:p>
            <a:pPr marL="566737" indent="-457200"/>
            <a:r>
              <a:rPr lang="de-DE" sz="3200" dirty="0">
                <a:latin typeface="Arial Rounded MT Bold" panose="020F0704030504030204" pitchFamily="34" charset="0"/>
              </a:rPr>
              <a:t>Critical thinking skills, dispositions, and the strategies that support students’ development of CT</a:t>
            </a:r>
          </a:p>
          <a:p>
            <a:pPr marL="566737" indent="-457200"/>
            <a:r>
              <a:rPr lang="de-DE" sz="3200" dirty="0">
                <a:latin typeface="Arial Rounded MT Bold" panose="020F0704030504030204" pitchFamily="34" charset="0"/>
              </a:rPr>
              <a:t>Software (with an emphasis on Apps) design principles that can be applied to the design of CT Apps</a:t>
            </a:r>
          </a:p>
          <a:p>
            <a:pPr marL="566737" indent="-457200"/>
            <a:r>
              <a:rPr lang="de-DE" sz="3200" dirty="0">
                <a:latin typeface="Arial Rounded MT Bold" panose="020F0704030504030204" pitchFamily="34" charset="0"/>
              </a:rPr>
              <a:t>Research-based tools (e.g., rubrics and checklists) for Apps evaluation</a:t>
            </a:r>
            <a:endParaRPr lang="en-US" sz="3200" dirty="0">
              <a:latin typeface="Arial Rounded MT Bold" panose="020F0704030504030204" pitchFamily="34" charset="0"/>
            </a:endParaRPr>
          </a:p>
        </p:txBody>
      </p:sp>
      <p:sp>
        <p:nvSpPr>
          <p:cNvPr id="3" name="Title 2"/>
          <p:cNvSpPr>
            <a:spLocks noGrp="1"/>
          </p:cNvSpPr>
          <p:nvPr>
            <p:ph type="title"/>
          </p:nvPr>
        </p:nvSpPr>
        <p:spPr/>
        <p:txBody>
          <a:bodyPr>
            <a:normAutofit/>
          </a:bodyPr>
          <a:lstStyle/>
          <a:p>
            <a:r>
              <a:rPr lang="en-US" dirty="0">
                <a:latin typeface="Arial Rounded MT Bold" panose="020F0704030504030204" pitchFamily="34" charset="0"/>
              </a:rPr>
              <a:t>Literature Review</a:t>
            </a:r>
          </a:p>
        </p:txBody>
      </p:sp>
    </p:spTree>
    <p:extLst>
      <p:ext uri="{BB962C8B-B14F-4D97-AF65-F5344CB8AC3E}">
        <p14:creationId xmlns:p14="http://schemas.microsoft.com/office/powerpoint/2010/main" val="3253966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2648" y="1676400"/>
            <a:ext cx="8153400" cy="2252662"/>
          </a:xfrm>
        </p:spPr>
        <p:txBody>
          <a:bodyPr>
            <a:noAutofit/>
          </a:bodyPr>
          <a:lstStyle/>
          <a:p>
            <a:pPr marL="623887" indent="-514350">
              <a:buFont typeface="+mj-lt"/>
              <a:buAutoNum type="arabicPeriod"/>
            </a:pPr>
            <a:r>
              <a:rPr lang="de-DE" sz="3200" dirty="0">
                <a:latin typeface="Arial Rounded MT Bold" panose="020F0704030504030204" pitchFamily="34" charset="0"/>
              </a:rPr>
              <a:t>Formulate a research problem</a:t>
            </a:r>
          </a:p>
          <a:p>
            <a:pPr marL="623887" indent="-514350">
              <a:buFont typeface="+mj-lt"/>
              <a:buAutoNum type="arabicPeriod"/>
            </a:pPr>
            <a:r>
              <a:rPr lang="de-DE" sz="3200" dirty="0">
                <a:latin typeface="Arial Rounded MT Bold" panose="020F0704030504030204" pitchFamily="34" charset="0"/>
              </a:rPr>
              <a:t>Conduct a literature search</a:t>
            </a:r>
          </a:p>
          <a:p>
            <a:pPr marL="623887" indent="-514350">
              <a:buFont typeface="+mj-lt"/>
              <a:buAutoNum type="arabicPeriod"/>
            </a:pPr>
            <a:r>
              <a:rPr lang="de-DE" sz="3200" dirty="0">
                <a:latin typeface="Arial Rounded MT Bold" panose="020F0704030504030204" pitchFamily="34" charset="0"/>
              </a:rPr>
              <a:t>Evaluate search results</a:t>
            </a:r>
          </a:p>
          <a:p>
            <a:pPr marL="623887" indent="-514350">
              <a:buFont typeface="+mj-lt"/>
              <a:buAutoNum type="arabicPeriod"/>
            </a:pPr>
            <a:r>
              <a:rPr lang="de-DE" sz="3200" dirty="0">
                <a:latin typeface="Arial Rounded MT Bold" panose="020F0704030504030204" pitchFamily="34" charset="0"/>
              </a:rPr>
              <a:t>Analyze results</a:t>
            </a:r>
          </a:p>
          <a:p>
            <a:pPr marL="623887" indent="-514350">
              <a:buFont typeface="+mj-lt"/>
              <a:buAutoNum type="arabicPeriod"/>
            </a:pPr>
            <a:r>
              <a:rPr lang="de-DE" sz="3200" dirty="0">
                <a:latin typeface="Arial Rounded MT Bold" panose="020F0704030504030204" pitchFamily="34" charset="0"/>
              </a:rPr>
              <a:t>Interprete findings</a:t>
            </a:r>
          </a:p>
          <a:p>
            <a:pPr marL="623887" indent="-514350">
              <a:buFont typeface="+mj-lt"/>
              <a:buAutoNum type="arabicPeriod"/>
            </a:pPr>
            <a:r>
              <a:rPr lang="de-DE" sz="3200" dirty="0">
                <a:latin typeface="Arial Rounded MT Bold" panose="020F0704030504030204" pitchFamily="34" charset="0"/>
              </a:rPr>
              <a:t>Use the findings to create and validate an evaluation framework</a:t>
            </a:r>
            <a:endParaRPr lang="en-US" sz="3200" dirty="0">
              <a:latin typeface="Arial Rounded MT Bold" panose="020F0704030504030204" pitchFamily="34" charset="0"/>
            </a:endParaRPr>
          </a:p>
        </p:txBody>
      </p:sp>
      <p:sp>
        <p:nvSpPr>
          <p:cNvPr id="3" name="Title 2"/>
          <p:cNvSpPr>
            <a:spLocks noGrp="1"/>
          </p:cNvSpPr>
          <p:nvPr>
            <p:ph type="title"/>
          </p:nvPr>
        </p:nvSpPr>
        <p:spPr/>
        <p:txBody>
          <a:bodyPr>
            <a:normAutofit/>
          </a:bodyPr>
          <a:lstStyle/>
          <a:p>
            <a:r>
              <a:rPr lang="en-US" dirty="0">
                <a:latin typeface="Arial Rounded MT Bold" panose="020F0704030504030204" pitchFamily="34" charset="0"/>
              </a:rPr>
              <a:t>Method: Research Synthesis</a:t>
            </a:r>
          </a:p>
        </p:txBody>
      </p:sp>
    </p:spTree>
    <p:extLst>
      <p:ext uri="{BB962C8B-B14F-4D97-AF65-F5344CB8AC3E}">
        <p14:creationId xmlns:p14="http://schemas.microsoft.com/office/powerpoint/2010/main" val="2316033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4236</TotalTime>
  <Words>1380</Words>
  <Application>Microsoft Office PowerPoint</Application>
  <PresentationFormat>On-screen Show (4:3)</PresentationFormat>
  <Paragraphs>176</Paragraphs>
  <Slides>24</Slides>
  <Notes>10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Median</vt:lpstr>
      <vt:lpstr>Session D2</vt:lpstr>
      <vt:lpstr>A Framework for Evaluating Critical Thinking Apps</vt:lpstr>
      <vt:lpstr>Overview</vt:lpstr>
      <vt:lpstr>Introduction</vt:lpstr>
      <vt:lpstr>Significance</vt:lpstr>
      <vt:lpstr>Research Questions</vt:lpstr>
      <vt:lpstr>Intended Audience</vt:lpstr>
      <vt:lpstr>Literature Review</vt:lpstr>
      <vt:lpstr>Method: Research Synthesis</vt:lpstr>
      <vt:lpstr>Three Lines of Research</vt:lpstr>
      <vt:lpstr>Definitions of Critical Thinking</vt:lpstr>
      <vt:lpstr>Definitions</vt:lpstr>
      <vt:lpstr>Pedagogy</vt:lpstr>
      <vt:lpstr>Design Principles</vt:lpstr>
      <vt:lpstr>Apps Evaluation</vt:lpstr>
      <vt:lpstr>Three Lines of Research</vt:lpstr>
      <vt:lpstr>Framework: Categories</vt:lpstr>
      <vt:lpstr>A. Content</vt:lpstr>
      <vt:lpstr>B. Pedagogy</vt:lpstr>
      <vt:lpstr>C1. Design: User Interface</vt:lpstr>
      <vt:lpstr>C2. Design: User Experience</vt:lpstr>
      <vt:lpstr>Evaluation Instrument</vt:lpstr>
      <vt:lpstr>Validation: Pilot Test</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Intercultural Communication in an ESL Writing Class</dc:title>
  <dc:creator>tchen</dc:creator>
  <cp:lastModifiedBy>Teresa Chen</cp:lastModifiedBy>
  <cp:revision>283</cp:revision>
  <dcterms:created xsi:type="dcterms:W3CDTF">2016-05-17T18:13:25Z</dcterms:created>
  <dcterms:modified xsi:type="dcterms:W3CDTF">2018-06-08T23:12:51Z</dcterms:modified>
</cp:coreProperties>
</file>