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82" r:id="rId6"/>
    <p:sldId id="283" r:id="rId7"/>
    <p:sldId id="312" r:id="rId8"/>
    <p:sldId id="313" r:id="rId9"/>
    <p:sldId id="314" r:id="rId10"/>
    <p:sldId id="316" r:id="rId11"/>
    <p:sldId id="315" r:id="rId12"/>
    <p:sldId id="258" r:id="rId13"/>
    <p:sldId id="317" r:id="rId14"/>
    <p:sldId id="361" r:id="rId15"/>
    <p:sldId id="362" r:id="rId16"/>
    <p:sldId id="363" r:id="rId17"/>
    <p:sldId id="319" r:id="rId18"/>
    <p:sldId id="366" r:id="rId19"/>
    <p:sldId id="364" r:id="rId20"/>
    <p:sldId id="365" r:id="rId21"/>
    <p:sldId id="367" r:id="rId22"/>
    <p:sldId id="321" r:id="rId23"/>
    <p:sldId id="338" r:id="rId24"/>
    <p:sldId id="339" r:id="rId25"/>
    <p:sldId id="322" r:id="rId26"/>
    <p:sldId id="324" r:id="rId27"/>
    <p:sldId id="326" r:id="rId28"/>
    <p:sldId id="325" r:id="rId29"/>
    <p:sldId id="327" r:id="rId30"/>
    <p:sldId id="320" r:id="rId31"/>
    <p:sldId id="290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05"/>
    <p:restoredTop sz="94666"/>
  </p:normalViewPr>
  <p:slideViewPr>
    <p:cSldViewPr>
      <p:cViewPr>
        <p:scale>
          <a:sx n="85" d="100"/>
          <a:sy n="85" d="100"/>
        </p:scale>
        <p:origin x="258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36BE5-6F74-2445-BB5E-07915BA362A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0BC7C-C7B2-C94D-9867-E044300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64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 hardware e.g. clickers, attendance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0BC7C-C7B2-C94D-9867-E044300812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 hardware e.g. clickers, attendance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0BC7C-C7B2-C94D-9867-E04430081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1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0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8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2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7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3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8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3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  <a:lumOff val="2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674A9-8841-4988-B19F-538104893DBD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01C40-B12D-488B-AB4F-715D9D72D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586" y="5029200"/>
            <a:ext cx="6400800" cy="914400"/>
          </a:xfrm>
        </p:spPr>
        <p:txBody>
          <a:bodyPr>
            <a:normAutofit/>
          </a:bodyPr>
          <a:lstStyle/>
          <a:p>
            <a:r>
              <a:rPr lang="en-US" sz="2400" dirty="0"/>
              <a:t>eLearning Forum Asia 2018</a:t>
            </a:r>
          </a:p>
          <a:p>
            <a:r>
              <a:rPr lang="en-US" sz="2400" dirty="0"/>
              <a:t>Wednesday, May 23</a:t>
            </a:r>
            <a:r>
              <a:rPr lang="en-US" sz="2400" baseline="30000" dirty="0"/>
              <a:t>rd</a:t>
            </a:r>
            <a:endParaRPr lang="en-US" sz="2400" dirty="0"/>
          </a:p>
        </p:txBody>
      </p:sp>
      <p:pic>
        <p:nvPicPr>
          <p:cNvPr id="4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2914650"/>
            <a:ext cx="1581150" cy="1581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85ED4F3-2139-984F-80B2-A6E766A02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/>
              <a:t>Implementing Open Source Educational Technologies At Xi’an </a:t>
            </a:r>
            <a:r>
              <a:rPr lang="en-US" dirty="0" err="1"/>
              <a:t>Jiaotong</a:t>
            </a:r>
            <a:r>
              <a:rPr lang="en-US" dirty="0"/>
              <a:t>-Liverpool University</a:t>
            </a:r>
          </a:p>
        </p:txBody>
      </p:sp>
    </p:spTree>
    <p:extLst>
      <p:ext uri="{BB962C8B-B14F-4D97-AF65-F5344CB8AC3E}">
        <p14:creationId xmlns:p14="http://schemas.microsoft.com/office/powerpoint/2010/main" val="212057139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Flexibility: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Customisation (functionality, look and feel, language, bug fixes, etc.)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8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Roland.Sherwood\Desktop\xjtlu_logo.png">
            <a:extLst>
              <a:ext uri="{FF2B5EF4-FFF2-40B4-BE49-F238E27FC236}">
                <a16:creationId xmlns:a16="http://schemas.microsoft.com/office/drawing/2014/main" xmlns="" id="{6CDF61BC-CEF6-B24E-8C21-E1C1785E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ugins">
            <a:hlinkClick r:id="" action="ppaction://media"/>
            <a:extLst>
              <a:ext uri="{FF2B5EF4-FFF2-40B4-BE49-F238E27FC236}">
                <a16:creationId xmlns:a16="http://schemas.microsoft.com/office/drawing/2014/main" xmlns="" id="{F7CA9141-C7AF-494D-9420-5A2ED669D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4" y="3174"/>
            <a:ext cx="9140825" cy="76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4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Flexibility: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Customisation (functionality, look and feel, language, bug fixes, etc.)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Integrations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Hosting freedom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Vendor support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11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5984FC-1DA8-6E4E-9716-05A9A8914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2269299"/>
            <a:ext cx="9144000" cy="9144000"/>
          </a:xfrm>
          <a:prstGeom prst="rect">
            <a:avLst/>
          </a:prstGeom>
        </p:spPr>
      </p:pic>
      <p:pic>
        <p:nvPicPr>
          <p:cNvPr id="3" name="Picture 4" descr="C:\Users\Roland.Sherwood\Desktop\xjtlu_logo.png">
            <a:extLst>
              <a:ext uri="{FF2B5EF4-FFF2-40B4-BE49-F238E27FC236}">
                <a16:creationId xmlns:a16="http://schemas.microsoft.com/office/drawing/2014/main" xmlns="" id="{6CDF61BC-CEF6-B24E-8C21-E1C1785E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0265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Cost: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Open source software not “free”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9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Cost: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Open source software not “free”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B417D7-15FE-DD46-A822-FF77C6F8FF61}"/>
              </a:ext>
            </a:extLst>
          </p:cNvPr>
          <p:cNvGrpSpPr/>
          <p:nvPr/>
        </p:nvGrpSpPr>
        <p:grpSpPr>
          <a:xfrm>
            <a:off x="1864591" y="2057400"/>
            <a:ext cx="5414818" cy="6858000"/>
            <a:chOff x="1864591" y="2057400"/>
            <a:chExt cx="5414818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47608D0-BE9F-134B-A166-2A20C72E0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591" y="2057400"/>
              <a:ext cx="5414818" cy="685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07ACBB6-2A04-E943-8343-8A626C45AFFD}"/>
                </a:ext>
              </a:extLst>
            </p:cNvPr>
            <p:cNvSpPr txBox="1"/>
            <p:nvPr/>
          </p:nvSpPr>
          <p:spPr>
            <a:xfrm rot="21420000">
              <a:off x="2373590" y="5889209"/>
              <a:ext cx="1008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Bradley Hand" pitchFamily="2" charset="77"/>
                </a:rPr>
                <a:t>Total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1494CD0-F45F-9B40-9B87-ACDDE9839D6C}"/>
                </a:ext>
              </a:extLst>
            </p:cNvPr>
            <p:cNvCxnSpPr/>
            <p:nvPr/>
          </p:nvCxnSpPr>
          <p:spPr>
            <a:xfrm flipV="1">
              <a:off x="2274451" y="5668874"/>
              <a:ext cx="3886201" cy="22623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EEE2C6-247D-F545-BC8E-ADEF9E583928}"/>
              </a:ext>
            </a:extLst>
          </p:cNvPr>
          <p:cNvSpPr txBox="1"/>
          <p:nvPr/>
        </p:nvSpPr>
        <p:spPr>
          <a:xfrm rot="21390605">
            <a:off x="2294633" y="3850124"/>
            <a:ext cx="2812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License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Installation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Maintenance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Upgrades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Add </a:t>
            </a:r>
            <a:r>
              <a:rPr lang="en-US" sz="2400" dirty="0" err="1">
                <a:solidFill>
                  <a:srgbClr val="FF0000"/>
                </a:solidFill>
                <a:latin typeface="Bradley Hand" pitchFamily="2" charset="77"/>
              </a:rPr>
              <a:t>ons</a:t>
            </a:r>
            <a:endParaRPr lang="en-US" sz="24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941956-CFA8-4B4B-A952-D73F430D7EA4}"/>
              </a:ext>
            </a:extLst>
          </p:cNvPr>
          <p:cNvSpPr txBox="1"/>
          <p:nvPr/>
        </p:nvSpPr>
        <p:spPr>
          <a:xfrm rot="21420000">
            <a:off x="5330502" y="3682653"/>
            <a:ext cx="1008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5763BD-5A5C-4F45-B758-BDE793C13189}"/>
              </a:ext>
            </a:extLst>
          </p:cNvPr>
          <p:cNvSpPr txBox="1"/>
          <p:nvPr/>
        </p:nvSpPr>
        <p:spPr>
          <a:xfrm rot="21420000">
            <a:off x="5408103" y="5741066"/>
            <a:ext cx="100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359030666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Cost: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7A9F4D-A2D2-5B42-8534-35CB28E80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1" y="2209800"/>
            <a:ext cx="3657600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4B44EF-81A0-FB46-B4D2-B8860908C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54" y="2819400"/>
            <a:ext cx="2343046" cy="2343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900EB6-76A9-C04D-9BDA-743EEC006BCB}"/>
              </a:ext>
            </a:extLst>
          </p:cNvPr>
          <p:cNvSpPr txBox="1"/>
          <p:nvPr/>
        </p:nvSpPr>
        <p:spPr>
          <a:xfrm>
            <a:off x="4709410" y="3124200"/>
            <a:ext cx="139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+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F32BD1A1-6C79-A94E-A0C2-AC83E5938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6858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Open source software not “free”</a:t>
            </a:r>
          </a:p>
        </p:txBody>
      </p:sp>
    </p:spTree>
    <p:extLst>
      <p:ext uri="{BB962C8B-B14F-4D97-AF65-F5344CB8AC3E}">
        <p14:creationId xmlns:p14="http://schemas.microsoft.com/office/powerpoint/2010/main" val="3666995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Cost: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Open source software not “free”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Complex balance between variety of factors</a:t>
            </a:r>
            <a:endParaRPr lang="en-GB" sz="2400" dirty="0">
              <a:effectLst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Sometimes commercial </a:t>
            </a:r>
            <a:r>
              <a:rPr lang="en-GB" sz="2400" dirty="0"/>
              <a:t>solution is better option</a:t>
            </a:r>
            <a:endParaRPr lang="en-GB" sz="2400" dirty="0">
              <a:effectLst/>
            </a:endParaRP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83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05AD14-7F69-0643-A071-0BBEDD227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095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942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Community: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30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2711" y="2439650"/>
            <a:ext cx="48606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Welcome!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1434068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أهلا وسهلا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010020" y="3942274"/>
            <a:ext cx="2713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Shushagatom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538556" y="103397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歡迎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73906" y="451821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欢迎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21224" y="4464424"/>
            <a:ext cx="166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Velkommen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76064" y="991801"/>
            <a:ext cx="95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Welkom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1971" y="3703757"/>
            <a:ext cx="150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Bienvenue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554369" y="5844084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Willkommen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15353" y="1896035"/>
            <a:ext cx="2695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Καλώς ορίσατε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059706" y="2272553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Aloha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6706" y="519415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Shalom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6482" y="1142999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Suswagatam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362" y="1863771"/>
            <a:ext cx="69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Fáilte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11388" y="457200"/>
            <a:ext cx="153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Benvenuto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93024" y="559397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ようこそ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63611" y="3342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환영합니다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3764" y="4979006"/>
            <a:ext cx="4304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/>
              <a:t>Тавтай</a:t>
            </a:r>
            <a:r>
              <a:rPr lang="uk-UA" sz="4000" dirty="0"/>
              <a:t> </a:t>
            </a:r>
            <a:r>
              <a:rPr lang="uk-UA" sz="4000" dirty="0" err="1"/>
              <a:t>морилогтун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1196788" y="3765176"/>
            <a:ext cx="2273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Bienvenido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7123337" y="5409310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Hoşgeldiniz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40321" y="2675072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Karibuni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12072" y="309295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ยินดีต้อนรับ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549565" y="68803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Hoan</a:t>
            </a:r>
            <a:r>
              <a:rPr lang="en-US" dirty="0"/>
              <a:t> </a:t>
            </a:r>
            <a:r>
              <a:rPr lang="en-US" dirty="0" err="1"/>
              <a:t>nghênh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756588" y="443688"/>
            <a:ext cx="1315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Witamy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6239435" y="1640541"/>
            <a:ext cx="2440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Selamat</a:t>
            </a:r>
            <a:r>
              <a:rPr lang="en-US" sz="2800" dirty="0"/>
              <a:t> </a:t>
            </a:r>
            <a:r>
              <a:rPr lang="en-US" sz="2800" dirty="0" err="1"/>
              <a:t>datang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4535433" y="2287825"/>
            <a:ext cx="2113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Добро</a:t>
            </a:r>
            <a:r>
              <a:rPr lang="en-US" dirty="0"/>
              <a:t> </a:t>
            </a:r>
            <a:r>
              <a:rPr lang="en-US" dirty="0" err="1"/>
              <a:t>пожаловать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059706" y="1209628"/>
            <a:ext cx="129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Bem-vindos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393166" y="4705599"/>
            <a:ext cx="1459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Кош</a:t>
            </a:r>
            <a:r>
              <a:rPr lang="en-US" dirty="0"/>
              <a:t> </a:t>
            </a:r>
            <a:r>
              <a:rPr lang="en-US" dirty="0" err="1"/>
              <a:t>келиңиз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50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EC3DA0-6CB2-2445-B153-BE246F856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114" y="-711387"/>
            <a:ext cx="9400853" cy="8000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1760" y="20548"/>
            <a:ext cx="9499600" cy="3439269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11760" y="4322848"/>
            <a:ext cx="9499600" cy="3540760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791200" y="228600"/>
            <a:ext cx="3124200" cy="61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/>
              <a:t>Source: Capterra – Nov. 2017</a:t>
            </a:r>
          </a:p>
          <a:p>
            <a:r>
              <a:rPr lang="en-US" sz="1000" dirty="0"/>
              <a:t>http://www.capterra.com/learning-management-system-software/#infographic</a:t>
            </a:r>
          </a:p>
        </p:txBody>
      </p:sp>
      <p:pic>
        <p:nvPicPr>
          <p:cNvPr id="10" name="Picture 4" descr="C:\Users\Roland.Sherwood\Desktop\xjtlu_logo.png">
            <a:extLst>
              <a:ext uri="{FF2B5EF4-FFF2-40B4-BE49-F238E27FC236}">
                <a16:creationId xmlns:a16="http://schemas.microsoft.com/office/drawing/2014/main" xmlns="" id="{13E8E298-EAE4-C94D-9D47-23490B7D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Community: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Support and sharing of knowledge (online and offline)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Contribute back as well as help shape the technology</a:t>
            </a:r>
            <a:endParaRPr lang="en-GB" sz="2400" dirty="0">
              <a:effectLst/>
            </a:endParaRP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48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Data privacy: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371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Roland.Sherwood\Desktop\xjtlu_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6400258"/>
            <a:ext cx="1864680" cy="338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FFB8FA-5BC3-C84C-BECB-E5E252DB1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"/>
            <a:ext cx="11096665" cy="749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92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Data privacy: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037" y="1447800"/>
            <a:ext cx="8001000" cy="38862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Greater insight into what data is captured</a:t>
            </a:r>
            <a:endParaRPr lang="en-GB" sz="2400" dirty="0">
              <a:effectLst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Control over how data is stored and shared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Implications for learning analytics, distance learning</a:t>
            </a:r>
            <a:endParaRPr lang="en-GB" sz="2400" dirty="0">
              <a:effectLst/>
            </a:endParaRP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2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481DA2-1AD8-7D40-963C-520B144F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0287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836010-AFBD-4449-9126-EE49C8703F57}"/>
              </a:ext>
            </a:extLst>
          </p:cNvPr>
          <p:cNvGrpSpPr/>
          <p:nvPr/>
        </p:nvGrpSpPr>
        <p:grpSpPr>
          <a:xfrm>
            <a:off x="-76200" y="685800"/>
            <a:ext cx="9677400" cy="7353417"/>
            <a:chOff x="-76200" y="685800"/>
            <a:chExt cx="9677400" cy="73534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5C23EF4-091F-DD45-8ED6-3D1DBEF84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762000"/>
              <a:ext cx="9385300" cy="7277217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A90812C-4808-7C40-9C8B-CEA41D3FEBA2}"/>
                </a:ext>
              </a:extLst>
            </p:cNvPr>
            <p:cNvCxnSpPr/>
            <p:nvPr/>
          </p:nvCxnSpPr>
          <p:spPr>
            <a:xfrm>
              <a:off x="0" y="685800"/>
              <a:ext cx="9601200" cy="0"/>
            </a:xfrm>
            <a:prstGeom prst="line">
              <a:avLst/>
            </a:prstGeom>
            <a:ln w="209550">
              <a:gradFill>
                <a:gsLst>
                  <a:gs pos="0">
                    <a:schemeClr val="tx1">
                      <a:lumMod val="85000"/>
                    </a:schemeClr>
                  </a:gs>
                  <a:gs pos="74000">
                    <a:schemeClr val="bg1">
                      <a:lumMod val="65000"/>
                      <a:lumOff val="35000"/>
                    </a:schemeClr>
                  </a:gs>
                  <a:gs pos="83000">
                    <a:schemeClr val="bg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95FFB15-6CD8-2847-8173-D5AD581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1114425"/>
              <a:ext cx="2438400" cy="17653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C:\Users\Roland.Sherwood\Desktop\xjtlu_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6400258"/>
            <a:ext cx="1864680" cy="338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531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7204CAE-261B-7745-830A-FBB11D0F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524000"/>
          </a:xfrm>
        </p:spPr>
        <p:txBody>
          <a:bodyPr>
            <a:normAutofit/>
          </a:bodyPr>
          <a:lstStyle/>
          <a:p>
            <a:r>
              <a:rPr lang="en-US" dirty="0"/>
              <a:t>Open source educational technologies at XJTLU: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B76114A-DBBE-B744-9F91-A860BA1DC3A1}"/>
              </a:ext>
            </a:extLst>
          </p:cNvPr>
          <p:cNvGrpSpPr/>
          <p:nvPr/>
        </p:nvGrpSpPr>
        <p:grpSpPr>
          <a:xfrm>
            <a:off x="945864" y="2106213"/>
            <a:ext cx="3635436" cy="720000"/>
            <a:chOff x="945864" y="1973420"/>
            <a:chExt cx="3635436" cy="7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88DC77C-5734-6E45-88CF-35654604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864" y="1973420"/>
              <a:ext cx="826182" cy="72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656E410-E43D-1343-B09C-F339B7710BDF}"/>
                </a:ext>
              </a:extLst>
            </p:cNvPr>
            <p:cNvSpPr txBox="1"/>
            <p:nvPr/>
          </p:nvSpPr>
          <p:spPr>
            <a:xfrm>
              <a:off x="1914300" y="2202749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Moodle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0BFCC53-9AE6-154F-A704-E247E7806AA3}"/>
              </a:ext>
            </a:extLst>
          </p:cNvPr>
          <p:cNvGrpSpPr/>
          <p:nvPr/>
        </p:nvGrpSpPr>
        <p:grpSpPr>
          <a:xfrm>
            <a:off x="1070610" y="3146593"/>
            <a:ext cx="3510690" cy="720000"/>
            <a:chOff x="1070610" y="3013800"/>
            <a:chExt cx="3510690" cy="7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74D7CFF-9E4B-6F4F-811C-BC459685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10" y="3013800"/>
              <a:ext cx="720000" cy="72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1A025FF-BE76-DA4D-8880-AB7BAFF2947D}"/>
                </a:ext>
              </a:extLst>
            </p:cNvPr>
            <p:cNvSpPr txBox="1"/>
            <p:nvPr/>
          </p:nvSpPr>
          <p:spPr>
            <a:xfrm>
              <a:off x="1914300" y="3142967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BigBlueButton</a:t>
              </a:r>
              <a:endParaRPr lang="en-US" sz="24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782756-79A9-724E-B56A-F670A9156633}"/>
              </a:ext>
            </a:extLst>
          </p:cNvPr>
          <p:cNvGrpSpPr/>
          <p:nvPr/>
        </p:nvGrpSpPr>
        <p:grpSpPr>
          <a:xfrm>
            <a:off x="1163357" y="3904071"/>
            <a:ext cx="3417943" cy="1078691"/>
            <a:chOff x="1163357" y="3771278"/>
            <a:chExt cx="3417943" cy="10786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EA6BC2B-1A15-524C-9C1A-FC189FF81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357" y="3771278"/>
              <a:ext cx="391195" cy="10786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2EE3954-AB36-004E-9A1C-F3543C206411}"/>
                </a:ext>
              </a:extLst>
            </p:cNvPr>
            <p:cNvSpPr txBox="1"/>
            <p:nvPr/>
          </p:nvSpPr>
          <p:spPr>
            <a:xfrm>
              <a:off x="1914300" y="4084053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Mahara</a:t>
              </a:r>
              <a:endParaRPr lang="en-US" sz="24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4F5151F-BEBA-5244-BCD5-7661BC2EFDC8}"/>
              </a:ext>
            </a:extLst>
          </p:cNvPr>
          <p:cNvGrpSpPr/>
          <p:nvPr/>
        </p:nvGrpSpPr>
        <p:grpSpPr>
          <a:xfrm>
            <a:off x="1088019" y="5085793"/>
            <a:ext cx="3493281" cy="623415"/>
            <a:chOff x="1088019" y="4953000"/>
            <a:chExt cx="3493281" cy="6234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96DBCA6-09D9-A54A-8396-5CAB9B22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19" y="4953000"/>
              <a:ext cx="720000" cy="6234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61636DA-C509-8442-A320-A737FFA3ED83}"/>
                </a:ext>
              </a:extLst>
            </p:cNvPr>
            <p:cNvSpPr txBox="1"/>
            <p:nvPr/>
          </p:nvSpPr>
          <p:spPr>
            <a:xfrm>
              <a:off x="1914300" y="5029322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WebPA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1C6FC96-958E-994D-86DA-4052F4FEE74C}"/>
              </a:ext>
            </a:extLst>
          </p:cNvPr>
          <p:cNvGrpSpPr/>
          <p:nvPr/>
        </p:nvGrpSpPr>
        <p:grpSpPr>
          <a:xfrm>
            <a:off x="4526281" y="2134973"/>
            <a:ext cx="3728719" cy="929390"/>
            <a:chOff x="4526281" y="2002180"/>
            <a:chExt cx="3728719" cy="9293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F8CFACC-8D0E-7543-8312-89C813EA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44" l="4297" r="89844">
                          <a14:foregroundMark x1="4297" y1="38672" x2="4297" y2="38672"/>
                          <a14:foregroundMark x1="87891" y1="47852" x2="87891" y2="47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281" y="2002180"/>
              <a:ext cx="929390" cy="92939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94FAF053-95EB-344A-988C-0FADC83E0BCF}"/>
                </a:ext>
              </a:extLst>
            </p:cNvPr>
            <p:cNvSpPr txBox="1"/>
            <p:nvPr/>
          </p:nvSpPr>
          <p:spPr>
            <a:xfrm>
              <a:off x="5588000" y="2202749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Safe Exam Browser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72CD4ED-A4DE-3B48-8E11-6961711281DB}"/>
              </a:ext>
            </a:extLst>
          </p:cNvPr>
          <p:cNvGrpSpPr/>
          <p:nvPr/>
        </p:nvGrpSpPr>
        <p:grpSpPr>
          <a:xfrm>
            <a:off x="4595041" y="3140309"/>
            <a:ext cx="3659959" cy="791869"/>
            <a:chOff x="4595041" y="3007516"/>
            <a:chExt cx="3659959" cy="7918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B160247-77ED-2648-859A-5A3E87C61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041" y="3007516"/>
              <a:ext cx="791869" cy="7918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73E8D4D-A9F9-DB43-A241-D06895D7269D}"/>
                </a:ext>
              </a:extLst>
            </p:cNvPr>
            <p:cNvSpPr txBox="1"/>
            <p:nvPr/>
          </p:nvSpPr>
          <p:spPr>
            <a:xfrm>
              <a:off x="5588000" y="314883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Etherpad</a:t>
              </a:r>
              <a:endParaRPr lang="en-US" sz="24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1B69B15-ADB6-9847-A03D-E7063900CD92}"/>
              </a:ext>
            </a:extLst>
          </p:cNvPr>
          <p:cNvGrpSpPr/>
          <p:nvPr/>
        </p:nvGrpSpPr>
        <p:grpSpPr>
          <a:xfrm>
            <a:off x="4681900" y="4057935"/>
            <a:ext cx="3573100" cy="770962"/>
            <a:chOff x="4681900" y="3925142"/>
            <a:chExt cx="3573100" cy="7709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22E1A83-8029-9345-9AD7-C9680F74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900" y="3925142"/>
              <a:ext cx="720000" cy="77096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0585903-BC72-7E43-8883-683D2468C093}"/>
                </a:ext>
              </a:extLst>
            </p:cNvPr>
            <p:cNvSpPr txBox="1"/>
            <p:nvPr/>
          </p:nvSpPr>
          <p:spPr>
            <a:xfrm>
              <a:off x="5588000" y="407979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LimeSurvey</a:t>
              </a:r>
              <a:endParaRPr lang="en-US" sz="24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E49A3B91-19EB-384E-9A4E-D16A87988CDA}"/>
              </a:ext>
            </a:extLst>
          </p:cNvPr>
          <p:cNvGrpSpPr/>
          <p:nvPr/>
        </p:nvGrpSpPr>
        <p:grpSpPr>
          <a:xfrm>
            <a:off x="4495800" y="4851400"/>
            <a:ext cx="3759200" cy="1092200"/>
            <a:chOff x="4495800" y="4718607"/>
            <a:chExt cx="3759200" cy="1092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1EE0C7F-00A6-064F-A24F-E986E5B1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718607"/>
              <a:ext cx="1092200" cy="1092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4234BCE-F123-3C41-A0F0-8DE7A5ABE367}"/>
                </a:ext>
              </a:extLst>
            </p:cNvPr>
            <p:cNvSpPr txBox="1"/>
            <p:nvPr/>
          </p:nvSpPr>
          <p:spPr>
            <a:xfrm>
              <a:off x="5588000" y="5033505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Discourse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9525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381000"/>
            <a:ext cx="6400800" cy="5029200"/>
          </a:xfrm>
          <a:effectLst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0" dirty="0"/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52400"/>
            <a:ext cx="77724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Q&amp;A:</a:t>
            </a:r>
          </a:p>
        </p:txBody>
      </p:sp>
    </p:spTree>
    <p:extLst>
      <p:ext uri="{BB962C8B-B14F-4D97-AF65-F5344CB8AC3E}">
        <p14:creationId xmlns:p14="http://schemas.microsoft.com/office/powerpoint/2010/main" val="3740655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2439650"/>
            <a:ext cx="5282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4805408" y="391042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唔該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0" y="207031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謝謝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2069068"/>
            <a:ext cx="49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Tak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065538" y="4389857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Dank 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90788" y="5464604"/>
            <a:ext cx="1263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Merci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83439" y="1575233"/>
            <a:ext cx="96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Danke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758680" y="1894700"/>
            <a:ext cx="221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Ευχαριστώ</a:t>
            </a:r>
            <a:endParaRPr lang="en-US" sz="3600" dirty="0"/>
          </a:p>
        </p:txBody>
      </p:sp>
      <p:sp>
        <p:nvSpPr>
          <p:cNvPr id="39" name="TextBox 38"/>
          <p:cNvSpPr txBox="1"/>
          <p:nvPr/>
        </p:nvSpPr>
        <p:spPr>
          <a:xfrm>
            <a:off x="850349" y="416751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Mahalo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83432" y="767207"/>
            <a:ext cx="226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 </a:t>
            </a:r>
            <a:r>
              <a:rPr lang="en-US" dirty="0" err="1"/>
              <a:t>raibh</a:t>
            </a:r>
            <a:r>
              <a:rPr lang="en-US" dirty="0"/>
              <a:t> </a:t>
            </a:r>
            <a:r>
              <a:rPr lang="en-US" dirty="0" err="1"/>
              <a:t>maith</a:t>
            </a:r>
            <a:r>
              <a:rPr lang="en-US" dirty="0"/>
              <a:t> </a:t>
            </a:r>
            <a:r>
              <a:rPr lang="en-US" dirty="0" err="1"/>
              <a:t>agaibh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16092" y="4038275"/>
            <a:ext cx="110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Grazie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8925" y="3286590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どうも</a:t>
            </a:r>
            <a:endParaRPr lang="en-US" sz="3600" dirty="0"/>
          </a:p>
        </p:txBody>
      </p:sp>
      <p:sp>
        <p:nvSpPr>
          <p:cNvPr id="43" name="TextBox 42"/>
          <p:cNvSpPr txBox="1"/>
          <p:nvPr/>
        </p:nvSpPr>
        <p:spPr>
          <a:xfrm>
            <a:off x="1551809" y="5062791"/>
            <a:ext cx="140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err="1"/>
              <a:t>Рахмат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4772297" y="4918493"/>
            <a:ext cx="134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kasih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53059" y="3845679"/>
            <a:ext cx="82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Kia </a:t>
            </a:r>
            <a:r>
              <a:rPr lang="en-US" dirty="0" err="1"/>
              <a:t>ora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05918" y="2097741"/>
            <a:ext cx="121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Баярлалаа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506276" y="4731072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ممنونم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1146594" y="150501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Dzięki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345819" y="3327677"/>
            <a:ext cx="1338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Obrigado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52750" y="4952401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مہربانی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3337188" y="407086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Спасибо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11361" y="2130503"/>
            <a:ext cx="104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Asante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9965" y="2635624"/>
            <a:ext cx="140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Gracias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59480" y="1183341"/>
            <a:ext cx="2586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Teşekkür</a:t>
            </a:r>
            <a:r>
              <a:rPr lang="en-US" sz="2800" dirty="0"/>
              <a:t> </a:t>
            </a:r>
            <a:r>
              <a:rPr lang="en-US" sz="2800" dirty="0" err="1"/>
              <a:t>ederim</a:t>
            </a:r>
            <a:endParaRPr lang="en-US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5490848" y="5457402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ông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434822" y="12209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감사합니다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320294" y="1628944"/>
            <a:ext cx="6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43136" y="2619148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/>
              <a:t>ขอบคุณ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14453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9080" y="3581400"/>
            <a:ext cx="8605840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400" dirty="0"/>
              <a:t>Roland Sherwood</a:t>
            </a:r>
          </a:p>
          <a:p>
            <a:r>
              <a:rPr lang="en-US" sz="2000" dirty="0"/>
              <a:t>Manager, Educational Technologies</a:t>
            </a:r>
          </a:p>
          <a:p>
            <a:r>
              <a:rPr lang="en-US" sz="2000" dirty="0"/>
              <a:t>Institute of Leadership &amp; Education Advanced Development (ILEAD)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Xi’an </a:t>
            </a:r>
            <a:r>
              <a:rPr lang="en-US" sz="2000" dirty="0" err="1"/>
              <a:t>Jiaotong</a:t>
            </a:r>
            <a:r>
              <a:rPr lang="en-US" sz="2000" dirty="0"/>
              <a:t>-Liverpool University</a:t>
            </a:r>
          </a:p>
          <a:p>
            <a:r>
              <a:rPr lang="en-US" sz="2000" dirty="0" err="1"/>
              <a:t>roland.sherwood@xjtlu.edu.cn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838199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pic>
        <p:nvPicPr>
          <p:cNvPr id="9" name="Picture 2" descr="C:\Users\Roland.Sherwood\Desktop\LexmarkAIOScan15.jpg">
            <a:extLst>
              <a:ext uri="{FF2B5EF4-FFF2-40B4-BE49-F238E27FC236}">
                <a16:creationId xmlns:a16="http://schemas.microsoft.com/office/drawing/2014/main" xmlns="" id="{28868E10-6DB5-6543-A419-A6FA9EDD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3" y="1412798"/>
            <a:ext cx="2380894" cy="17464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05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481DA2-1AD8-7D40-963C-520B144F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0287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:\Users\Roland.Sherwood\Desktop\xjtlu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6400258"/>
            <a:ext cx="1864680" cy="338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3D611B-38B9-8F44-AD1F-6CF4421D7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838199"/>
          </a:xfrm>
        </p:spPr>
        <p:txBody>
          <a:bodyPr/>
          <a:lstStyle/>
          <a:p>
            <a:r>
              <a:rPr lang="en-US" dirty="0"/>
              <a:t>About us: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A0034BFA-6539-2742-87FB-0DD1140CC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037" y="1447799"/>
            <a:ext cx="8001000" cy="485244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Founded in 2006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Largest joint-venture university in China; partnership between Xi’an </a:t>
            </a:r>
            <a:r>
              <a:rPr lang="en-GB" sz="2400" dirty="0" err="1">
                <a:effectLst/>
              </a:rPr>
              <a:t>Jiaotong</a:t>
            </a:r>
            <a:r>
              <a:rPr lang="en-GB" sz="2400" dirty="0">
                <a:effectLst/>
              </a:rPr>
              <a:t> University (China) and University of Liverpool (UK)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14,000 students; 1000 members of academic staff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English as a medium of instruction</a:t>
            </a:r>
            <a:endParaRPr lang="en-US" sz="2400" u="sng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Strong focus on the use of educational technologies to enhance learning, teaching and research activities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708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381C21-48BE-9D4C-9031-82989D89E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2114550"/>
            <a:ext cx="1924050" cy="1924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0F44A9F3-5C3D-EC48-8BC0-4FEED0E469F9}"/>
              </a:ext>
            </a:extLst>
          </p:cNvPr>
          <p:cNvSpPr txBox="1">
            <a:spLocks/>
          </p:cNvSpPr>
          <p:nvPr/>
        </p:nvSpPr>
        <p:spPr>
          <a:xfrm>
            <a:off x="477440" y="4495800"/>
            <a:ext cx="818912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400" dirty="0"/>
              <a:t>‘</a:t>
            </a:r>
            <a:r>
              <a:rPr lang="en-US" sz="2400" i="1" dirty="0"/>
              <a:t>Open source software is software with source code that anyone can inspect, modify, and enhance.</a:t>
            </a:r>
            <a:r>
              <a:rPr lang="en-US" sz="2400" dirty="0"/>
              <a:t>’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- </a:t>
            </a:r>
            <a:r>
              <a:rPr lang="en-US" sz="2000" dirty="0" err="1"/>
              <a:t>opensource.com</a:t>
            </a:r>
            <a:endParaRPr lang="en-US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7204CAE-261B-7745-830A-FBB11D0F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524000"/>
          </a:xfrm>
        </p:spPr>
        <p:txBody>
          <a:bodyPr>
            <a:normAutofit/>
          </a:bodyPr>
          <a:lstStyle/>
          <a:p>
            <a:r>
              <a:rPr lang="en-US" dirty="0"/>
              <a:t>Open source educational technologies at XJTLU:</a:t>
            </a:r>
          </a:p>
        </p:txBody>
      </p:sp>
    </p:spTree>
    <p:extLst>
      <p:ext uri="{BB962C8B-B14F-4D97-AF65-F5344CB8AC3E}">
        <p14:creationId xmlns:p14="http://schemas.microsoft.com/office/powerpoint/2010/main" val="4173519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AEAF6D-D55C-6644-B5E8-707CA2E0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200" y="-104400"/>
            <a:ext cx="9888000" cy="7416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DBC04C-A3F8-4947-8E37-3D7CC881E3CE}"/>
              </a:ext>
            </a:extLst>
          </p:cNvPr>
          <p:cNvCxnSpPr>
            <a:cxnSpLocks/>
          </p:cNvCxnSpPr>
          <p:nvPr/>
        </p:nvCxnSpPr>
        <p:spPr>
          <a:xfrm flipV="1">
            <a:off x="76200" y="1371600"/>
            <a:ext cx="3886200" cy="2209800"/>
          </a:xfrm>
          <a:prstGeom prst="line">
            <a:avLst/>
          </a:prstGeom>
          <a:ln w="1778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12216C3-80B2-BF4B-9AA1-6A7573698E1A}"/>
              </a:ext>
            </a:extLst>
          </p:cNvPr>
          <p:cNvCxnSpPr>
            <a:cxnSpLocks/>
          </p:cNvCxnSpPr>
          <p:nvPr/>
        </p:nvCxnSpPr>
        <p:spPr>
          <a:xfrm flipV="1">
            <a:off x="78658" y="4648200"/>
            <a:ext cx="4749390" cy="361950"/>
          </a:xfrm>
          <a:prstGeom prst="line">
            <a:avLst/>
          </a:prstGeom>
          <a:ln w="1778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41E0CB-8A92-6742-BB77-7D735ACAA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657">
            <a:off x="365735" y="518135"/>
            <a:ext cx="1419225" cy="1419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F45F1F-D790-9D4D-9C2A-234DA9DD0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688">
            <a:off x="1527808" y="5320603"/>
            <a:ext cx="1418400" cy="141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Users\Roland.Sherwood\Desktop\xjtlu_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6400258"/>
            <a:ext cx="1864680" cy="338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381C21-48BE-9D4C-9031-82989D89E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2057400"/>
            <a:ext cx="1924050" cy="1924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0F44A9F3-5C3D-EC48-8BC0-4FEED0E469F9}"/>
              </a:ext>
            </a:extLst>
          </p:cNvPr>
          <p:cNvSpPr txBox="1">
            <a:spLocks/>
          </p:cNvSpPr>
          <p:nvPr/>
        </p:nvSpPr>
        <p:spPr>
          <a:xfrm>
            <a:off x="269080" y="4495800"/>
            <a:ext cx="860584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200" dirty="0"/>
              <a:t>‘</a:t>
            </a:r>
            <a:r>
              <a:rPr lang="en-US" sz="2200" i="1" dirty="0"/>
              <a:t>Open source software is software with source code that anyone can inspect, modify, and enhance.</a:t>
            </a:r>
            <a:r>
              <a:rPr lang="en-US" sz="2200" dirty="0"/>
              <a:t>’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- </a:t>
            </a:r>
            <a:r>
              <a:rPr lang="en-US" sz="2000" dirty="0" err="1"/>
              <a:t>opensource.com</a:t>
            </a:r>
            <a:endParaRPr lang="en-US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7204CAE-261B-7745-830A-FBB11D0F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524000"/>
          </a:xfrm>
        </p:spPr>
        <p:txBody>
          <a:bodyPr>
            <a:normAutofit/>
          </a:bodyPr>
          <a:lstStyle/>
          <a:p>
            <a:r>
              <a:rPr lang="en-US" dirty="0"/>
              <a:t>Open source educational technologies at XJTLU:</a:t>
            </a:r>
          </a:p>
        </p:txBody>
      </p:sp>
    </p:spTree>
    <p:extLst>
      <p:ext uri="{BB962C8B-B14F-4D97-AF65-F5344CB8AC3E}">
        <p14:creationId xmlns:p14="http://schemas.microsoft.com/office/powerpoint/2010/main" val="17612284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7204CAE-261B-7745-830A-FBB11D0F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524000"/>
          </a:xfrm>
        </p:spPr>
        <p:txBody>
          <a:bodyPr>
            <a:normAutofit/>
          </a:bodyPr>
          <a:lstStyle/>
          <a:p>
            <a:r>
              <a:rPr lang="en-US" dirty="0"/>
              <a:t>Open source educational technologies at XJTLU:</a:t>
            </a:r>
          </a:p>
        </p:txBody>
      </p:sp>
      <p:pic>
        <p:nvPicPr>
          <p:cNvPr id="4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BE64EFC-070C-F647-AAFD-A2B8B060408E}"/>
              </a:ext>
            </a:extLst>
          </p:cNvPr>
          <p:cNvGrpSpPr/>
          <p:nvPr/>
        </p:nvGrpSpPr>
        <p:grpSpPr>
          <a:xfrm>
            <a:off x="2298962" y="1976284"/>
            <a:ext cx="2540945" cy="2245235"/>
            <a:chOff x="2298962" y="1976284"/>
            <a:chExt cx="2540945" cy="22452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B766540E-BA66-6B4C-81F4-0C7DA627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446817" y="1828429"/>
              <a:ext cx="2245235" cy="25409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3353BEA-9B25-B841-A250-EF186F38E678}"/>
                </a:ext>
              </a:extLst>
            </p:cNvPr>
            <p:cNvSpPr txBox="1"/>
            <p:nvPr/>
          </p:nvSpPr>
          <p:spPr>
            <a:xfrm>
              <a:off x="2819079" y="2868068"/>
              <a:ext cx="1470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Flexibility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02D8CD8-5FD0-B447-9064-5BF10A6DD2A8}"/>
              </a:ext>
            </a:extLst>
          </p:cNvPr>
          <p:cNvGrpSpPr/>
          <p:nvPr/>
        </p:nvGrpSpPr>
        <p:grpSpPr>
          <a:xfrm>
            <a:off x="4365951" y="1733279"/>
            <a:ext cx="2247357" cy="2704889"/>
            <a:chOff x="4365951" y="1733279"/>
            <a:chExt cx="2247357" cy="27048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图片 31">
              <a:extLst>
                <a:ext uri="{FF2B5EF4-FFF2-40B4-BE49-F238E27FC236}">
                  <a16:creationId xmlns:a16="http://schemas.microsoft.com/office/drawing/2014/main" xmlns="" id="{88666443-0636-D24F-BC24-E84994F7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37185" y="1962045"/>
              <a:ext cx="2704889" cy="224735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18FC43D-F595-1747-98A3-F786C825BF21}"/>
                </a:ext>
              </a:extLst>
            </p:cNvPr>
            <p:cNvSpPr txBox="1"/>
            <p:nvPr/>
          </p:nvSpPr>
          <p:spPr>
            <a:xfrm>
              <a:off x="4754453" y="2868068"/>
              <a:ext cx="1470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Cost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6133E06-7D04-CF4F-80A6-7B22B7FE10DB}"/>
              </a:ext>
            </a:extLst>
          </p:cNvPr>
          <p:cNvGrpSpPr/>
          <p:nvPr/>
        </p:nvGrpSpPr>
        <p:grpSpPr>
          <a:xfrm>
            <a:off x="2521961" y="3748546"/>
            <a:ext cx="2072590" cy="2576054"/>
            <a:chOff x="2521961" y="3748546"/>
            <a:chExt cx="2072590" cy="25760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9" name="图片 31">
              <a:extLst>
                <a:ext uri="{FF2B5EF4-FFF2-40B4-BE49-F238E27FC236}">
                  <a16:creationId xmlns:a16="http://schemas.microsoft.com/office/drawing/2014/main" xmlns="" id="{65A65B8C-0CF7-6045-8A5F-6463056EC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70229" y="4000278"/>
              <a:ext cx="2576054" cy="207259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1E8AE83-B1E7-1448-A703-2FB996010EC8}"/>
                </a:ext>
              </a:extLst>
            </p:cNvPr>
            <p:cNvSpPr txBox="1"/>
            <p:nvPr/>
          </p:nvSpPr>
          <p:spPr>
            <a:xfrm>
              <a:off x="2834258" y="4619230"/>
              <a:ext cx="1470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Data</a:t>
              </a:r>
            </a:p>
            <a:p>
              <a:pPr algn="ctr"/>
              <a:r>
                <a:rPr lang="en-US" sz="2400" b="1" dirty="0"/>
                <a:t>privacy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6F44AA4-B2A0-614C-A09B-06379AFA2CF9}"/>
              </a:ext>
            </a:extLst>
          </p:cNvPr>
          <p:cNvGrpSpPr/>
          <p:nvPr/>
        </p:nvGrpSpPr>
        <p:grpSpPr>
          <a:xfrm>
            <a:off x="4137355" y="3977145"/>
            <a:ext cx="2707682" cy="2128683"/>
            <a:chOff x="4137355" y="3977145"/>
            <a:chExt cx="2707682" cy="21286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" name="图片 20">
              <a:extLst>
                <a:ext uri="{FF2B5EF4-FFF2-40B4-BE49-F238E27FC236}">
                  <a16:creationId xmlns:a16="http://schemas.microsoft.com/office/drawing/2014/main" xmlns="" id="{50814DD1-B515-4944-8B57-5A8C8E58B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26854" y="3687646"/>
              <a:ext cx="2128683" cy="27076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A44372C-DEB2-BF48-AC46-D859320AA941}"/>
                </a:ext>
              </a:extLst>
            </p:cNvPr>
            <p:cNvSpPr txBox="1"/>
            <p:nvPr/>
          </p:nvSpPr>
          <p:spPr>
            <a:xfrm>
              <a:off x="4628354" y="4810333"/>
              <a:ext cx="1722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755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/>
              <a:t>Flexibility:</a:t>
            </a:r>
          </a:p>
        </p:txBody>
      </p:sp>
      <p:pic>
        <p:nvPicPr>
          <p:cNvPr id="8" name="Picture 4" descr="C:\Users\Roland.Sherwood\Desktop\xjtl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324600"/>
            <a:ext cx="228124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6B18DF-0FC9-924A-ACC3-17C6E3703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438400"/>
            <a:ext cx="6019800" cy="15342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399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43&quot;&gt;&lt;/object&gt;&lt;object type=&quot;2&quot; unique_id=&quot;10044&quot;&gt;&lt;object type=&quot;3&quot; unique_id=&quot;10045&quot;&gt;&lt;property id=&quot;20148&quot; value=&quot;5&quot;/&gt;&lt;property id=&quot;20300&quot; value=&quot;Slide 1 - &amp;quot;An Introduction to ICE &amp;amp; Turnitin&amp;quot;&quot;/&gt;&lt;property id=&quot;20307&quot; value=&quot;256&quot;/&gt;&lt;/object&gt;&lt;object type=&quot;3&quot; unique_id=&quot;10046&quot;&gt;&lt;property id=&quot;20148&quot; value=&quot;5&quot;/&gt;&lt;property id=&quot;20300&quot; value=&quot;Slide 2 - &amp;quot;About me:&amp;quot;&quot;/&gt;&lt;property id=&quot;20307&quot; value=&quot;257&quot;/&gt;&lt;/object&gt;&lt;object type=&quot;3&quot; unique_id=&quot;10047&quot;&gt;&lt;property id=&quot;20148&quot; value=&quot;5&quot;/&gt;&lt;property id=&quot;20300&quot; value=&quot;Slide 3 - &amp;quot;Session intentions:&amp;quot;&quot;/&gt;&lt;property id=&quot;20307&quot; value=&quot;258&quot;/&gt;&lt;/object&gt;&lt;object type=&quot;3&quot; unique_id=&quot;10048&quot;&gt;&lt;property id=&quot;20148&quot; value=&quot;5&quot;/&gt;&lt;property id=&quot;20300&quot; value=&quot;Slide 4 - &amp;quot;What is ICE?&amp;quot;&quot;/&gt;&lt;property id=&quot;20307&quot; value=&quot;259&quot;/&gt;&lt;/object&gt;&lt;object type=&quot;3&quot; unique_id=&quot;10049&quot;&gt;&lt;property id=&quot;20148&quot; value=&quot;5&quot;/&gt;&lt;property id=&quot;20300&quot; value=&quot;Slide 5&quot;/&gt;&lt;property id=&quot;20307&quot; value=&quot;262&quot;/&gt;&lt;/object&gt;&lt;object type=&quot;3&quot; unique_id=&quot;10050&quot;&gt;&lt;property id=&quot;20148&quot; value=&quot;5&quot;/&gt;&lt;property id=&quot;20300&quot; value=&quot;Slide 6 - &amp;quot;What is ICE?&amp;quot;&quot;/&gt;&lt;property id=&quot;20307&quot; value=&quot;261&quot;/&gt;&lt;/object&gt;&lt;object type=&quot;3&quot; unique_id=&quot;10051&quot;&gt;&lt;property id=&quot;20148&quot; value=&quot;5&quot;/&gt;&lt;property id=&quot;20300&quot; value=&quot;Slide 7 - &amp;quot;What can ICE do for me?&amp;quot;&quot;/&gt;&lt;property id=&quot;20307&quot; value=&quot;263&quot;/&gt;&lt;/object&gt;&lt;object type=&quot;3&quot; unique_id=&quot;10124&quot;&gt;&lt;property id=&quot;20148&quot; value=&quot;5&quot;/&gt;&lt;property id=&quot;20300&quot; value=&quot;Slide 8 - &amp;quot;What are my responsibilities regarding the use of ICE?&amp;quot;&quot;/&gt;&lt;property id=&quot;20307&quot; value=&quot;264&quot;/&gt;&lt;/object&gt;&lt;object type=&quot;3&quot; unique_id=&quot;10125&quot;&gt;&lt;property id=&quot;20148&quot; value=&quot;5&quot;/&gt;&lt;property id=&quot;20300&quot; value=&quot;Slide 9 - &amp;quot;How do I access ICE?&amp;quot;&quot;/&gt;&lt;property id=&quot;20307&quot; value=&quot;265&quot;/&gt;&lt;/object&gt;&lt;object type=&quot;3&quot; unique_id=&quot;10192&quot;&gt;&lt;property id=&quot;20148&quot; value=&quot;5&quot;/&gt;&lt;property id=&quot;20300&quot; value=&quot;Slide 10&quot;/&gt;&lt;property id=&quot;20307&quot; value=&quot;266&quot;/&gt;&lt;/object&gt;&lt;object type=&quot;3&quot; unique_id=&quot;10193&quot;&gt;&lt;property id=&quot;20148&quot; value=&quot;5&quot;/&gt;&lt;property id=&quot;20300&quot; value=&quot;Slide 11 - &amp;quot;How do I access ICE?&amp;quot;&quot;/&gt;&lt;property id=&quot;20307&quot; value=&quot;267&quot;/&gt;&lt;/object&gt;&lt;object type=&quot;3&quot; unique_id=&quot;10236&quot;&gt;&lt;property id=&quot;20148&quot; value=&quot;5&quot;/&gt;&lt;property id=&quot;20300&quot; value=&quot;Slide 12 - &amp;quot;Demo:&amp;quot;&quot;/&gt;&lt;property id=&quot;20307&quot; value=&quot;268&quot;/&gt;&lt;/object&gt;&lt;object type=&quot;3&quot; unique_id=&quot;10307&quot;&gt;&lt;property id=&quot;20148&quot; value=&quot;5&quot;/&gt;&lt;property id=&quot;20300&quot; value=&quot;Slide 13 - &amp;quot;Turnitin:&amp;quot;&quot;/&gt;&lt;property id=&quot;20307&quot; value=&quot;270&quot;/&gt;&lt;/object&gt;&lt;object type=&quot;3&quot; unique_id=&quot;10308&quot;&gt;&lt;property id=&quot;20148&quot; value=&quot;5&quot;/&gt;&lt;property id=&quot;20300&quot; value=&quot;Slide 14 - &amp;quot;What is Turnitin?&amp;quot;&quot;/&gt;&lt;property id=&quot;20307&quot; value=&quot;271&quot;/&gt;&lt;/object&gt;&lt;object type=&quot;3&quot; unique_id=&quot;10309&quot;&gt;&lt;property id=&quot;20148&quot; value=&quot;5&quot;/&gt;&lt;property id=&quot;20300&quot; value=&quot;Slide 15 - &amp;quot;Break:&amp;quot;&quot;/&gt;&lt;property id=&quot;20307&quot; value=&quot;269&quot;/&gt;&lt;/object&gt;&lt;object type=&quot;3&quot; unique_id=&quot;10378&quot;&gt;&lt;property id=&quot;20148&quot; value=&quot;5&quot;/&gt;&lt;property id=&quot;20300&quot; value=&quot;Slide 16 - &amp;quot;Demo part II:&amp;quot;&quot;/&gt;&lt;property id=&quot;20307&quot; value=&quot;272&quot;/&gt;&lt;/object&gt;&lt;object type=&quot;3&quot; unique_id=&quot;10433&quot;&gt;&lt;property id=&quot;20148&quot; value=&quot;5&quot;/&gt;&lt;property id=&quot;20300&quot; value=&quot;Slide 17 - &amp;quot;Q&amp;amp;A:&amp;quot;&quot;/&gt;&lt;property id=&quot;20307&quot; value=&quot;273&quot;/&gt;&lt;/object&gt;&lt;object type=&quot;3&quot; unique_id=&quot;10491&quot;&gt;&lt;property id=&quot;20148&quot; value=&quot;5&quot;/&gt;&lt;property id=&quot;20300&quot; value=&quot;Slide 18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_DCDateModified xmlns="http://schemas.microsoft.com/sharepoint/v3/fields" xsi:nil="true"/><hc6d7eca65f9478abad7d03f5cf64e0f xmlns="$ListId:Shared Documents;"><Terms xmlns="http://schemas.microsoft.com/office/infopath/2007/PartnerControls"></Terms></hc6d7eca65f9478abad7d03f5cf64e0f><TaxCatchAll xmlns="e8331262-de25-436d-8f05-154a071bbe3b"/></documentManagement></p:properties>
</file>

<file path=customXml/item2.xml><?xml version="1.0" encoding="utf-8"?><ct:contentTypeSchema ct:_="" ma:_="" ma:contentTypeName="Document" ma:contentTypeID="0x010100817E5ABC87E0D5489B8E31CE589A6715" ma:contentTypeVersion="" ma:contentTypeDescription="Create a new document." ma:contentTypeScope="" ma:versionID="03a0275702d62a1656dfd9033a80b350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f72567e75db4b175af007ff6fc9fc347" ns2:_="" ns3:_="" ns4:_="" xmlns:xsd="http://www.w3.org/2001/XMLSchema" xmlns:xs="http://www.w3.org/2001/XMLSchema" xmlns:p="http://schemas.microsoft.com/office/2006/metadata/properties" xmlns:ns2="$ListId:Shared Documents;" xmlns:ns3="e8331262-de25-436d-8f05-154a071bbe3b" xmlns:ns4="http://schemas.microsoft.com/sharepoint/v3/fields">
<xsd:import namespace="$ListId:Shared Documents;"/>
<xsd:import namespace="e8331262-de25-436d-8f05-154a071bbe3b"/>
<xsd:import namespace="http://schemas.microsoft.com/sharepoint/v3/fields"/>
<xsd:element name="properties">
<xsd:complexType>
<xsd:sequence>
<xsd:element name="documentManagement">
<xsd:complexType>
<xsd:all>
<xsd:element ref="ns2:hc6d7eca65f9478abad7d03f5cf64e0f" minOccurs="0"/>
<xsd:element ref="ns3:TaxCatchAll" minOccurs="0"/>
<xsd:element ref="ns4:_DCDateModified" minOccurs="0"/>
</xsd:all>
</xsd:complexType>
</xsd:element>
</xsd:sequence>
</xsd:complexType>
</xsd:element>
</xsd:schema>
<xsd:schema targetNamespace="$ListId:Shared Documents;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c6d7eca65f9478abad7d03f5cf64e0f" ma:index="9" nillable="true" ma:taxonomy="true" ma:internalName="hc6d7eca65f9478abad7d03f5cf64e0f" ma:taxonomyFieldName="Category" ma:displayName="Category" ma:default="" ma:fieldId="{1c6d7eca-65f9-478a-bad7-d03f5cf64e0f}" ma:sspId="415ee74b-2602-4e7a-8fdc-0d76d9df16f1" ma:termSetId="c9e38beb-e60a-46ec-a1a3-d119e6b2538e" ma:anchorId="00000000-0000-0000-0000-000000000000" ma:open="false" ma:isKeyword="false">
<xsd:complexType>
<xsd:sequence>
<xsd:element ref="pc:Terms" minOccurs="0" maxOccurs="1"></xsd:element>
</xsd:sequence>
</xsd:complexType>
</xsd:element>
</xsd:schema>
<xsd:schema targetNamespace="e8331262-de25-436d-8f05-154a071bbe3b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TaxCatchAll" ma:index="10" nillable="true" ma:displayName="Taxonomy Catch All Column" ma:hidden="true" ma:list="{700F16FF-FD2C-4247-9418-6E54F27050D4}" ma:internalName="TaxCatchAll" ma:showField="CatchAllData" ma:web="{dae5fd0f-c67d-47b3-b0e3-dde474aa98b4}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/xsd:schema>
<xsd:schema targetNamespace="http://schemas.microsoft.com/sharepoint/v3/fields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DCDateModified" ma:index="11" nillable="true" ma:displayName="Date Modified" ma:description="The date on which this resource was last modified" ma:format="DateTime" ma:internalName="_DCDateModified">
<xsd:simpleType>
<xsd:restriction base="dms:DateTime"/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0" ma:displayName="Content Type"/>
<xsd:element ref="dc:title" minOccurs="0" maxOccurs="1" ma:index="4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BA0BDE-F379-4949-BA0C-6619C50B0098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$ListId:Shared Documents;"/>
    <ds:schemaRef ds:uri="e8331262-de25-436d-8f05-154a071bbe3b"/>
  </ds:schemaRefs>
</ds:datastoreItem>
</file>

<file path=customXml/itemProps2.xml><?xml version="1.0" encoding="utf-8"?>
<ds:datastoreItem xmlns:ds="http://schemas.openxmlformats.org/officeDocument/2006/customXml" ds:itemID="{8088B7C0-85FC-4DA0-B57B-0873EE7B55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Shared Documents;"/>
    <ds:schemaRef ds:uri="e8331262-de25-436d-8f05-154a071bbe3b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F690EF-6578-40BE-A93A-88AEB6F317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444</Words>
  <Application>Microsoft Office PowerPoint</Application>
  <PresentationFormat>如螢幕大小 (4:3)</PresentationFormat>
  <Paragraphs>140</Paragraphs>
  <Slides>28</Slides>
  <Notes>2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Theme</vt:lpstr>
      <vt:lpstr>Implementing Open Source Educational Technologies At Xi’an Jiaotong-Liverpool University</vt:lpstr>
      <vt:lpstr>PowerPoint 簡報</vt:lpstr>
      <vt:lpstr>About me:</vt:lpstr>
      <vt:lpstr>About us:</vt:lpstr>
      <vt:lpstr>Open source educational technologies at XJTLU:</vt:lpstr>
      <vt:lpstr>PowerPoint 簡報</vt:lpstr>
      <vt:lpstr>Open source educational technologies at XJTLU:</vt:lpstr>
      <vt:lpstr>Open source educational technologies at XJTLU:</vt:lpstr>
      <vt:lpstr>Flexibility:</vt:lpstr>
      <vt:lpstr>Flexibility:</vt:lpstr>
      <vt:lpstr>PowerPoint 簡報</vt:lpstr>
      <vt:lpstr>Flexibility:</vt:lpstr>
      <vt:lpstr>PowerPoint 簡報</vt:lpstr>
      <vt:lpstr>Cost:</vt:lpstr>
      <vt:lpstr>Cost:</vt:lpstr>
      <vt:lpstr>Cost:</vt:lpstr>
      <vt:lpstr>Cost:</vt:lpstr>
      <vt:lpstr>PowerPoint 簡報</vt:lpstr>
      <vt:lpstr>Community:</vt:lpstr>
      <vt:lpstr>PowerPoint 簡報</vt:lpstr>
      <vt:lpstr>Community:</vt:lpstr>
      <vt:lpstr>Data privacy:</vt:lpstr>
      <vt:lpstr>PowerPoint 簡報</vt:lpstr>
      <vt:lpstr>Data privacy:</vt:lpstr>
      <vt:lpstr>PowerPoint 簡報</vt:lpstr>
      <vt:lpstr>Open source educational technologies at XJTLU: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ICE &amp; Turnitin</dc:title>
  <dc:creator>Roland Sherwood</dc:creator>
  <cp:lastModifiedBy>User</cp:lastModifiedBy>
  <cp:revision>123</cp:revision>
  <cp:lastPrinted>2018-05-23T04:57:18Z</cp:lastPrinted>
  <dcterms:created xsi:type="dcterms:W3CDTF">2014-08-19T06:06:22Z</dcterms:created>
  <dcterms:modified xsi:type="dcterms:W3CDTF">2018-06-11T22:39:25Z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0x010100817E5ABC87E0D5489B8E31CE589A6715</vt:lpwstr>
  </property>
</Properties>
</file>